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5" r:id="rId4"/>
    <p:sldId id="262" r:id="rId5"/>
    <p:sldId id="261" r:id="rId6"/>
    <p:sldId id="264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01" autoAdjust="0"/>
  </p:normalViewPr>
  <p:slideViewPr>
    <p:cSldViewPr>
      <p:cViewPr>
        <p:scale>
          <a:sx n="50" d="100"/>
          <a:sy n="50" d="100"/>
        </p:scale>
        <p:origin x="-1254" y="-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1873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150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 Rounded MT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 Rounded MT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 Rounded MT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 Rounded MT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 Rounded MT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 Rounded MT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 Rounded MT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 Rounded MT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 Rounded MT Bold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-espresso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crysden.org/" TargetMode="External"/><Relationship Id="rId2" Type="http://schemas.openxmlformats.org/officeDocument/2006/relationships/hyperlink" Target="http://jp-minerals.org/vesta/en/download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2.jpg" descr="http://www.eng.tohoku.ac.jp/media/images/_u/topic/thumbnail/1790qtv1cd.jpg"/>
          <p:cNvPicPr>
            <a:picLocks noChangeAspect="1"/>
          </p:cNvPicPr>
          <p:nvPr/>
        </p:nvPicPr>
        <p:blipFill>
          <a:blip r:embed="rId2">
            <a:extLst/>
          </a:blip>
          <a:srcRect t="18182" b="22726"/>
          <a:stretch>
            <a:fillRect/>
          </a:stretch>
        </p:blipFill>
        <p:spPr>
          <a:xfrm>
            <a:off x="424221" y="300198"/>
            <a:ext cx="2194125" cy="1296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3.png" descr="http://www.best-masters.com/logo_ecole/349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90767" y="101651"/>
            <a:ext cx="1876079" cy="19038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" name="Group 125"/>
          <p:cNvGrpSpPr/>
          <p:nvPr/>
        </p:nvGrpSpPr>
        <p:grpSpPr>
          <a:xfrm>
            <a:off x="2733932" y="2052807"/>
            <a:ext cx="7536934" cy="1788229"/>
            <a:chOff x="-1087211" y="216504"/>
            <a:chExt cx="7536932" cy="1788228"/>
          </a:xfrm>
        </p:grpSpPr>
        <p:pic>
          <p:nvPicPr>
            <p:cNvPr id="121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72919" y="933343"/>
              <a:ext cx="3405346" cy="950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55003" y="216504"/>
              <a:ext cx="3927270" cy="805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087212" y="223514"/>
              <a:ext cx="1813605" cy="17812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image40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3281" t="14583" r="72656" b="76042"/>
            <a:stretch>
              <a:fillRect/>
            </a:stretch>
          </p:blipFill>
          <p:spPr>
            <a:xfrm>
              <a:off x="4838573" y="216614"/>
              <a:ext cx="1611149" cy="805574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</p:grpSp>
      <p:sp>
        <p:nvSpPr>
          <p:cNvPr id="126" name="Shape 126"/>
          <p:cNvSpPr/>
          <p:nvPr/>
        </p:nvSpPr>
        <p:spPr>
          <a:xfrm>
            <a:off x="2772742" y="338375"/>
            <a:ext cx="7963827" cy="1836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640490"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  <a:sym typeface="Arial Rounded MT Bold"/>
              </a:defRPr>
            </a:pPr>
            <a:r>
              <a:t>First Principles Workshop</a:t>
            </a:r>
          </a:p>
          <a:p>
            <a:pPr defTabSz="640490">
              <a:defRPr sz="2800">
                <a:latin typeface="Chalkboard"/>
                <a:ea typeface="Chalkboard"/>
                <a:cs typeface="Chalkboard"/>
                <a:sym typeface="Chalkboard"/>
              </a:defRPr>
            </a:pPr>
            <a:r>
              <a:t>An introduction and hands-on tutorial with the </a:t>
            </a:r>
          </a:p>
          <a:p>
            <a:pPr defTabSz="640490">
              <a:defRPr sz="2800">
                <a:latin typeface="Chalkboard"/>
                <a:ea typeface="Chalkboard"/>
                <a:cs typeface="Chalkboard"/>
                <a:sym typeface="Chalkboard"/>
              </a:defRPr>
            </a:pPr>
            <a:r>
              <a:t>Quantum ESPRESSO</a:t>
            </a:r>
          </a:p>
        </p:txBody>
      </p:sp>
      <p:sp>
        <p:nvSpPr>
          <p:cNvPr id="128" name="Shape 128"/>
          <p:cNvSpPr/>
          <p:nvPr/>
        </p:nvSpPr>
        <p:spPr>
          <a:xfrm>
            <a:off x="1245816" y="4704008"/>
            <a:ext cx="10466706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400">
                <a:latin typeface="+mn-lt"/>
                <a:ea typeface="+mn-ea"/>
                <a:cs typeface="+mn-cs"/>
                <a:sym typeface="Arial Rounded MT Bold"/>
              </a:defRPr>
            </a:lvl1pPr>
          </a:lstStyle>
          <a:p>
            <a:r>
              <a:rPr dirty="0"/>
              <a:t>Introduction </a:t>
            </a:r>
            <a:r>
              <a:rPr/>
              <a:t>to </a:t>
            </a:r>
            <a:r>
              <a:rPr lang="en-US" smtClean="0"/>
              <a:t>Quantum ESPRESSO and </a:t>
            </a:r>
            <a:r>
              <a:rPr dirty="0" smtClean="0"/>
              <a:t>Computer System</a:t>
            </a:r>
            <a:endParaRPr dirty="0"/>
          </a:p>
        </p:txBody>
      </p:sp>
      <p:sp>
        <p:nvSpPr>
          <p:cNvPr id="14" name="Shape 127"/>
          <p:cNvSpPr/>
          <p:nvPr/>
        </p:nvSpPr>
        <p:spPr>
          <a:xfrm>
            <a:off x="5358985" y="6793016"/>
            <a:ext cx="2401266" cy="53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84" tIns="50784" rIns="50784" bIns="50784" anchor="ctr">
            <a:spAutoFit/>
          </a:bodyPr>
          <a:lstStyle>
            <a:lvl1pPr algn="l">
              <a:spcBef>
                <a:spcPts val="3200"/>
              </a:spcBef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 defTabSz="584019"/>
            <a:r>
              <a:rPr lang="en-US" kern="0" smtClean="0">
                <a:solidFill>
                  <a:srgbClr val="000000"/>
                </a:solidFill>
              </a:rPr>
              <a:t>R. Saito group</a:t>
            </a:r>
            <a:endParaRPr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576914" y="356837"/>
            <a:ext cx="1185100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  <a:latin typeface="+mn-lt"/>
                <a:ea typeface="+mn-ea"/>
                <a:cs typeface="+mn-cs"/>
                <a:sym typeface="Arial Rounded MT Bold"/>
              </a:defRPr>
            </a:lvl1pPr>
          </a:lstStyle>
          <a:p>
            <a:r>
              <a:rPr lang="en-US" smtClean="0"/>
              <a:t>What we will learn within today’s workshop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26231" y="1695419"/>
            <a:ext cx="11824841" cy="73199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altLang="ja-JP" sz="3200" b="1" dirty="0" smtClean="0">
                <a:latin typeface="Trebuchet MS" panose="020B0603020202020204" pitchFamily="34" charset="0"/>
              </a:rPr>
              <a:t>Quantum </a:t>
            </a:r>
            <a:r>
              <a:rPr lang="en-US" altLang="ja-JP" sz="3200" b="1" dirty="0">
                <a:latin typeface="Trebuchet MS" panose="020B0603020202020204" pitchFamily="34" charset="0"/>
              </a:rPr>
              <a:t>ESPRESSO </a:t>
            </a:r>
            <a:r>
              <a:rPr lang="en-US" sz="3200" dirty="0" smtClean="0">
                <a:latin typeface="Trebuchet MS" panose="020B0603020202020204" pitchFamily="34" charset="0"/>
              </a:rPr>
              <a:t>= </a:t>
            </a:r>
            <a:r>
              <a:rPr lang="en-US" sz="3200" dirty="0" err="1">
                <a:latin typeface="Trebuchet MS" panose="020B0603020202020204" pitchFamily="34" charset="0"/>
              </a:rPr>
              <a:t>opEn</a:t>
            </a:r>
            <a:r>
              <a:rPr lang="en-US" sz="3200" dirty="0">
                <a:latin typeface="Trebuchet MS" panose="020B0603020202020204" pitchFamily="34" charset="0"/>
              </a:rPr>
              <a:t>-Source Package </a:t>
            </a:r>
            <a:r>
              <a:rPr lang="en-US" sz="3200" dirty="0" smtClean="0">
                <a:latin typeface="Trebuchet MS" panose="020B0603020202020204" pitchFamily="34" charset="0"/>
              </a:rPr>
              <a:t>for Research in</a:t>
            </a:r>
            <a:br>
              <a:rPr lang="en-US" sz="3200" dirty="0" smtClean="0">
                <a:latin typeface="Trebuchet MS" panose="020B0603020202020204" pitchFamily="34" charset="0"/>
              </a:rPr>
            </a:br>
            <a:r>
              <a:rPr lang="en-US" sz="3200" dirty="0" smtClean="0">
                <a:latin typeface="Trebuchet MS" panose="020B0603020202020204" pitchFamily="34" charset="0"/>
              </a:rPr>
              <a:t>Electronic </a:t>
            </a:r>
            <a:r>
              <a:rPr lang="en-US" sz="3200" dirty="0">
                <a:latin typeface="Trebuchet MS" panose="020B0603020202020204" pitchFamily="34" charset="0"/>
              </a:rPr>
              <a:t>Structure, </a:t>
            </a:r>
            <a:r>
              <a:rPr lang="en-US" sz="3200" dirty="0" smtClean="0">
                <a:latin typeface="Trebuchet MS" panose="020B0603020202020204" pitchFamily="34" charset="0"/>
              </a:rPr>
              <a:t>Simulation, and Optimization</a:t>
            </a:r>
          </a:p>
          <a:p>
            <a:pPr algn="l">
              <a:spcAft>
                <a:spcPts val="600"/>
              </a:spcAft>
            </a:pPr>
            <a:endParaRPr lang="en-US" sz="2400" dirty="0">
              <a:latin typeface="+mj-lt"/>
            </a:endParaRPr>
          </a:p>
          <a:p>
            <a:pPr algn="l">
              <a:spcAft>
                <a:spcPts val="600"/>
              </a:spcAft>
            </a:pPr>
            <a:r>
              <a:rPr lang="en-US" sz="3200" dirty="0">
                <a:hlinkClick r:id="rId3"/>
              </a:rPr>
              <a:t>http://www.quantum-espresso.org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 smtClean="0"/>
          </a:p>
          <a:p>
            <a:pPr algn="l">
              <a:spcAft>
                <a:spcPts val="600"/>
              </a:spcAft>
            </a:pPr>
            <a:endParaRPr lang="en-US" sz="3200" dirty="0" smtClean="0"/>
          </a:p>
          <a:p>
            <a:pPr algn="l">
              <a:spcAft>
                <a:spcPts val="600"/>
              </a:spcAft>
            </a:pPr>
            <a:r>
              <a:rPr lang="en-US" sz="3200" b="1" dirty="0" smtClean="0"/>
              <a:t>Today’s DFT menu: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Structural Optimization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Electronic Structures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Phonon </a:t>
            </a:r>
            <a:r>
              <a:rPr lang="en-US" altLang="ja-JP" sz="3200" dirty="0"/>
              <a:t>Dispersions </a:t>
            </a:r>
            <a:r>
              <a:rPr lang="en-US" altLang="ja-JP" sz="3200" dirty="0" smtClean="0"/>
              <a:t>(if time allows)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/>
          </a:p>
          <a:p>
            <a:pPr algn="l">
              <a:spcAft>
                <a:spcPts val="600"/>
              </a:spcAft>
            </a:pPr>
            <a:r>
              <a:rPr lang="en-US" sz="3200" b="1" dirty="0" smtClean="0"/>
              <a:t>Beyond “standard” DFT</a:t>
            </a:r>
          </a:p>
          <a:p>
            <a:pPr algn="l">
              <a:spcAft>
                <a:spcPts val="1200"/>
              </a:spcAft>
            </a:pPr>
            <a:r>
              <a:rPr lang="en-US" sz="3200" dirty="0" smtClean="0"/>
              <a:t>(only some brief introduction, if time allows):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   Wannier90: </a:t>
            </a:r>
            <a:r>
              <a:rPr lang="en-US" sz="2800" dirty="0" smtClean="0"/>
              <a:t>Quantum Transport, Thermoelectricity</a:t>
            </a:r>
            <a:r>
              <a:rPr lang="en-US" sz="2800" smtClean="0"/>
              <a:t>	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76" y="3105741"/>
            <a:ext cx="4176464" cy="3526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917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81720" y="7449210"/>
            <a:ext cx="12241360" cy="1872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1720" y="1636440"/>
            <a:ext cx="12241360" cy="5472608"/>
          </a:xfrm>
          <a:prstGeom prst="roundRect">
            <a:avLst>
              <a:gd name="adj" fmla="val 9766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230" y="1901758"/>
            <a:ext cx="30063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000" b="1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Linux</a:t>
            </a:r>
            <a:endParaRPr kumimoji="0" lang="ja-JP" altLang="en-US" sz="3000" b="1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216" y="1886545"/>
            <a:ext cx="302433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0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Windows</a:t>
            </a:r>
            <a:endParaRPr kumimoji="0" lang="ja-JP" altLang="en-US" sz="30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2718" y="2672730"/>
            <a:ext cx="48965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ja-JP" sz="2400" dirty="0"/>
              <a:t>qe-5.3.0-32bit-serial.exe 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2718" y="3176786"/>
            <a:ext cx="48965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ja-JP" sz="2400" dirty="0" smtClean="0"/>
              <a:t>qe-5.3.0-64bit-serial.exe 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6959" y="5965934"/>
            <a:ext cx="3922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smtClean="0"/>
              <a:t>pw.exe &lt; input </a:t>
            </a:r>
            <a:r>
              <a:rPr lang="en-US" altLang="ja-JP" sz="2800" dirty="0" smtClean="0"/>
              <a:t>&gt; output</a:t>
            </a:r>
            <a:endParaRPr lang="ja-JP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720" y="5327345"/>
            <a:ext cx="254803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0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How to run:</a:t>
            </a:r>
            <a:endParaRPr kumimoji="0" lang="ja-JP" alt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8664" y="1852464"/>
            <a:ext cx="302433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000" b="1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Mac OS</a:t>
            </a:r>
            <a:r>
              <a:rPr kumimoji="0" lang="en-US" altLang="ja-JP" sz="3000" b="1" i="0" u="none" strike="noStrike" cap="none" spc="0" normalizeH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X</a:t>
            </a:r>
            <a:r>
              <a:rPr kumimoji="0" lang="en-US" altLang="ja-JP" sz="3000" b="1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kumimoji="0" lang="ja-JP" altLang="en-US" sz="3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5790" y="2697510"/>
            <a:ext cx="48965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ja-JP" sz="2400" smtClean="0"/>
              <a:t>Install VirtualBox for </a:t>
            </a:r>
            <a:r>
              <a:rPr lang="en-US" altLang="ja-JP" sz="2400" dirty="0" smtClean="0"/>
              <a:t>OS X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5790" y="3201566"/>
            <a:ext cx="48965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ja-JP" sz="2400" smtClean="0"/>
              <a:t>Install </a:t>
            </a:r>
            <a:r>
              <a:rPr lang="en-US" altLang="ja-JP" sz="2400" dirty="0" smtClean="0"/>
              <a:t>Ubuntu ISO file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6206" y="2682028"/>
            <a:ext cx="3879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2400" b="1" err="1"/>
              <a:t>sudo</a:t>
            </a:r>
            <a:r>
              <a:rPr lang="en-US" altLang="ja-JP" sz="2400"/>
              <a:t> </a:t>
            </a:r>
            <a:r>
              <a:rPr lang="en-US" altLang="ja-JP" sz="2400" b="1" smtClean="0"/>
              <a:t>apt-get install  </a:t>
            </a:r>
            <a:r>
              <a:rPr lang="en-US" altLang="ja-JP" sz="2400"/>
              <a:t>quantum-espresso  </a:t>
            </a:r>
            <a:r>
              <a:rPr lang="en-US" altLang="ja-JP" sz="2400" smtClean="0"/>
              <a:t>quantum-espresso-data</a:t>
            </a:r>
            <a:endParaRPr lang="ja-JP" alt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99582" y="5949166"/>
            <a:ext cx="3522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err="1" smtClean="0"/>
              <a:t>pw.x</a:t>
            </a:r>
            <a:r>
              <a:rPr lang="en-US" altLang="ja-JP" sz="2800" smtClean="0"/>
              <a:t> &lt; input </a:t>
            </a:r>
            <a:r>
              <a:rPr lang="en-US" altLang="ja-JP" sz="2800" dirty="0" smtClean="0"/>
              <a:t>&gt; output</a:t>
            </a:r>
            <a:endParaRPr lang="ja-JP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065790" y="3664074"/>
            <a:ext cx="489654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ja-JP" sz="2400" dirty="0" smtClean="0"/>
              <a:t>Do same step like Linux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206" y="7637685"/>
            <a:ext cx="1147281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altLang="ja-JP" sz="30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Molecul</a:t>
            </a:r>
            <a:r>
              <a:rPr lang="en-US" altLang="ja-JP" smtClean="0"/>
              <a:t>e and Crystal Structure</a:t>
            </a:r>
            <a:r>
              <a:rPr kumimoji="0" lang="en-US" altLang="ja-JP" sz="30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Visualization</a:t>
            </a:r>
            <a:r>
              <a:rPr kumimoji="0" lang="en-US" altLang="ja-JP" sz="30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en-US" altLang="ja-JP" sz="30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by </a:t>
            </a:r>
            <a:r>
              <a:rPr lang="en-US" altLang="ja-JP" smtClean="0">
                <a:hlinkClick r:id="rId2"/>
              </a:rPr>
              <a:t>Vesta</a:t>
            </a:r>
            <a:r>
              <a:rPr lang="en-US" altLang="ja-JP" smtClean="0"/>
              <a:t> or </a:t>
            </a:r>
            <a:r>
              <a:rPr lang="en-US" altLang="ja-JP" smtClean="0">
                <a:hlinkClick r:id="rId3"/>
              </a:rPr>
              <a:t>Xcrysden</a:t>
            </a:r>
            <a:endParaRPr lang="en-US" altLang="ja-JP" smtClean="0"/>
          </a:p>
          <a:p>
            <a:r>
              <a:rPr lang="en-GB" altLang="ja-JP" smtClean="0"/>
              <a:t>Text Editor (WordPad, NotePad++, Gedit, Vi, Emacs, etc)</a:t>
            </a:r>
          </a:p>
          <a:p>
            <a:r>
              <a:rPr lang="en-GB" altLang="ja-JP" smtClean="0"/>
              <a:t>Plotting Software (Gnuplot, Grace, Origin, Excel, etc)</a:t>
            </a:r>
            <a:endParaRPr lang="ja-JP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086576" y="4240138"/>
            <a:ext cx="489654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ja-JP" sz="2400" smtClean="0"/>
              <a:t>Alternative way:</a:t>
            </a:r>
            <a:br>
              <a:rPr lang="en-US" altLang="ja-JP" sz="2400" smtClean="0"/>
            </a:br>
            <a:r>
              <a:rPr lang="en-US" altLang="ja-JP" sz="2400" smtClean="0"/>
              <a:t>Fink + Install QE from source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35263" y="5949166"/>
            <a:ext cx="3621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err="1" smtClean="0"/>
              <a:t>pw.x</a:t>
            </a:r>
            <a:r>
              <a:rPr lang="en-US" altLang="ja-JP" sz="2800" smtClean="0"/>
              <a:t> &lt; input </a:t>
            </a:r>
            <a:r>
              <a:rPr lang="en-US" altLang="ja-JP" sz="2800" dirty="0" smtClean="0"/>
              <a:t>&gt; output</a:t>
            </a:r>
            <a:endParaRPr lang="ja-JP" altLang="en-US" sz="2800" dirty="0"/>
          </a:p>
        </p:txBody>
      </p:sp>
      <p:sp>
        <p:nvSpPr>
          <p:cNvPr id="27" name="Shape 138"/>
          <p:cNvSpPr/>
          <p:nvPr/>
        </p:nvSpPr>
        <p:spPr>
          <a:xfrm>
            <a:off x="843825" y="356837"/>
            <a:ext cx="11317201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  <a:latin typeface="+mn-lt"/>
                <a:ea typeface="+mn-ea"/>
                <a:cs typeface="+mn-cs"/>
                <a:sym typeface="Arial Rounded MT Bold"/>
              </a:defRPr>
            </a:lvl1pPr>
          </a:lstStyle>
          <a:p>
            <a:r>
              <a:rPr lang="en-US" smtClean="0"/>
              <a:t>QE Basic Installation and Its Companions</a:t>
            </a:r>
            <a:endParaRPr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205471" y="1852464"/>
            <a:ext cx="2" cy="5040560"/>
          </a:xfrm>
          <a:prstGeom prst="line">
            <a:avLst/>
          </a:prstGeom>
          <a:noFill/>
          <a:ln w="25400" cap="flat">
            <a:solidFill>
              <a:schemeClr val="accent6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/>
          <p:cNvCxnSpPr/>
          <p:nvPr/>
        </p:nvCxnSpPr>
        <p:spPr>
          <a:xfrm flipH="1">
            <a:off x="8374609" y="1852464"/>
            <a:ext cx="1" cy="5040560"/>
          </a:xfrm>
          <a:prstGeom prst="line">
            <a:avLst/>
          </a:prstGeom>
          <a:noFill/>
          <a:ln w="25400" cap="flat">
            <a:solidFill>
              <a:schemeClr val="accent6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/>
          <p:cNvSpPr txBox="1"/>
          <p:nvPr/>
        </p:nvSpPr>
        <p:spPr>
          <a:xfrm>
            <a:off x="4098381" y="5328726"/>
            <a:ext cx="427622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0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How to run: (in CMD)</a:t>
            </a:r>
            <a:endParaRPr kumimoji="0" lang="ja-JP" alt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39349" y="5308848"/>
            <a:ext cx="276405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0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How to run:</a:t>
            </a:r>
            <a:endParaRPr kumimoji="0" lang="ja-JP" alt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8226" y="3963536"/>
            <a:ext cx="489654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ja-JP" sz="2400" smtClean="0"/>
              <a:t>(check your system,</a:t>
            </a:r>
          </a:p>
          <a:p>
            <a:r>
              <a:rPr lang="en-US" altLang="ja-JP" sz="2400" smtClean="0"/>
              <a:t>32 or 64 bit!)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3728" y="4035544"/>
            <a:ext cx="367240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ja-JP" sz="2400" smtClean="0"/>
              <a:t>(Ubuntu install method is the most convenient!)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47145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sign.ubuntu.com/wp-content/uploads/logo-ubuntu_st_no%C2%AE-black_orange-h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0" y="268288"/>
            <a:ext cx="5328592" cy="376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2539" t="11618" r="13195" b="16075"/>
          <a:stretch/>
        </p:blipFill>
        <p:spPr>
          <a:xfrm>
            <a:off x="597744" y="3724672"/>
            <a:ext cx="6245904" cy="5544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7744" y="5452864"/>
            <a:ext cx="4536504" cy="18002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028" name="Picture 4" descr="http://www.omgubuntu.co.uk/wp-content/uploads/2012/04/screen-shot-2012-04-17-at-12.00.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783" y="6095272"/>
            <a:ext cx="390213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42560" y="4461154"/>
            <a:ext cx="3709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Persistent Live USB </a:t>
            </a:r>
          </a:p>
        </p:txBody>
      </p:sp>
      <p:sp>
        <p:nvSpPr>
          <p:cNvPr id="5" name="Down Arrow 4"/>
          <p:cNvSpPr/>
          <p:nvPr/>
        </p:nvSpPr>
        <p:spPr>
          <a:xfrm>
            <a:off x="9541943" y="5195172"/>
            <a:ext cx="510905" cy="720080"/>
          </a:xfrm>
          <a:prstGeom prst="downArrow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8544" y="2788568"/>
            <a:ext cx="39885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Quantum ESPRESSO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9541943" y="3541820"/>
            <a:ext cx="510905" cy="720080"/>
          </a:xfrm>
          <a:prstGeom prst="downArrow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Shape 138"/>
          <p:cNvSpPr/>
          <p:nvPr/>
        </p:nvSpPr>
        <p:spPr>
          <a:xfrm>
            <a:off x="5451185" y="539671"/>
            <a:ext cx="7027565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  <a:latin typeface="+mn-lt"/>
                <a:ea typeface="+mn-ea"/>
                <a:cs typeface="+mn-cs"/>
                <a:sym typeface="Arial Rounded MT Bold"/>
              </a:defRPr>
            </a:lvl1pPr>
          </a:lstStyle>
          <a:p>
            <a:pPr algn="r"/>
            <a:r>
              <a:rPr lang="en-US" smtClean="0"/>
              <a:t>Linux Live with USB drive</a:t>
            </a:r>
          </a:p>
          <a:p>
            <a:pPr algn="r"/>
            <a:r>
              <a:rPr lang="en-US" smtClean="0"/>
              <a:t>is also a good way!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2423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966464" y="261192"/>
            <a:ext cx="11071941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  <a:latin typeface="+mn-lt"/>
                <a:ea typeface="+mn-ea"/>
                <a:cs typeface="+mn-cs"/>
                <a:sym typeface="Arial Rounded MT Bold"/>
              </a:defRPr>
            </a:lvl1pPr>
          </a:lstStyle>
          <a:p>
            <a:r>
              <a:rPr lang="en-US" smtClean="0"/>
              <a:t>Advanced information: requirements for</a:t>
            </a:r>
          </a:p>
          <a:p>
            <a:r>
              <a:rPr lang="en-US" smtClean="0"/>
              <a:t>compiling QE (in real research work)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741760" y="2273871"/>
            <a:ext cx="11521280" cy="671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200" dirty="0" smtClean="0">
                <a:solidFill>
                  <a:srgbClr val="0000FF"/>
                </a:solidFill>
              </a:rPr>
              <a:t>Software </a:t>
            </a:r>
            <a:r>
              <a:rPr lang="en-US" sz="3200" smtClean="0">
                <a:solidFill>
                  <a:srgbClr val="0000FF"/>
                </a:solidFill>
              </a:rPr>
              <a:t>that we must have on our machines/servers/clusters: 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5856" y="3096736"/>
            <a:ext cx="113011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smtClean="0"/>
              <a:t>Linux or Unix-like environments (shell and Make utility)</a:t>
            </a:r>
            <a:endParaRPr lang="en-US" sz="2800" dirty="0" smtClean="0"/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 working fortran-95 compiler (most “fortran-90” compilers are ok, “g77” is not)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 working C compiler (“</a:t>
            </a:r>
            <a:r>
              <a:rPr lang="en-US" sz="2800" dirty="0" err="1" smtClean="0"/>
              <a:t>gcc</a:t>
            </a:r>
            <a:r>
              <a:rPr lang="en-US" sz="2800" dirty="0" smtClean="0"/>
              <a:t>” is ok)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41760" y="6219398"/>
            <a:ext cx="1188132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smtClean="0"/>
              <a:t>MPI </a:t>
            </a:r>
            <a:r>
              <a:rPr lang="en-US" sz="2800" dirty="0" smtClean="0"/>
              <a:t>(Message-passing Interface): parallel compiler (“mpif90</a:t>
            </a:r>
            <a:r>
              <a:rPr lang="en-US" sz="2800" smtClean="0"/>
              <a:t>” or </a:t>
            </a:r>
            <a:r>
              <a:rPr lang="en-US" sz="2800" dirty="0" smtClean="0"/>
              <a:t>similar scripts), run-time environment (“</a:t>
            </a:r>
            <a:r>
              <a:rPr lang="en-US" sz="2800" dirty="0" err="1" smtClean="0"/>
              <a:t>mpirun</a:t>
            </a:r>
            <a:r>
              <a:rPr lang="en-US" sz="2800" dirty="0" smtClean="0"/>
              <a:t>” or similar launchers)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/>
              <a:t>OpenMP</a:t>
            </a:r>
            <a:r>
              <a:rPr lang="en-US" sz="2800" dirty="0" smtClean="0"/>
              <a:t>-capable compiler and </a:t>
            </a:r>
            <a:r>
              <a:rPr lang="en-US" sz="2800" dirty="0" err="1" smtClean="0"/>
              <a:t>autothreading</a:t>
            </a:r>
            <a:r>
              <a:rPr lang="en-US" sz="2800" dirty="0" smtClean="0"/>
              <a:t> mathematical libraries (for multi-core CPUs)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41760" y="5444153"/>
            <a:ext cx="3348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chemeClr val="accent5"/>
                </a:solidFill>
              </a:rPr>
              <a:t>To run </a:t>
            </a:r>
            <a:r>
              <a:rPr lang="en-US" sz="3200">
                <a:solidFill>
                  <a:schemeClr val="accent5"/>
                </a:solidFill>
              </a:rPr>
              <a:t>in </a:t>
            </a:r>
            <a:r>
              <a:rPr lang="en-US" sz="3200" smtClean="0">
                <a:solidFill>
                  <a:schemeClr val="accent5"/>
                </a:solidFill>
              </a:rPr>
              <a:t>parallel: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15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63" y="1490195"/>
            <a:ext cx="8622261" cy="698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hape 138"/>
          <p:cNvSpPr/>
          <p:nvPr/>
        </p:nvSpPr>
        <p:spPr>
          <a:xfrm>
            <a:off x="1557965" y="356837"/>
            <a:ext cx="9888926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chemeClr val="accent5"/>
                </a:solidFill>
                <a:latin typeface="+mn-lt"/>
                <a:ea typeface="+mn-ea"/>
                <a:cs typeface="+mn-cs"/>
                <a:sym typeface="Arial Rounded MT Bold"/>
              </a:defRPr>
            </a:lvl1pPr>
          </a:lstStyle>
          <a:p>
            <a:r>
              <a:rPr lang="en-US" smtClean="0"/>
              <a:t>Example Running in Parallel </a:t>
            </a:r>
            <a:r>
              <a:rPr lang="en-US" dirty="0" smtClean="0"/>
              <a:t>System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-39492" y="8784282"/>
            <a:ext cx="1304429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Running with </a:t>
            </a:r>
            <a:r>
              <a:rPr kumimoji="0" lang="en-US" altLang="ja-JP" sz="28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1 core</a:t>
            </a:r>
            <a:r>
              <a:rPr kumimoji="0" lang="en-US" altLang="ja-JP" sz="2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is </a:t>
            </a:r>
            <a:r>
              <a:rPr lang="en-US" altLang="ja-JP" sz="2800" smtClean="0"/>
              <a:t>often not </a:t>
            </a:r>
            <a:r>
              <a:rPr kumimoji="0" lang="en-US" altLang="ja-JP" sz="2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sufficient</a:t>
            </a:r>
            <a:r>
              <a:rPr lang="en-US" altLang="ja-JP" sz="2800" smtClean="0"/>
              <a:t>, </a:t>
            </a:r>
            <a:r>
              <a:rPr lang="en-US" altLang="ja-JP" sz="2800" b="1" smtClean="0"/>
              <a:t>10 cores</a:t>
            </a:r>
            <a:r>
              <a:rPr lang="en-US" altLang="ja-JP" sz="2800" smtClean="0"/>
              <a:t> may be </a:t>
            </a:r>
            <a:r>
              <a:rPr lang="en-US" altLang="ja-JP" sz="2800" dirty="0" smtClean="0"/>
              <a:t>enough</a:t>
            </a:r>
            <a:endParaRPr kumimoji="0" lang="ja-JP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9658" y="1308532"/>
            <a:ext cx="378468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Graphene SCF Calculation</a:t>
            </a: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42802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 Rounded MT Bold"/>
        <a:ea typeface="Arial Rounded MT Bold"/>
        <a:cs typeface="Arial Rounded MT Bold"/>
      </a:majorFont>
      <a:minorFont>
        <a:latin typeface="Arial Rounded MT Bold"/>
        <a:ea typeface="Arial Rounded MT Bold"/>
        <a:cs typeface="Arial Rounded MT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 Rounded MT Bold"/>
        <a:ea typeface="Arial Rounded MT Bold"/>
        <a:cs typeface="Arial Rounded MT Bold"/>
      </a:majorFont>
      <a:minorFont>
        <a:latin typeface="Arial Rounded MT Bold"/>
        <a:ea typeface="Arial Rounded MT Bold"/>
        <a:cs typeface="Arial Rounded MT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298</Words>
  <Application>Microsoft Office PowerPoint</Application>
  <PresentationFormat>Custom</PresentationFormat>
  <Paragraphs>56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hesky hasdeo</dc:creator>
  <cp:lastModifiedBy>hesky hasdeo</cp:lastModifiedBy>
  <cp:revision>51</cp:revision>
  <dcterms:modified xsi:type="dcterms:W3CDTF">2016-02-26T00:08:43Z</dcterms:modified>
</cp:coreProperties>
</file>