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503754" y="1397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/>
            </a:pPr>
          </a:p>
        </p:txBody>
      </p:sp>
      <p:sp>
        <p:nvSpPr>
          <p:cNvPr id="118" name="Shape 118"/>
          <p:cNvSpPr/>
          <p:nvPr>
            <p:ph type="title"/>
          </p:nvPr>
        </p:nvSpPr>
        <p:spPr>
          <a:xfrm>
            <a:off x="508000" y="148166"/>
            <a:ext cx="11988800" cy="12192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600"/>
              </a:spcBef>
              <a:defRPr sz="5000">
                <a:solidFill>
                  <a:srgbClr val="B0564E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508000" y="1426633"/>
            <a:ext cx="11988800" cy="4876735"/>
          </a:xfrm>
          <a:prstGeom prst="rect">
            <a:avLst/>
          </a:prstGeom>
        </p:spPr>
        <p:txBody>
          <a:bodyPr/>
          <a:lstStyle>
            <a:lvl1pPr marL="4699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398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097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796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349500" indent="-4699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xfrm>
            <a:off x="12419995" y="925195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12419999" y="9251950"/>
            <a:ext cx="368505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 Rounded MT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://flex.phys.tohoku.ac.jp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hyperlink" Target="http://www.xcrysden.org/" TargetMode="Externa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55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hyperlink" Target="http://jp-minerals.org/vesta/en/" TargetMode="External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hyperlink" Target="http://www.xcrysden.org/" TargetMode="External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59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2.jpg" descr="http://www.eng.tohoku.ac.jp/media/images/_u/topic/thumbnail/1790qtv1cd.jpg"/>
          <p:cNvPicPr>
            <a:picLocks noChangeAspect="1"/>
          </p:cNvPicPr>
          <p:nvPr/>
        </p:nvPicPr>
        <p:blipFill>
          <a:blip r:embed="rId2">
            <a:extLst/>
          </a:blip>
          <a:srcRect l="0" t="18182" r="0" b="22726"/>
          <a:stretch>
            <a:fillRect/>
          </a:stretch>
        </p:blipFill>
        <p:spPr>
          <a:xfrm>
            <a:off x="424221" y="300198"/>
            <a:ext cx="2194125" cy="1296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3.png" descr="http://www.best-masters.com/logo_ecole/349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90767" y="101651"/>
            <a:ext cx="1876079" cy="19038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135"/>
          <p:cNvGrpSpPr/>
          <p:nvPr/>
        </p:nvGrpSpPr>
        <p:grpSpPr>
          <a:xfrm>
            <a:off x="2733933" y="1963443"/>
            <a:ext cx="7536934" cy="1788229"/>
            <a:chOff x="-1087211" y="216504"/>
            <a:chExt cx="7536932" cy="1788228"/>
          </a:xfrm>
        </p:grpSpPr>
        <p:pic>
          <p:nvPicPr>
            <p:cNvPr id="131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72919" y="933343"/>
              <a:ext cx="3405346" cy="950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5003" y="216504"/>
              <a:ext cx="3927270" cy="805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087212" y="223514"/>
              <a:ext cx="1813605" cy="1781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image4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281" t="14583" r="72656" b="76042"/>
            <a:stretch>
              <a:fillRect/>
            </a:stretch>
          </p:blipFill>
          <p:spPr>
            <a:xfrm>
              <a:off x="4838573" y="216614"/>
              <a:ext cx="1611149" cy="80557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</p:grpSp>
      <p:sp>
        <p:nvSpPr>
          <p:cNvPr id="136" name="Shape 136"/>
          <p:cNvSpPr/>
          <p:nvPr/>
        </p:nvSpPr>
        <p:spPr>
          <a:xfrm>
            <a:off x="2772742" y="338375"/>
            <a:ext cx="7963827" cy="1836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0490"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Arial Rounded MT Bold"/>
              </a:defRPr>
            </a:pPr>
            <a:r>
              <a:t>First Principles Workshop</a:t>
            </a:r>
          </a:p>
          <a:p>
            <a:pPr defTabSz="640490">
              <a:defRPr sz="2800">
                <a:latin typeface="Chalkboard"/>
                <a:ea typeface="Chalkboard"/>
                <a:cs typeface="Chalkboard"/>
                <a:sym typeface="Chalkboard"/>
              </a:defRPr>
            </a:pPr>
            <a:r>
              <a:t>An introduction and hands-on tutorial with the </a:t>
            </a:r>
          </a:p>
          <a:p>
            <a:pPr defTabSz="640490">
              <a:defRPr sz="2800">
                <a:latin typeface="Chalkboard"/>
                <a:ea typeface="Chalkboard"/>
                <a:cs typeface="Chalkboard"/>
                <a:sym typeface="Chalkboard"/>
              </a:defRPr>
            </a:pPr>
            <a:r>
              <a:t>Quantum ESPRESSO</a:t>
            </a:r>
          </a:p>
        </p:txBody>
      </p:sp>
      <p:sp>
        <p:nvSpPr>
          <p:cNvPr id="137" name="Shape 137"/>
          <p:cNvSpPr/>
          <p:nvPr/>
        </p:nvSpPr>
        <p:spPr>
          <a:xfrm>
            <a:off x="2252104" y="6791011"/>
            <a:ext cx="850059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by N. T. Hung, A. R. T. Nugraha and R. Saito group</a:t>
            </a:r>
          </a:p>
          <a:p>
            <a:pPr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>
                <a:hlinkClick r:id="rId8" invalidUrl="" action="" tgtFrame="" tooltip="" history="1" highlightClick="0" endSnd="0"/>
              </a:rPr>
              <a:t>http://flex.phys.tohoku.ac.jp</a:t>
            </a:r>
          </a:p>
        </p:txBody>
      </p:sp>
      <p:sp>
        <p:nvSpPr>
          <p:cNvPr id="138" name="Shape 138"/>
          <p:cNvSpPr/>
          <p:nvPr/>
        </p:nvSpPr>
        <p:spPr>
          <a:xfrm>
            <a:off x="1724326" y="4572841"/>
            <a:ext cx="9556147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>
                <a:latin typeface="+mn-lt"/>
                <a:ea typeface="+mn-ea"/>
                <a:cs typeface="+mn-cs"/>
                <a:sym typeface="Arial Rounded MT Bold"/>
              </a:defRPr>
            </a:pPr>
            <a:r>
              <a:t>Quantum Espresso Hands-on</a:t>
            </a:r>
          </a:p>
          <a:p>
            <a:pPr>
              <a:defRPr sz="4400">
                <a:latin typeface="+mn-lt"/>
                <a:ea typeface="+mn-ea"/>
                <a:cs typeface="+mn-cs"/>
                <a:sym typeface="Arial Rounded MT Bold"/>
              </a:defRPr>
            </a:pPr>
            <a:r>
              <a:t>Tutorial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3479489" y="372037"/>
            <a:ext cx="604582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Kohn-Sham equations</a:t>
            </a:r>
          </a:p>
        </p:txBody>
      </p:sp>
      <p:pic>
        <p:nvPicPr>
          <p:cNvPr id="3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139" y="1702046"/>
            <a:ext cx="9645959" cy="91916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238906" y="4059526"/>
            <a:ext cx="52343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Self-consistent field (SCF) method:</a:t>
            </a:r>
          </a:p>
        </p:txBody>
      </p:sp>
      <p:pic>
        <p:nvPicPr>
          <p:cNvPr id="3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7780" y="5187553"/>
            <a:ext cx="4749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2672907" y="2865474"/>
            <a:ext cx="55730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9180" y="3053433"/>
            <a:ext cx="1160465" cy="37336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4445196" y="5748202"/>
            <a:ext cx="3521519" cy="772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6" fill="norm" stroke="1" extrusionOk="0">
                <a:moveTo>
                  <a:pt x="0" y="1230"/>
                </a:moveTo>
                <a:cubicBezTo>
                  <a:pt x="7564" y="21600"/>
                  <a:pt x="14764" y="211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343" name="Shape 343"/>
          <p:cNvSpPr/>
          <p:nvPr/>
        </p:nvSpPr>
        <p:spPr>
          <a:xfrm>
            <a:off x="663848" y="1556023"/>
            <a:ext cx="5014598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outdir=‘../tmp/',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344" name="Shape 344"/>
          <p:cNvSpPr/>
          <p:nvPr/>
        </p:nvSpPr>
        <p:spPr>
          <a:xfrm>
            <a:off x="543122" y="1429023"/>
            <a:ext cx="5138575" cy="7620001"/>
          </a:xfrm>
          <a:prstGeom prst="roundRect">
            <a:avLst>
              <a:gd name="adj" fmla="val 2813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378" name="Group 378"/>
          <p:cNvGrpSpPr/>
          <p:nvPr/>
        </p:nvGrpSpPr>
        <p:grpSpPr>
          <a:xfrm>
            <a:off x="6346383" y="1453854"/>
            <a:ext cx="6449803" cy="7545917"/>
            <a:chOff x="0" y="0"/>
            <a:chExt cx="6449802" cy="7545915"/>
          </a:xfrm>
        </p:grpSpPr>
        <p:sp>
          <p:nvSpPr>
            <p:cNvPr id="345" name="Shape 345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346" name="Shape 346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4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" name="Shape 348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Shape 351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35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Shape 356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" name="Shape 359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" name="Shape 360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1" name="Shape 361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2" name="Shape 362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3" name="Shape 363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364" name="Shape 364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5" name="Shape 365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7" name="Shape 367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8" name="Shape 368"/>
            <p:cNvSpPr/>
            <p:nvPr/>
          </p:nvSpPr>
          <p:spPr>
            <a:xfrm>
              <a:off x="20587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369" name="Shape 369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" name="Shape 370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" name="Shape 371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" name="Shape 372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3" name="Shape 373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375" name="Shape 375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6" name="Shape 376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7" name="Shape 377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381" name="Shape 381"/>
          <p:cNvSpPr/>
          <p:nvPr/>
        </p:nvSpPr>
        <p:spPr>
          <a:xfrm>
            <a:off x="4151371" y="1623253"/>
            <a:ext cx="3827644" cy="86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974" fill="norm" stroke="1" extrusionOk="0">
                <a:moveTo>
                  <a:pt x="0" y="5574"/>
                </a:moveTo>
                <a:cubicBezTo>
                  <a:pt x="7806" y="-4626"/>
                  <a:pt x="15006" y="-826"/>
                  <a:pt x="21600" y="16974"/>
                </a:cubicBezTo>
              </a:path>
            </a:pathLst>
          </a:custGeom>
          <a:ln w="25400">
            <a:solidFill>
              <a:srgbClr val="FF26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80" name="Shape 3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6346383" y="1453854"/>
            <a:ext cx="6449803" cy="7545917"/>
            <a:chOff x="0" y="0"/>
            <a:chExt cx="6449802" cy="7545915"/>
          </a:xfrm>
        </p:grpSpPr>
        <p:sp>
          <p:nvSpPr>
            <p:cNvPr id="384" name="Shape 384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8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Shape 387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8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Shape 390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39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Shape 395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6" name="Shape 396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7" name="Shape 397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8" name="Shape 398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9" name="Shape 399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0" name="Shape 400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1" name="Shape 401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2" name="Shape 402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4" name="Shape 404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7" name="Shape 407"/>
            <p:cNvSpPr/>
            <p:nvPr/>
          </p:nvSpPr>
          <p:spPr>
            <a:xfrm>
              <a:off x="20587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408" name="Shape 408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9" name="Shape 409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10" name="Shape 410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11" name="Shape 411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12" name="Shape 412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413" name="Shape 413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414" name="Shape 414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15" name="Shape 415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16" name="Shape 416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418" name="Shape 418"/>
          <p:cNvSpPr/>
          <p:nvPr/>
        </p:nvSpPr>
        <p:spPr>
          <a:xfrm>
            <a:off x="10764072" y="1541999"/>
            <a:ext cx="71939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/>
            <a:r>
              <a:t>???</a:t>
            </a:r>
          </a:p>
        </p:txBody>
      </p:sp>
      <p:sp>
        <p:nvSpPr>
          <p:cNvPr id="419" name="Shape 419"/>
          <p:cNvSpPr/>
          <p:nvPr/>
        </p:nvSpPr>
        <p:spPr>
          <a:xfrm>
            <a:off x="663848" y="1556023"/>
            <a:ext cx="5014598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outdir=‘../tmp/',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420" name="Shape 420"/>
          <p:cNvSpPr/>
          <p:nvPr/>
        </p:nvSpPr>
        <p:spPr>
          <a:xfrm>
            <a:off x="543122" y="1429023"/>
            <a:ext cx="5138575" cy="7620001"/>
          </a:xfrm>
          <a:prstGeom prst="roundRect">
            <a:avLst>
              <a:gd name="adj" fmla="val 2813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3" name="Shape 423"/>
          <p:cNvSpPr/>
          <p:nvPr/>
        </p:nvSpPr>
        <p:spPr>
          <a:xfrm>
            <a:off x="4151371" y="1623253"/>
            <a:ext cx="3827644" cy="861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974" fill="norm" stroke="1" extrusionOk="0">
                <a:moveTo>
                  <a:pt x="0" y="5574"/>
                </a:moveTo>
                <a:cubicBezTo>
                  <a:pt x="7806" y="-4626"/>
                  <a:pt x="15006" y="-826"/>
                  <a:pt x="21600" y="16974"/>
                </a:cubicBezTo>
              </a:path>
            </a:pathLst>
          </a:custGeom>
          <a:ln w="25400">
            <a:solidFill>
              <a:srgbClr val="FF26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2467756" y="372037"/>
            <a:ext cx="80692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Periodic boundary conditions</a:t>
            </a:r>
          </a:p>
        </p:txBody>
      </p:sp>
      <p:sp>
        <p:nvSpPr>
          <p:cNvPr id="426" name="Shape 426"/>
          <p:cNvSpPr/>
          <p:nvPr/>
        </p:nvSpPr>
        <p:spPr>
          <a:xfrm>
            <a:off x="854989" y="1541659"/>
            <a:ext cx="75154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Crystal structure: </a:t>
            </a:r>
            <a:r>
              <a:rPr>
                <a:solidFill>
                  <a:srgbClr val="0433FF"/>
                </a:solidFill>
              </a:rPr>
              <a:t>Bravais lattice</a:t>
            </a:r>
            <a:r>
              <a:t> + </a:t>
            </a:r>
            <a:r>
              <a:rPr>
                <a:solidFill>
                  <a:schemeClr val="accent5"/>
                </a:solidFill>
              </a:rPr>
              <a:t>Atomic basis</a:t>
            </a:r>
          </a:p>
        </p:txBody>
      </p:sp>
      <p:sp>
        <p:nvSpPr>
          <p:cNvPr id="427" name="Shape 427"/>
          <p:cNvSpPr/>
          <p:nvPr/>
        </p:nvSpPr>
        <p:spPr>
          <a:xfrm>
            <a:off x="1248548" y="6552755"/>
            <a:ext cx="107905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/>
            </a:pPr>
            <a:r>
              <a:rPr>
                <a:solidFill>
                  <a:srgbClr val="0433FF"/>
                </a:solidFill>
              </a:rPr>
              <a:t>Bravais lattice: </a:t>
            </a:r>
            <a:r>
              <a:t>(shape of unit cell &amp; how it repeats). Specified by primitive lattice vectors a</a:t>
            </a:r>
            <a:r>
              <a:rPr baseline="-5999"/>
              <a:t>1</a:t>
            </a:r>
            <a:r>
              <a:t>, a</a:t>
            </a:r>
            <a:r>
              <a:rPr baseline="-5999"/>
              <a:t>2</a:t>
            </a:r>
            <a:r>
              <a:t>, a</a:t>
            </a:r>
            <a:r>
              <a:rPr baseline="-5999"/>
              <a:t>3</a:t>
            </a:r>
          </a:p>
          <a:p>
            <a:pPr algn="l" defTabSz="457200">
              <a:defRPr sz="2400"/>
            </a:pPr>
            <a:r>
              <a:t>                    R = n</a:t>
            </a:r>
            <a:r>
              <a:rPr baseline="-5999"/>
              <a:t>1</a:t>
            </a:r>
            <a:r>
              <a:t>a</a:t>
            </a:r>
            <a:r>
              <a:rPr baseline="-5999"/>
              <a:t>1</a:t>
            </a:r>
            <a:r>
              <a:t> + n</a:t>
            </a:r>
            <a:r>
              <a:rPr baseline="-5999"/>
              <a:t>2</a:t>
            </a:r>
            <a:r>
              <a:t>a</a:t>
            </a:r>
            <a:r>
              <a:rPr baseline="-5999"/>
              <a:t>2</a:t>
            </a:r>
            <a:r>
              <a:t> + n</a:t>
            </a:r>
            <a:r>
              <a:rPr baseline="-5999"/>
              <a:t>3</a:t>
            </a:r>
            <a:r>
              <a:t>a</a:t>
            </a:r>
            <a:r>
              <a:rPr baseline="-5999"/>
              <a:t>3</a:t>
            </a:r>
            <a:r>
              <a:t>, where n</a:t>
            </a:r>
            <a:r>
              <a:rPr baseline="-5999"/>
              <a:t>1</a:t>
            </a:r>
            <a:r>
              <a:t>, n</a:t>
            </a:r>
            <a:r>
              <a:rPr baseline="-5999"/>
              <a:t>2</a:t>
            </a:r>
            <a:r>
              <a:t>, n</a:t>
            </a:r>
            <a:r>
              <a:rPr baseline="-5999"/>
              <a:t>3</a:t>
            </a:r>
            <a:r>
              <a:rPr sz="1600">
                <a:latin typeface="Times"/>
                <a:ea typeface="Times"/>
                <a:cs typeface="Times"/>
                <a:sym typeface="Times"/>
              </a:rPr>
              <a:t> </a:t>
            </a:r>
            <a:r>
              <a:t>are integers.</a:t>
            </a:r>
          </a:p>
        </p:txBody>
      </p:sp>
      <p:sp>
        <p:nvSpPr>
          <p:cNvPr id="428" name="Shape 428"/>
          <p:cNvSpPr/>
          <p:nvPr/>
        </p:nvSpPr>
        <p:spPr>
          <a:xfrm>
            <a:off x="851897" y="7657110"/>
            <a:ext cx="1130100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/>
            </a:pPr>
          </a:p>
          <a:p>
            <a:pPr algn="l" defTabSz="457200">
              <a:defRPr sz="2400"/>
            </a:pPr>
            <a:r>
              <a:t>☞ </a:t>
            </a:r>
            <a:r>
              <a:rPr>
                <a:solidFill>
                  <a:schemeClr val="accent5"/>
                </a:solidFill>
              </a:rPr>
              <a:t>Atomic basis: </a:t>
            </a:r>
            <a:r>
              <a:t>how many atoms are in the unit cell, and how they are arranged.</a:t>
            </a:r>
          </a:p>
        </p:txBody>
      </p:sp>
      <p:sp>
        <p:nvSpPr>
          <p:cNvPr id="429" name="Shape 429"/>
          <p:cNvSpPr/>
          <p:nvPr/>
        </p:nvSpPr>
        <p:spPr>
          <a:xfrm>
            <a:off x="848238" y="6587805"/>
            <a:ext cx="4191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/>
            </a:lvl1pPr>
          </a:lstStyle>
          <a:p>
            <a:pPr/>
            <a:r>
              <a:t>☞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1802028" y="2222401"/>
            <a:ext cx="9683636" cy="4183014"/>
            <a:chOff x="0" y="0"/>
            <a:chExt cx="9683635" cy="4183012"/>
          </a:xfrm>
        </p:grpSpPr>
        <p:pic>
          <p:nvPicPr>
            <p:cNvPr id="43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528" t="26011" r="6528" b="20863"/>
            <a:stretch>
              <a:fillRect/>
            </a:stretch>
          </p:blipFill>
          <p:spPr>
            <a:xfrm>
              <a:off x="0" y="0"/>
              <a:ext cx="9683636" cy="4183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Shape 431"/>
            <p:cNvSpPr/>
            <p:nvPr/>
          </p:nvSpPr>
          <p:spPr>
            <a:xfrm>
              <a:off x="1587416" y="3324559"/>
              <a:ext cx="887256" cy="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2" name="Shape 432"/>
            <p:cNvSpPr/>
            <p:nvPr/>
          </p:nvSpPr>
          <p:spPr>
            <a:xfrm flipV="1">
              <a:off x="1587416" y="2486359"/>
              <a:ext cx="1" cy="83820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3" name="Shape 433"/>
            <p:cNvSpPr/>
            <p:nvPr/>
          </p:nvSpPr>
          <p:spPr>
            <a:xfrm>
              <a:off x="1200763" y="2670509"/>
              <a:ext cx="39682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2400"/>
              </a:pPr>
              <a:r>
                <a:t>a</a:t>
              </a:r>
              <a:r>
                <a:rPr baseline="-5999"/>
                <a:t>1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1832631" y="3297299"/>
              <a:ext cx="39682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sz="2400"/>
              </a:pPr>
              <a:r>
                <a:t>a</a:t>
              </a:r>
              <a:r>
                <a:rPr baseline="-5999"/>
                <a:t>2</a:t>
              </a:r>
            </a:p>
          </p:txBody>
        </p:sp>
      </p:grpSp>
      <p:sp>
        <p:nvSpPr>
          <p:cNvPr id="436" name="Shape 4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2467756" y="372037"/>
            <a:ext cx="80692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Periodic boundary conditions</a:t>
            </a:r>
          </a:p>
        </p:txBody>
      </p:sp>
      <p:pic>
        <p:nvPicPr>
          <p:cNvPr id="43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83"/>
          <a:stretch>
            <a:fillRect/>
          </a:stretch>
        </p:blipFill>
        <p:spPr>
          <a:xfrm>
            <a:off x="3000970" y="2019498"/>
            <a:ext cx="7002713" cy="746714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 rot="16200000">
            <a:off x="1110371" y="5505450"/>
            <a:ext cx="2609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7 Crystal classes</a:t>
            </a:r>
          </a:p>
        </p:txBody>
      </p:sp>
      <p:sp>
        <p:nvSpPr>
          <p:cNvPr id="441" name="Shape 441"/>
          <p:cNvSpPr/>
          <p:nvPr/>
        </p:nvSpPr>
        <p:spPr>
          <a:xfrm>
            <a:off x="7036069" y="1322767"/>
            <a:ext cx="224351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4 Lattice types</a:t>
            </a:r>
          </a:p>
        </p:txBody>
      </p:sp>
      <p:sp>
        <p:nvSpPr>
          <p:cNvPr id="442" name="Shape 442"/>
          <p:cNvSpPr/>
          <p:nvPr/>
        </p:nvSpPr>
        <p:spPr>
          <a:xfrm>
            <a:off x="6122119" y="1792501"/>
            <a:ext cx="3821324" cy="216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3" y="20374"/>
                  <a:pt x="74" y="19215"/>
                  <a:pt x="121" y="18147"/>
                </a:cubicBezTo>
                <a:cubicBezTo>
                  <a:pt x="303" y="14062"/>
                  <a:pt x="572" y="11472"/>
                  <a:pt x="865" y="10986"/>
                </a:cubicBezTo>
                <a:lnTo>
                  <a:pt x="9881" y="10833"/>
                </a:lnTo>
                <a:cubicBezTo>
                  <a:pt x="9958" y="9746"/>
                  <a:pt x="10024" y="8426"/>
                  <a:pt x="10075" y="6935"/>
                </a:cubicBezTo>
                <a:cubicBezTo>
                  <a:pt x="10147" y="4834"/>
                  <a:pt x="10188" y="2451"/>
                  <a:pt x="10195" y="0"/>
                </a:cubicBezTo>
                <a:cubicBezTo>
                  <a:pt x="10192" y="2383"/>
                  <a:pt x="10223" y="4743"/>
                  <a:pt x="10286" y="6853"/>
                </a:cubicBezTo>
                <a:cubicBezTo>
                  <a:pt x="10344" y="8787"/>
                  <a:pt x="10427" y="10456"/>
                  <a:pt x="10528" y="11723"/>
                </a:cubicBezTo>
                <a:lnTo>
                  <a:pt x="20551" y="10596"/>
                </a:lnTo>
                <a:cubicBezTo>
                  <a:pt x="20789" y="10634"/>
                  <a:pt x="21022" y="11803"/>
                  <a:pt x="21225" y="13979"/>
                </a:cubicBezTo>
                <a:cubicBezTo>
                  <a:pt x="21371" y="15543"/>
                  <a:pt x="21499" y="17594"/>
                  <a:pt x="21600" y="20017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3" name="Shape 443"/>
          <p:cNvSpPr/>
          <p:nvPr/>
        </p:nvSpPr>
        <p:spPr>
          <a:xfrm rot="16200000">
            <a:off x="-609742" y="5811437"/>
            <a:ext cx="6856973" cy="21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33" y="20374"/>
                  <a:pt x="74" y="19215"/>
                  <a:pt x="121" y="18147"/>
                </a:cubicBezTo>
                <a:cubicBezTo>
                  <a:pt x="303" y="14062"/>
                  <a:pt x="572" y="11472"/>
                  <a:pt x="865" y="10986"/>
                </a:cubicBezTo>
                <a:lnTo>
                  <a:pt x="9881" y="10833"/>
                </a:lnTo>
                <a:cubicBezTo>
                  <a:pt x="9958" y="9746"/>
                  <a:pt x="10024" y="8426"/>
                  <a:pt x="10075" y="6935"/>
                </a:cubicBezTo>
                <a:cubicBezTo>
                  <a:pt x="10147" y="4834"/>
                  <a:pt x="10188" y="2451"/>
                  <a:pt x="10195" y="0"/>
                </a:cubicBezTo>
                <a:cubicBezTo>
                  <a:pt x="10192" y="2383"/>
                  <a:pt x="10223" y="4743"/>
                  <a:pt x="10286" y="6853"/>
                </a:cubicBezTo>
                <a:cubicBezTo>
                  <a:pt x="10344" y="8787"/>
                  <a:pt x="10427" y="10456"/>
                  <a:pt x="10528" y="11723"/>
                </a:cubicBezTo>
                <a:lnTo>
                  <a:pt x="20551" y="10596"/>
                </a:lnTo>
                <a:cubicBezTo>
                  <a:pt x="20789" y="10634"/>
                  <a:pt x="21022" y="11803"/>
                  <a:pt x="21225" y="13979"/>
                </a:cubicBezTo>
                <a:cubicBezTo>
                  <a:pt x="21371" y="15543"/>
                  <a:pt x="21499" y="17594"/>
                  <a:pt x="21600" y="20017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4" name="Shape 4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447" name="Shape 447"/>
          <p:cNvSpPr/>
          <p:nvPr/>
        </p:nvSpPr>
        <p:spPr>
          <a:xfrm>
            <a:off x="663848" y="1556023"/>
            <a:ext cx="5014598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outdir=‘../tmp/',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448" name="Shape 448"/>
          <p:cNvSpPr/>
          <p:nvPr/>
        </p:nvSpPr>
        <p:spPr>
          <a:xfrm>
            <a:off x="543122" y="1429023"/>
            <a:ext cx="5138575" cy="7620001"/>
          </a:xfrm>
          <a:prstGeom prst="roundRect">
            <a:avLst>
              <a:gd name="adj" fmla="val 2813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9" name="Shape 449"/>
          <p:cNvSpPr/>
          <p:nvPr/>
        </p:nvSpPr>
        <p:spPr>
          <a:xfrm flipH="1" flipV="1">
            <a:off x="3005222" y="3942472"/>
            <a:ext cx="3385076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0" name="Shape 450"/>
          <p:cNvSpPr/>
          <p:nvPr/>
        </p:nvSpPr>
        <p:spPr>
          <a:xfrm>
            <a:off x="6634224" y="3449544"/>
            <a:ext cx="381798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ibrav = 1 </a:t>
            </a:r>
            <a:r>
              <a:rPr>
                <a:solidFill>
                  <a:srgbClr val="9437FF"/>
                </a:solidFill>
              </a:rPr>
              <a:t>(SC)</a:t>
            </a:r>
            <a:endParaRPr>
              <a:solidFill>
                <a:srgbClr val="9437FF"/>
              </a:solidFill>
            </a:endParaRP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ibrav = 2 </a:t>
            </a:r>
            <a:r>
              <a:rPr>
                <a:solidFill>
                  <a:srgbClr val="0433FF"/>
                </a:solidFill>
              </a:rPr>
              <a:t>(FCC)</a:t>
            </a:r>
            <a:endParaRPr>
              <a:solidFill>
                <a:srgbClr val="0433FF"/>
              </a:solidFill>
            </a:endParaRP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ibrav = 4 (Hexagonal)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…</a:t>
            </a:r>
          </a:p>
        </p:txBody>
      </p:sp>
      <p:sp>
        <p:nvSpPr>
          <p:cNvPr id="451" name="Shape 451"/>
          <p:cNvSpPr/>
          <p:nvPr/>
        </p:nvSpPr>
        <p:spPr>
          <a:xfrm>
            <a:off x="6718399" y="5211507"/>
            <a:ext cx="364963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9437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simple cubic: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v1 = a(1,0,0)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v2 = a(0,1,0) 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v3 = a(0,0,1)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</a:p>
          <a:p>
            <a:pPr algn="l">
              <a:defRPr sz="2200">
                <a:solidFill>
                  <a:srgbClr val="0433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face centered cubic: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v1 = (a/2)(-1,0,1)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v2 = (a/2)(0,1,1)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v3 = (a/2)(-1,1,0)</a:t>
            </a:r>
          </a:p>
        </p:txBody>
      </p:sp>
      <p:sp>
        <p:nvSpPr>
          <p:cNvPr id="452" name="Shape 4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roup 456"/>
          <p:cNvGrpSpPr/>
          <p:nvPr/>
        </p:nvGrpSpPr>
        <p:grpSpPr>
          <a:xfrm>
            <a:off x="7475386" y="2825058"/>
            <a:ext cx="3039606" cy="3356113"/>
            <a:chOff x="0" y="0"/>
            <a:chExt cx="3039604" cy="3356111"/>
          </a:xfrm>
        </p:grpSpPr>
        <p:pic>
          <p:nvPicPr>
            <p:cNvPr id="45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39605" cy="288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Shape 455"/>
            <p:cNvSpPr/>
            <p:nvPr/>
          </p:nvSpPr>
          <p:spPr>
            <a:xfrm>
              <a:off x="976300" y="2860811"/>
              <a:ext cx="10870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Silicon</a:t>
              </a:r>
            </a:p>
          </p:txBody>
        </p:sp>
      </p:grpSp>
      <p:sp>
        <p:nvSpPr>
          <p:cNvPr id="457" name="Shape 457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458" name="Shape 458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459" name="Shape 459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0" name="Shape 460"/>
          <p:cNvSpPr/>
          <p:nvPr/>
        </p:nvSpPr>
        <p:spPr>
          <a:xfrm>
            <a:off x="7441581" y="6548115"/>
            <a:ext cx="364963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face centered cubic:</a:t>
            </a:r>
          </a:p>
          <a:p>
            <a:pPr algn="l">
              <a:defRPr sz="2200">
                <a:solidFill>
                  <a:srgbClr val="0433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v1 = (a/2)(-1,0,1)</a:t>
            </a:r>
          </a:p>
          <a:p>
            <a:pPr algn="l">
              <a:defRPr sz="2200">
                <a:solidFill>
                  <a:srgbClr val="FF2600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v2 = (a/2)(0,1,1)</a:t>
            </a:r>
          </a:p>
          <a:p>
            <a:pPr algn="l">
              <a:defRPr sz="2200">
                <a:solidFill>
                  <a:srgbClr val="9437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v3 = (a/2)(-1,1,0)</a:t>
            </a:r>
          </a:p>
        </p:txBody>
      </p:sp>
      <p:sp>
        <p:nvSpPr>
          <p:cNvPr id="461" name="Shape 461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462" name="Shape 462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3" name="Shape 463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4" name="Shape 464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5" name="Shape 465"/>
          <p:cNvSpPr/>
          <p:nvPr/>
        </p:nvSpPr>
        <p:spPr>
          <a:xfrm>
            <a:off x="8769689" y="4686299"/>
            <a:ext cx="45100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solidFill>
                  <a:srgbClr val="0433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v1</a:t>
            </a:r>
          </a:p>
        </p:txBody>
      </p:sp>
      <p:sp>
        <p:nvSpPr>
          <p:cNvPr id="466" name="Shape 466"/>
          <p:cNvSpPr/>
          <p:nvPr/>
        </p:nvSpPr>
        <p:spPr>
          <a:xfrm>
            <a:off x="9946485" y="4686299"/>
            <a:ext cx="45100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solidFill>
                  <a:srgbClr val="FF2600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v2</a:t>
            </a:r>
          </a:p>
        </p:txBody>
      </p:sp>
      <p:sp>
        <p:nvSpPr>
          <p:cNvPr id="467" name="Shape 467"/>
          <p:cNvSpPr/>
          <p:nvPr/>
        </p:nvSpPr>
        <p:spPr>
          <a:xfrm>
            <a:off x="9126409" y="5329423"/>
            <a:ext cx="45100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solidFill>
                  <a:srgbClr val="9437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v3</a:t>
            </a:r>
          </a:p>
        </p:txBody>
      </p:sp>
      <p:sp>
        <p:nvSpPr>
          <p:cNvPr id="468" name="Shape 4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472" name="Shape 472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473" name="Shape 473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4" name="Shape 474"/>
          <p:cNvSpPr/>
          <p:nvPr/>
        </p:nvSpPr>
        <p:spPr>
          <a:xfrm>
            <a:off x="7441581" y="6548115"/>
            <a:ext cx="364963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face centered cubic:</a:t>
            </a:r>
          </a:p>
          <a:p>
            <a:pPr algn="l">
              <a:defRPr sz="2200">
                <a:solidFill>
                  <a:srgbClr val="0433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v1 = (a/2)(-1,0,1)</a:t>
            </a:r>
          </a:p>
          <a:p>
            <a:pPr algn="l">
              <a:defRPr sz="2200">
                <a:solidFill>
                  <a:srgbClr val="FF2600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v2 = (a/2)(0,1,1)</a:t>
            </a:r>
          </a:p>
          <a:p>
            <a:pPr algn="l">
              <a:defRPr sz="2200">
                <a:solidFill>
                  <a:srgbClr val="9437FF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v3 = (a/2)(-1,1,0)</a:t>
            </a:r>
          </a:p>
        </p:txBody>
      </p:sp>
      <p:sp>
        <p:nvSpPr>
          <p:cNvPr id="475" name="Shape 475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476" name="Shape 476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7" name="Shape 477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8" name="Shape 478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9" name="Shape 479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80" name="Shape 480"/>
          <p:cNvSpPr/>
          <p:nvPr/>
        </p:nvSpPr>
        <p:spPr>
          <a:xfrm>
            <a:off x="7181099" y="3908188"/>
            <a:ext cx="549252" cy="72390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1" name="Shape 481"/>
          <p:cNvSpPr/>
          <p:nvPr/>
        </p:nvSpPr>
        <p:spPr>
          <a:xfrm flipH="1" flipV="1">
            <a:off x="4152069" y="4258324"/>
            <a:ext cx="3039606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Shape 482"/>
          <p:cNvSpPr/>
          <p:nvPr/>
        </p:nvSpPr>
        <p:spPr>
          <a:xfrm>
            <a:off x="4972218" y="3689083"/>
            <a:ext cx="139930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unit bohr</a:t>
            </a:r>
          </a:p>
        </p:txBody>
      </p:sp>
      <p:sp>
        <p:nvSpPr>
          <p:cNvPr id="483" name="Shape 483"/>
          <p:cNvSpPr/>
          <p:nvPr/>
        </p:nvSpPr>
        <p:spPr>
          <a:xfrm>
            <a:off x="7437144" y="8102509"/>
            <a:ext cx="31160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 bohr = 0.529177 Å</a:t>
            </a:r>
          </a:p>
        </p:txBody>
      </p:sp>
      <p:sp>
        <p:nvSpPr>
          <p:cNvPr id="484" name="Shape 484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85" name="Shape 485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86" name="Shape 4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489" name="Shape 489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490" name="Shape 490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493" name="Shape 493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4" name="Shape 494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5" name="Shape 495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6" name="Shape 496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97" name="Shape 497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98" name="Shape 498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99" name="Shape 499"/>
          <p:cNvSpPr/>
          <p:nvPr/>
        </p:nvSpPr>
        <p:spPr>
          <a:xfrm>
            <a:off x="9198988" y="4615965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0" name="Shape 500"/>
          <p:cNvSpPr/>
          <p:nvPr/>
        </p:nvSpPr>
        <p:spPr>
          <a:xfrm>
            <a:off x="9618088" y="5168464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1" name="Shape 50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504" name="Shape 504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505" name="Shape 505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0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hape 507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508" name="Shape 508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9" name="Shape 509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0" name="Shape 510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1" name="Shape 511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12" name="Shape 512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13" name="Shape 513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14" name="Shape 514"/>
          <p:cNvSpPr/>
          <p:nvPr/>
        </p:nvSpPr>
        <p:spPr>
          <a:xfrm>
            <a:off x="9198988" y="4615965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5" name="Shape 515"/>
          <p:cNvSpPr/>
          <p:nvPr/>
        </p:nvSpPr>
        <p:spPr>
          <a:xfrm>
            <a:off x="9618088" y="5168464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6" name="Shape 516"/>
          <p:cNvSpPr/>
          <p:nvPr/>
        </p:nvSpPr>
        <p:spPr>
          <a:xfrm flipH="1" flipV="1">
            <a:off x="2831710" y="4803006"/>
            <a:ext cx="341990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7" name="Shape 517"/>
          <p:cNvSpPr/>
          <p:nvPr/>
        </p:nvSpPr>
        <p:spPr>
          <a:xfrm flipV="1">
            <a:off x="6233276" y="4815904"/>
            <a:ext cx="1" cy="2499074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8" name="Shape 518"/>
          <p:cNvSpPr/>
          <p:nvPr/>
        </p:nvSpPr>
        <p:spPr>
          <a:xfrm flipH="1">
            <a:off x="5493129" y="7326045"/>
            <a:ext cx="758490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9" name="Shape 519"/>
          <p:cNvSpPr/>
          <p:nvPr/>
        </p:nvSpPr>
        <p:spPr>
          <a:xfrm>
            <a:off x="6392551" y="5817790"/>
            <a:ext cx="108700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Silicon</a:t>
            </a:r>
          </a:p>
        </p:txBody>
      </p:sp>
      <p:sp>
        <p:nvSpPr>
          <p:cNvPr id="520" name="Shape 5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533787" y="372037"/>
            <a:ext cx="593722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What we will do today</a:t>
            </a:r>
          </a:p>
        </p:txBody>
      </p:sp>
      <p:sp>
        <p:nvSpPr>
          <p:cNvPr id="142" name="Shape 142"/>
          <p:cNvSpPr/>
          <p:nvPr/>
        </p:nvSpPr>
        <p:spPr>
          <a:xfrm>
            <a:off x="1152001" y="1177724"/>
            <a:ext cx="85139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#1: Total energy and relaxations for Silicon</a:t>
            </a:r>
          </a:p>
        </p:txBody>
      </p:sp>
      <p:sp>
        <p:nvSpPr>
          <p:cNvPr id="143" name="Shape 143"/>
          <p:cNvSpPr/>
          <p:nvPr/>
        </p:nvSpPr>
        <p:spPr>
          <a:xfrm>
            <a:off x="1151062" y="1684918"/>
            <a:ext cx="8855152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Basic self consistent calculation (scf)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Convergence of total energy &amp; plane waves cutoff (ecut)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Convergence of total energy &amp; BZ sampling (k-point)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Lattice constant (vc-relax)</a:t>
            </a:r>
          </a:p>
        </p:txBody>
      </p:sp>
      <p:sp>
        <p:nvSpPr>
          <p:cNvPr id="144" name="Shape 144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45" name="Shape 145"/>
          <p:cNvSpPr/>
          <p:nvPr/>
        </p:nvSpPr>
        <p:spPr>
          <a:xfrm>
            <a:off x="1133785" y="3622133"/>
            <a:ext cx="253646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practice</a:t>
            </a:r>
          </a:p>
        </p:txBody>
      </p:sp>
      <p:sp>
        <p:nvSpPr>
          <p:cNvPr id="146" name="Shape 146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47" name="Shape 147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48" name="Shape 148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149" name="Shape 149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150" name="Shape 150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151" name="Shape 151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152" name="Shape 152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153" name="Shape 153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" name="Shape 154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" name="Shape 155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5954510" y="4442678"/>
            <a:ext cx="430745" cy="206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6478552" y="5230179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63" name="Shape 163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64" name="Shape 164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67" name="Group 167"/>
          <p:cNvGrpSpPr/>
          <p:nvPr/>
        </p:nvGrpSpPr>
        <p:grpSpPr>
          <a:xfrm>
            <a:off x="8703141" y="4075043"/>
            <a:ext cx="3039606" cy="3356113"/>
            <a:chOff x="0" y="0"/>
            <a:chExt cx="3039604" cy="3356111"/>
          </a:xfrm>
        </p:grpSpPr>
        <p:pic>
          <p:nvPicPr>
            <p:cNvPr id="165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39605" cy="288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Shape 166"/>
            <p:cNvSpPr/>
            <p:nvPr/>
          </p:nvSpPr>
          <p:spPr>
            <a:xfrm>
              <a:off x="976300" y="2860811"/>
              <a:ext cx="10870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Silicon</a:t>
              </a:r>
            </a:p>
          </p:txBody>
        </p:sp>
      </p:grpSp>
      <p:sp>
        <p:nvSpPr>
          <p:cNvPr id="168" name="Shape 168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523" name="Shape 523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524" name="Shape 524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527" name="Shape 527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8" name="Shape 528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9" name="Shape 529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0" name="Shape 530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31" name="Shape 531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32" name="Shape 532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33" name="Shape 533"/>
          <p:cNvSpPr/>
          <p:nvPr/>
        </p:nvSpPr>
        <p:spPr>
          <a:xfrm>
            <a:off x="9198988" y="4615965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4" name="Shape 534"/>
          <p:cNvSpPr/>
          <p:nvPr/>
        </p:nvSpPr>
        <p:spPr>
          <a:xfrm>
            <a:off x="9618088" y="5168464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5" name="Shape 535"/>
          <p:cNvSpPr/>
          <p:nvPr/>
        </p:nvSpPr>
        <p:spPr>
          <a:xfrm flipH="1" flipV="1">
            <a:off x="2831710" y="4803006"/>
            <a:ext cx="341990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6" name="Shape 536"/>
          <p:cNvSpPr/>
          <p:nvPr/>
        </p:nvSpPr>
        <p:spPr>
          <a:xfrm flipV="1">
            <a:off x="6233276" y="4815904"/>
            <a:ext cx="1" cy="2499074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7" name="Shape 537"/>
          <p:cNvSpPr/>
          <p:nvPr/>
        </p:nvSpPr>
        <p:spPr>
          <a:xfrm flipH="1">
            <a:off x="5493129" y="7326045"/>
            <a:ext cx="758490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8" name="Shape 538"/>
          <p:cNvSpPr/>
          <p:nvPr/>
        </p:nvSpPr>
        <p:spPr>
          <a:xfrm>
            <a:off x="6392551" y="5817790"/>
            <a:ext cx="108700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Silicon</a:t>
            </a:r>
          </a:p>
        </p:txBody>
      </p:sp>
      <p:sp>
        <p:nvSpPr>
          <p:cNvPr id="539" name="Shape 539"/>
          <p:cNvSpPr/>
          <p:nvPr/>
        </p:nvSpPr>
        <p:spPr>
          <a:xfrm>
            <a:off x="1306077" y="6993321"/>
            <a:ext cx="1362879" cy="665448"/>
          </a:xfrm>
          <a:prstGeom prst="ellips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40" name="Shape 540"/>
          <p:cNvSpPr/>
          <p:nvPr/>
        </p:nvSpPr>
        <p:spPr>
          <a:xfrm>
            <a:off x="6036898" y="7714219"/>
            <a:ext cx="165566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Mass of Si</a:t>
            </a:r>
          </a:p>
        </p:txBody>
      </p:sp>
      <p:sp>
        <p:nvSpPr>
          <p:cNvPr id="543" name="Shape 543"/>
          <p:cNvSpPr/>
          <p:nvPr/>
        </p:nvSpPr>
        <p:spPr>
          <a:xfrm>
            <a:off x="2644391" y="7430535"/>
            <a:ext cx="3392472" cy="588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2" fill="norm" stroke="1" extrusionOk="0">
                <a:moveTo>
                  <a:pt x="0" y="0"/>
                </a:moveTo>
                <a:cubicBezTo>
                  <a:pt x="6085" y="14836"/>
                  <a:pt x="13285" y="21600"/>
                  <a:pt x="21600" y="20293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542" name="Shape 5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546" name="Shape 546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547" name="Shape 547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550" name="Shape 550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1" name="Shape 551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2" name="Shape 552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3" name="Shape 553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54" name="Shape 554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55" name="Shape 555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56" name="Shape 556"/>
          <p:cNvSpPr/>
          <p:nvPr/>
        </p:nvSpPr>
        <p:spPr>
          <a:xfrm>
            <a:off x="9198988" y="4615965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7" name="Shape 557"/>
          <p:cNvSpPr/>
          <p:nvPr/>
        </p:nvSpPr>
        <p:spPr>
          <a:xfrm>
            <a:off x="9618088" y="5168464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8" name="Shape 558"/>
          <p:cNvSpPr/>
          <p:nvPr/>
        </p:nvSpPr>
        <p:spPr>
          <a:xfrm flipH="1" flipV="1">
            <a:off x="2831710" y="4803006"/>
            <a:ext cx="341990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9" name="Shape 559"/>
          <p:cNvSpPr/>
          <p:nvPr/>
        </p:nvSpPr>
        <p:spPr>
          <a:xfrm flipV="1">
            <a:off x="6233276" y="4815904"/>
            <a:ext cx="1" cy="2499074"/>
          </a:xfrm>
          <a:prstGeom prst="lin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0" name="Shape 560"/>
          <p:cNvSpPr/>
          <p:nvPr/>
        </p:nvSpPr>
        <p:spPr>
          <a:xfrm flipH="1">
            <a:off x="5493129" y="7326045"/>
            <a:ext cx="758490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1" name="Shape 561"/>
          <p:cNvSpPr/>
          <p:nvPr/>
        </p:nvSpPr>
        <p:spPr>
          <a:xfrm>
            <a:off x="6392551" y="5817790"/>
            <a:ext cx="108700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Silicon</a:t>
            </a:r>
          </a:p>
        </p:txBody>
      </p:sp>
      <p:sp>
        <p:nvSpPr>
          <p:cNvPr id="562" name="Shape 562"/>
          <p:cNvSpPr/>
          <p:nvPr/>
        </p:nvSpPr>
        <p:spPr>
          <a:xfrm>
            <a:off x="2611239" y="6993321"/>
            <a:ext cx="2861775" cy="665448"/>
          </a:xfrm>
          <a:prstGeom prst="ellips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6" name="Shape 566"/>
          <p:cNvSpPr/>
          <p:nvPr/>
        </p:nvSpPr>
        <p:spPr>
          <a:xfrm>
            <a:off x="4090118" y="2883583"/>
            <a:ext cx="1438283" cy="4091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83" h="21600" fill="norm" stroke="1" extrusionOk="0">
                <a:moveTo>
                  <a:pt x="10178" y="0"/>
                </a:moveTo>
                <a:cubicBezTo>
                  <a:pt x="21600" y="3397"/>
                  <a:pt x="18207" y="10597"/>
                  <a:pt x="0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564" name="Shape 564"/>
          <p:cNvSpPr/>
          <p:nvPr/>
        </p:nvSpPr>
        <p:spPr>
          <a:xfrm>
            <a:off x="5669152" y="3702296"/>
            <a:ext cx="106281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PP file</a:t>
            </a:r>
          </a:p>
        </p:txBody>
      </p:sp>
      <p:sp>
        <p:nvSpPr>
          <p:cNvPr id="565" name="Shape 5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569" name="Shape 569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570" name="Shape 570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7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5386" y="2825058"/>
            <a:ext cx="3039606" cy="28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Shape 572"/>
          <p:cNvSpPr/>
          <p:nvPr/>
        </p:nvSpPr>
        <p:spPr>
          <a:xfrm>
            <a:off x="7910597" y="2169187"/>
            <a:ext cx="21691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FCC structure</a:t>
            </a:r>
          </a:p>
        </p:txBody>
      </p:sp>
      <p:sp>
        <p:nvSpPr>
          <p:cNvPr id="573" name="Shape 573"/>
          <p:cNvSpPr/>
          <p:nvPr/>
        </p:nvSpPr>
        <p:spPr>
          <a:xfrm flipH="1" flipV="1">
            <a:off x="8738299" y="4303964"/>
            <a:ext cx="1038240" cy="1038239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4" name="Shape 574"/>
          <p:cNvSpPr/>
          <p:nvPr/>
        </p:nvSpPr>
        <p:spPr>
          <a:xfrm flipV="1">
            <a:off x="9815384" y="4144694"/>
            <a:ext cx="252510" cy="118795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5" name="Shape 575"/>
          <p:cNvSpPr/>
          <p:nvPr/>
        </p:nvSpPr>
        <p:spPr>
          <a:xfrm flipH="1" flipV="1">
            <a:off x="8926831" y="5279068"/>
            <a:ext cx="847943" cy="74187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6" name="Shape 576"/>
          <p:cNvSpPr/>
          <p:nvPr/>
        </p:nvSpPr>
        <p:spPr>
          <a:xfrm>
            <a:off x="7306754" y="40224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77" name="Shape 577"/>
          <p:cNvSpPr/>
          <p:nvPr/>
        </p:nvSpPr>
        <p:spPr>
          <a:xfrm>
            <a:off x="86012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78" name="Shape 578"/>
          <p:cNvSpPr/>
          <p:nvPr/>
        </p:nvSpPr>
        <p:spPr>
          <a:xfrm>
            <a:off x="9960110" y="5305188"/>
            <a:ext cx="2979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79" name="Shape 579"/>
          <p:cNvSpPr/>
          <p:nvPr/>
        </p:nvSpPr>
        <p:spPr>
          <a:xfrm>
            <a:off x="9198988" y="4615965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80" name="Shape 580"/>
          <p:cNvSpPr/>
          <p:nvPr/>
        </p:nvSpPr>
        <p:spPr>
          <a:xfrm>
            <a:off x="9618088" y="5168464"/>
            <a:ext cx="360001" cy="360001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6437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81" name="Shape 581"/>
          <p:cNvSpPr/>
          <p:nvPr/>
        </p:nvSpPr>
        <p:spPr>
          <a:xfrm flipH="1">
            <a:off x="4624954" y="7625264"/>
            <a:ext cx="198318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82" name="Shape 582"/>
          <p:cNvSpPr/>
          <p:nvPr/>
        </p:nvSpPr>
        <p:spPr>
          <a:xfrm>
            <a:off x="6036669" y="7022014"/>
            <a:ext cx="591703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atomic positions are in cartesian coordinates, in units of the lattice parameter.</a:t>
            </a:r>
          </a:p>
        </p:txBody>
      </p:sp>
      <p:sp>
        <p:nvSpPr>
          <p:cNvPr id="583" name="Shape 5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/>
          <p:nvPr/>
        </p:nvSpPr>
        <p:spPr>
          <a:xfrm>
            <a:off x="2398588" y="372037"/>
            <a:ext cx="820762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How to check model structure</a:t>
            </a:r>
          </a:p>
        </p:txBody>
      </p:sp>
      <p:pic>
        <p:nvPicPr>
          <p:cNvPr id="586" name="Screenshot 2016-02-14 15.47.46.png"/>
          <p:cNvPicPr>
            <a:picLocks noChangeAspect="1"/>
          </p:cNvPicPr>
          <p:nvPr/>
        </p:nvPicPr>
        <p:blipFill>
          <a:blip r:embed="rId2">
            <a:extLst/>
          </a:blip>
          <a:srcRect l="0" t="2738" r="38774" b="6771"/>
          <a:stretch>
            <a:fillRect/>
          </a:stretch>
        </p:blipFill>
        <p:spPr>
          <a:xfrm>
            <a:off x="2526109" y="1486800"/>
            <a:ext cx="7952401" cy="7345839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Shape 587"/>
          <p:cNvSpPr/>
          <p:nvPr/>
        </p:nvSpPr>
        <p:spPr>
          <a:xfrm>
            <a:off x="2393866" y="8993223"/>
            <a:ext cx="536299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Xcrysden: </a:t>
            </a:r>
            <a:r>
              <a:rPr u="sng">
                <a:hlinkClick r:id="rId3" invalidUrl="" action="" tgtFrame="" tooltip="" history="1" highlightClick="0" endSnd="0"/>
              </a:rPr>
              <a:t>http://www.xcrysden.org/</a:t>
            </a:r>
            <a:r>
              <a:t> </a:t>
            </a:r>
          </a:p>
        </p:txBody>
      </p:sp>
      <p:sp>
        <p:nvSpPr>
          <p:cNvPr id="588" name="Shape 58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/>
        </p:nvSpPr>
        <p:spPr>
          <a:xfrm>
            <a:off x="2398588" y="372037"/>
            <a:ext cx="820762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How to check model structure</a:t>
            </a:r>
          </a:p>
        </p:txBody>
      </p:sp>
      <p:pic>
        <p:nvPicPr>
          <p:cNvPr id="591" name="Screenshot 2016-02-14 15.49.38.png"/>
          <p:cNvPicPr>
            <a:picLocks noChangeAspect="1"/>
          </p:cNvPicPr>
          <p:nvPr/>
        </p:nvPicPr>
        <p:blipFill>
          <a:blip r:embed="rId2">
            <a:extLst/>
          </a:blip>
          <a:srcRect l="0" t="2728" r="38862" b="6771"/>
          <a:stretch>
            <a:fillRect/>
          </a:stretch>
        </p:blipFill>
        <p:spPr>
          <a:xfrm>
            <a:off x="2527101" y="1488582"/>
            <a:ext cx="7950772" cy="7355794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/>
        </p:nvSpPr>
        <p:spPr>
          <a:xfrm>
            <a:off x="2398588" y="372037"/>
            <a:ext cx="820762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How to check model structure</a:t>
            </a:r>
          </a:p>
        </p:txBody>
      </p:sp>
      <p:pic>
        <p:nvPicPr>
          <p:cNvPr id="595" name="Screenshot 2016-02-14 15.50.15.png"/>
          <p:cNvPicPr>
            <a:picLocks noChangeAspect="1"/>
          </p:cNvPicPr>
          <p:nvPr/>
        </p:nvPicPr>
        <p:blipFill>
          <a:blip r:embed="rId2">
            <a:extLst/>
          </a:blip>
          <a:srcRect l="0" t="2758" r="38827" b="6296"/>
          <a:stretch>
            <a:fillRect/>
          </a:stretch>
        </p:blipFill>
        <p:spPr>
          <a:xfrm>
            <a:off x="2524720" y="1486800"/>
            <a:ext cx="7955352" cy="7392073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8412535" y="3513142"/>
            <a:ext cx="136254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Input file</a:t>
            </a:r>
          </a:p>
        </p:txBody>
      </p:sp>
      <p:sp>
        <p:nvSpPr>
          <p:cNvPr id="597" name="Shape 5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2398588" y="372037"/>
            <a:ext cx="820762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How to check model structure</a:t>
            </a:r>
          </a:p>
        </p:txBody>
      </p:sp>
      <p:sp>
        <p:nvSpPr>
          <p:cNvPr id="600" name="Shape 600"/>
          <p:cNvSpPr/>
          <p:nvPr/>
        </p:nvSpPr>
        <p:spPr>
          <a:xfrm>
            <a:off x="8412535" y="3513142"/>
            <a:ext cx="136254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Input file</a:t>
            </a:r>
          </a:p>
        </p:txBody>
      </p:sp>
      <p:pic>
        <p:nvPicPr>
          <p:cNvPr id="601" name="Screenshot 2016-02-14 15.52.00.png"/>
          <p:cNvPicPr>
            <a:picLocks noChangeAspect="1"/>
          </p:cNvPicPr>
          <p:nvPr/>
        </p:nvPicPr>
        <p:blipFill>
          <a:blip r:embed="rId2">
            <a:extLst/>
          </a:blip>
          <a:srcRect l="0" t="2718" r="38950" b="6609"/>
          <a:stretch>
            <a:fillRect/>
          </a:stretch>
        </p:blipFill>
        <p:spPr>
          <a:xfrm>
            <a:off x="2532657" y="1486800"/>
            <a:ext cx="7939393" cy="7369759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/>
          <p:nvPr/>
        </p:nvSpPr>
        <p:spPr>
          <a:xfrm>
            <a:off x="4627643" y="3229411"/>
            <a:ext cx="246326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Silicon structure</a:t>
            </a:r>
          </a:p>
        </p:txBody>
      </p:sp>
      <p:sp>
        <p:nvSpPr>
          <p:cNvPr id="603" name="Shape 603"/>
          <p:cNvSpPr/>
          <p:nvPr/>
        </p:nvSpPr>
        <p:spPr>
          <a:xfrm>
            <a:off x="7425907" y="3108761"/>
            <a:ext cx="6516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✔︎</a:t>
            </a:r>
          </a:p>
        </p:txBody>
      </p:sp>
      <p:sp>
        <p:nvSpPr>
          <p:cNvPr id="604" name="Shape 6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/>
        </p:nvSpPr>
        <p:spPr>
          <a:xfrm>
            <a:off x="2889448" y="372037"/>
            <a:ext cx="72259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External nuclear potential </a:t>
            </a:r>
          </a:p>
        </p:txBody>
      </p:sp>
      <p:grpSp>
        <p:nvGrpSpPr>
          <p:cNvPr id="640" name="Group 640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607" name="Shape 607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608" name="Shape 608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0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0" name="Shape 610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611" name="Shape 611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3" name="Shape 613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61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8" name="Shape 618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19" name="Shape 619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0" name="Shape 620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1" name="Shape 621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2" name="Shape 622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3" name="Shape 623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4" name="Shape 624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5" name="Shape 625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626" name="Shape 626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7" name="Shape 627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628" name="Shape 628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9" name="Shape 629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0" name="Shape 630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631" name="Shape 631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2" name="Shape 632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3" name="Shape 633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4" name="Shape 634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5" name="Shape 635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637" name="Shape 637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8" name="Shape 638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9" name="Shape 639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641" name="Shape 641"/>
          <p:cNvSpPr/>
          <p:nvPr/>
        </p:nvSpPr>
        <p:spPr>
          <a:xfrm>
            <a:off x="7832187" y="1560914"/>
            <a:ext cx="71939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pPr/>
            <a:r>
              <a:t>???</a:t>
            </a:r>
          </a:p>
        </p:txBody>
      </p:sp>
      <p:sp>
        <p:nvSpPr>
          <p:cNvPr id="642" name="Shape 6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/>
        </p:nvSpPr>
        <p:spPr>
          <a:xfrm>
            <a:off x="2889448" y="372037"/>
            <a:ext cx="72259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External nuclear potential </a:t>
            </a:r>
          </a:p>
        </p:txBody>
      </p:sp>
      <p:pic>
        <p:nvPicPr>
          <p:cNvPr id="64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790" y="3426677"/>
            <a:ext cx="4996315" cy="5699724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Shape 646"/>
          <p:cNvSpPr/>
          <p:nvPr/>
        </p:nvSpPr>
        <p:spPr>
          <a:xfrm>
            <a:off x="8215660" y="7794638"/>
            <a:ext cx="238752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pPr/>
            <a:r>
              <a:t>all-electron potential</a:t>
            </a:r>
          </a:p>
        </p:txBody>
      </p:sp>
      <p:sp>
        <p:nvSpPr>
          <p:cNvPr id="647" name="Shape 647"/>
          <p:cNvSpPr/>
          <p:nvPr/>
        </p:nvSpPr>
        <p:spPr>
          <a:xfrm>
            <a:off x="7796769" y="1896291"/>
            <a:ext cx="1440001" cy="14400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8" name="Shape 648"/>
          <p:cNvSpPr/>
          <p:nvPr/>
        </p:nvSpPr>
        <p:spPr>
          <a:xfrm>
            <a:off x="7886769" y="1986291"/>
            <a:ext cx="1260001" cy="1260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9" name="Shape 649"/>
          <p:cNvSpPr/>
          <p:nvPr/>
        </p:nvSpPr>
        <p:spPr>
          <a:xfrm>
            <a:off x="8336769" y="2436291"/>
            <a:ext cx="360001" cy="360001"/>
          </a:xfrm>
          <a:prstGeom prst="ellipse">
            <a:avLst/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0" name="Shape 650"/>
          <p:cNvSpPr/>
          <p:nvPr/>
        </p:nvSpPr>
        <p:spPr>
          <a:xfrm>
            <a:off x="6573056" y="1437991"/>
            <a:ext cx="114493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valence </a:t>
            </a:r>
          </a:p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electrons</a:t>
            </a:r>
          </a:p>
        </p:txBody>
      </p:sp>
      <p:sp>
        <p:nvSpPr>
          <p:cNvPr id="651" name="Shape 651"/>
          <p:cNvSpPr/>
          <p:nvPr/>
        </p:nvSpPr>
        <p:spPr>
          <a:xfrm>
            <a:off x="7732149" y="1772256"/>
            <a:ext cx="351021" cy="351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2" name="Shape 652"/>
          <p:cNvSpPr/>
          <p:nvPr/>
        </p:nvSpPr>
        <p:spPr>
          <a:xfrm>
            <a:off x="6573056" y="2432334"/>
            <a:ext cx="114493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pPr>
            <a:r>
              <a:t>core </a:t>
            </a:r>
          </a:p>
          <a:p>
            <a:pPr>
              <a:defRPr sz="20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pPr>
            <a:r>
              <a:t>electrons</a:t>
            </a:r>
          </a:p>
        </p:txBody>
      </p:sp>
      <p:sp>
        <p:nvSpPr>
          <p:cNvPr id="653" name="Shape 653"/>
          <p:cNvSpPr/>
          <p:nvPr/>
        </p:nvSpPr>
        <p:spPr>
          <a:xfrm flipV="1">
            <a:off x="7611887" y="2632017"/>
            <a:ext cx="587457" cy="18188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4" name="Shape 654"/>
          <p:cNvSpPr/>
          <p:nvPr/>
        </p:nvSpPr>
        <p:spPr>
          <a:xfrm>
            <a:off x="9738322" y="1914206"/>
            <a:ext cx="1440001" cy="1440001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5" name="Shape 655"/>
          <p:cNvSpPr/>
          <p:nvPr/>
        </p:nvSpPr>
        <p:spPr>
          <a:xfrm>
            <a:off x="9828322" y="2004207"/>
            <a:ext cx="1260001" cy="1260001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6" name="Shape 656"/>
          <p:cNvSpPr/>
          <p:nvPr/>
        </p:nvSpPr>
        <p:spPr>
          <a:xfrm>
            <a:off x="11346215" y="1374491"/>
            <a:ext cx="114493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valence </a:t>
            </a:r>
          </a:p>
          <a:p>
            <a:pPr>
              <a:defRPr sz="2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electrons</a:t>
            </a:r>
          </a:p>
        </p:txBody>
      </p:sp>
      <p:sp>
        <p:nvSpPr>
          <p:cNvPr id="657" name="Shape 657"/>
          <p:cNvSpPr/>
          <p:nvPr/>
        </p:nvSpPr>
        <p:spPr>
          <a:xfrm flipH="1">
            <a:off x="10884519" y="1782575"/>
            <a:ext cx="351020" cy="3510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8" name="Shape 658"/>
          <p:cNvSpPr/>
          <p:nvPr/>
        </p:nvSpPr>
        <p:spPr>
          <a:xfrm>
            <a:off x="11367299" y="2484340"/>
            <a:ext cx="110276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3">
                    <a:hueOff val="-546623"/>
                    <a:satOff val="7767"/>
                    <a:lumOff val="-14512"/>
                  </a:schemeClr>
                </a:solidFill>
              </a:defRPr>
            </a:pPr>
            <a:r>
              <a:t>pseudo-</a:t>
            </a:r>
          </a:p>
          <a:p>
            <a:pPr>
              <a:defRPr sz="2000">
                <a:solidFill>
                  <a:schemeClr val="accent3">
                    <a:hueOff val="-546623"/>
                    <a:satOff val="7767"/>
                    <a:lumOff val="-14512"/>
                  </a:schemeClr>
                </a:solidFill>
              </a:defRPr>
            </a:pPr>
            <a:r>
              <a:t>potential</a:t>
            </a:r>
          </a:p>
        </p:txBody>
      </p:sp>
      <p:sp>
        <p:nvSpPr>
          <p:cNvPr id="659" name="Shape 659"/>
          <p:cNvSpPr/>
          <p:nvPr/>
        </p:nvSpPr>
        <p:spPr>
          <a:xfrm flipH="1" flipV="1">
            <a:off x="10777030" y="2697769"/>
            <a:ext cx="574978" cy="164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0" name="Shape 660"/>
          <p:cNvSpPr/>
          <p:nvPr/>
        </p:nvSpPr>
        <p:spPr>
          <a:xfrm>
            <a:off x="1443107" y="6225116"/>
            <a:ext cx="4797286" cy="207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Replace the strong </a:t>
            </a:r>
            <a:r>
              <a:rPr>
                <a:solidFill>
                  <a:srgbClr val="FF2600"/>
                </a:solidFill>
              </a:rPr>
              <a:t>Coulomb potential</a:t>
            </a:r>
            <a:r>
              <a:t> of the nucleus and tightly bound core electrons by an </a:t>
            </a:r>
            <a:r>
              <a:rPr>
                <a:solidFill>
                  <a:srgbClr val="0433FF"/>
                </a:solidFill>
              </a:rPr>
              <a:t>effective ionic potential</a:t>
            </a:r>
            <a:r>
              <a:t> acting on the valence electrons.</a:t>
            </a:r>
          </a:p>
        </p:txBody>
      </p:sp>
      <p:sp>
        <p:nvSpPr>
          <p:cNvPr id="661" name="Shape 661"/>
          <p:cNvSpPr/>
          <p:nvPr/>
        </p:nvSpPr>
        <p:spPr>
          <a:xfrm>
            <a:off x="1385099" y="5682624"/>
            <a:ext cx="365368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Pseudopotential (PP):</a:t>
            </a:r>
          </a:p>
        </p:txBody>
      </p:sp>
      <p:sp>
        <p:nvSpPr>
          <p:cNvPr id="662" name="Shape 662"/>
          <p:cNvSpPr/>
          <p:nvPr/>
        </p:nvSpPr>
        <p:spPr>
          <a:xfrm>
            <a:off x="539772" y="5559421"/>
            <a:ext cx="906532" cy="741706"/>
          </a:xfrm>
          <a:prstGeom prst="rightArrow">
            <a:avLst>
              <a:gd name="adj1" fmla="val 32000"/>
              <a:gd name="adj2" fmla="val 51171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3" name="Shape 663"/>
          <p:cNvSpPr/>
          <p:nvPr/>
        </p:nvSpPr>
        <p:spPr>
          <a:xfrm>
            <a:off x="669925" y="1432326"/>
            <a:ext cx="5084030" cy="151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Electrons experience a Coulomb potential due to the nuclei with simple form:</a:t>
            </a:r>
          </a:p>
        </p:txBody>
      </p:sp>
      <p:sp>
        <p:nvSpPr>
          <p:cNvPr id="664" name="Shape 664"/>
          <p:cNvSpPr/>
          <p:nvPr/>
        </p:nvSpPr>
        <p:spPr>
          <a:xfrm>
            <a:off x="701228" y="4184321"/>
            <a:ext cx="5773044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But this leads to computational problems!</a:t>
            </a:r>
          </a:p>
        </p:txBody>
      </p:sp>
      <p:pic>
        <p:nvPicPr>
          <p:cNvPr id="66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83039" y="2803657"/>
            <a:ext cx="21717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/>
        </p:nvSpPr>
        <p:spPr>
          <a:xfrm>
            <a:off x="4165984" y="372037"/>
            <a:ext cx="467283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Pseudopotential </a:t>
            </a:r>
          </a:p>
        </p:txBody>
      </p:sp>
      <p:sp>
        <p:nvSpPr>
          <p:cNvPr id="669" name="Shape 669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670" name="Shape 670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1" name="Shape 671"/>
          <p:cNvSpPr/>
          <p:nvPr/>
        </p:nvSpPr>
        <p:spPr>
          <a:xfrm flipH="1">
            <a:off x="5510808" y="7337397"/>
            <a:ext cx="1155294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2" name="Shape 672"/>
          <p:cNvSpPr/>
          <p:nvPr/>
        </p:nvSpPr>
        <p:spPr>
          <a:xfrm>
            <a:off x="6752725" y="7089747"/>
            <a:ext cx="48502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Name of the pseudopotential file</a:t>
            </a:r>
          </a:p>
        </p:txBody>
      </p:sp>
      <p:sp>
        <p:nvSpPr>
          <p:cNvPr id="673" name="Shape 6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4886585" y="372037"/>
            <a:ext cx="32316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Exercise #1</a:t>
            </a:r>
          </a:p>
        </p:txBody>
      </p:sp>
      <p:sp>
        <p:nvSpPr>
          <p:cNvPr id="171" name="Shape 171"/>
          <p:cNvSpPr/>
          <p:nvPr/>
        </p:nvSpPr>
        <p:spPr>
          <a:xfrm>
            <a:off x="1152000" y="1177724"/>
            <a:ext cx="66736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pPr>
            <a:r>
              <a:t>Do it by yourself: </a:t>
            </a:r>
            <a:r>
              <a:t>Graphene’s calculation!</a:t>
            </a:r>
          </a:p>
        </p:txBody>
      </p:sp>
      <p:sp>
        <p:nvSpPr>
          <p:cNvPr id="172" name="Shape 172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/graphene/</a:t>
            </a:r>
          </a:p>
        </p:txBody>
      </p:sp>
      <p:sp>
        <p:nvSpPr>
          <p:cNvPr id="173" name="Shape 173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74" name="Shape 174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75" name="Shape 175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176" name="Shape 176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177" name="Shape 177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178" name="Shape 178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179" name="Shape 179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180" name="Shape 180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" name="Shape 186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7" name="Shape 187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" name="Shape 188"/>
          <p:cNvSpPr/>
          <p:nvPr/>
        </p:nvSpPr>
        <p:spPr>
          <a:xfrm>
            <a:off x="5954510" y="4442678"/>
            <a:ext cx="430745" cy="206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" name="Shape 189"/>
          <p:cNvSpPr/>
          <p:nvPr/>
        </p:nvSpPr>
        <p:spPr>
          <a:xfrm>
            <a:off x="6478552" y="5230179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90" name="Shape 190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91" name="Shape 191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9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3542" y="6549156"/>
            <a:ext cx="5481898" cy="255821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126550" y="3622133"/>
            <a:ext cx="2609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exercise</a:t>
            </a:r>
          </a:p>
        </p:txBody>
      </p:sp>
      <p:sp>
        <p:nvSpPr>
          <p:cNvPr id="194" name="Shape 194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5" name="Shape 195"/>
          <p:cNvSpPr/>
          <p:nvPr/>
        </p:nvSpPr>
        <p:spPr>
          <a:xfrm>
            <a:off x="1151062" y="1684918"/>
            <a:ext cx="8855152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Basic self consistent calculation (scf)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Convergence of total energy &amp; plane waves cutoff (ecut)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Convergence of total energy &amp; BZ sampling (k-point)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Lattice constant (vc-relax)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Screenshot 2016-02-14 17.04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6084" y="2006666"/>
            <a:ext cx="4679833" cy="2194068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2659707" y="372037"/>
            <a:ext cx="768538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How to get pseudopotential </a:t>
            </a:r>
          </a:p>
        </p:txBody>
      </p:sp>
      <p:sp>
        <p:nvSpPr>
          <p:cNvPr id="677" name="Shape 677"/>
          <p:cNvSpPr/>
          <p:nvPr/>
        </p:nvSpPr>
        <p:spPr>
          <a:xfrm>
            <a:off x="306177" y="1607166"/>
            <a:ext cx="771341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http://www.quantum-espresso.org/pseudopotentials/</a:t>
            </a:r>
          </a:p>
        </p:txBody>
      </p:sp>
      <p:pic>
        <p:nvPicPr>
          <p:cNvPr id="678" name="Screenshot 2016-02-14 17.02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483" y="2359079"/>
            <a:ext cx="7824803" cy="5787355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Shape 679"/>
          <p:cNvSpPr/>
          <p:nvPr/>
        </p:nvSpPr>
        <p:spPr>
          <a:xfrm flipH="1">
            <a:off x="6237218" y="2187331"/>
            <a:ext cx="1937346" cy="23852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80" name="Screenshot 2016-02-14 17.04.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8744" y="4182062"/>
            <a:ext cx="4698002" cy="3081281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Shape 681"/>
          <p:cNvSpPr/>
          <p:nvPr/>
        </p:nvSpPr>
        <p:spPr>
          <a:xfrm>
            <a:off x="8085666" y="4157133"/>
            <a:ext cx="1035382" cy="370616"/>
          </a:xfrm>
          <a:prstGeom prst="ellips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82" name="Shape 682"/>
          <p:cNvSpPr/>
          <p:nvPr/>
        </p:nvSpPr>
        <p:spPr>
          <a:xfrm>
            <a:off x="8237379" y="7388856"/>
            <a:ext cx="254463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Si.</a:t>
            </a:r>
            <a:r>
              <a:rPr>
                <a:solidFill>
                  <a:srgbClr val="0433FF"/>
                </a:solidFill>
              </a:rPr>
              <a:t>pbe</a:t>
            </a:r>
            <a:r>
              <a:t>-</a:t>
            </a:r>
            <a:r>
              <a:rPr>
                <a:solidFill>
                  <a:srgbClr val="FF2600"/>
                </a:solidFill>
              </a:rPr>
              <a:t>rrkj</a:t>
            </a:r>
            <a:r>
              <a:t>.UPF</a:t>
            </a:r>
          </a:p>
        </p:txBody>
      </p:sp>
      <p:sp>
        <p:nvSpPr>
          <p:cNvPr id="683" name="Shape 683"/>
          <p:cNvSpPr/>
          <p:nvPr/>
        </p:nvSpPr>
        <p:spPr>
          <a:xfrm>
            <a:off x="8196327" y="8047771"/>
            <a:ext cx="4070129" cy="1183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1638" indent="-271638" algn="l">
              <a:buSzPct val="45000"/>
              <a:buBlip>
                <a:blip r:embed="rId5"/>
              </a:buBlip>
              <a:defRPr sz="2400">
                <a:solidFill>
                  <a:srgbClr val="0433FF"/>
                </a:solidFill>
              </a:defRPr>
            </a:pPr>
            <a:r>
              <a:t>type of exchange-correlation functional</a:t>
            </a:r>
          </a:p>
          <a:p>
            <a:pPr marL="271638" indent="-271638" algn="l" defTabSz="457200">
              <a:buSzPct val="45000"/>
              <a:buBlip>
                <a:blip r:embed="rId5"/>
              </a:buBlip>
              <a:defRPr sz="2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type of pseudopotential</a:t>
            </a:r>
          </a:p>
        </p:txBody>
      </p:sp>
      <p:sp>
        <p:nvSpPr>
          <p:cNvPr id="684" name="Shape 6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/>
          <p:nvPr/>
        </p:nvSpPr>
        <p:spPr>
          <a:xfrm>
            <a:off x="4165984" y="372037"/>
            <a:ext cx="467283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Pseudopotential </a:t>
            </a:r>
          </a:p>
        </p:txBody>
      </p:sp>
      <p:sp>
        <p:nvSpPr>
          <p:cNvPr id="687" name="Shape 687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688" name="Shape 688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89" name="Shape 689"/>
          <p:cNvSpPr/>
          <p:nvPr/>
        </p:nvSpPr>
        <p:spPr>
          <a:xfrm flipH="1">
            <a:off x="5115849" y="2868537"/>
            <a:ext cx="976253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90" name="Shape 690"/>
          <p:cNvSpPr/>
          <p:nvPr/>
        </p:nvSpPr>
        <p:spPr>
          <a:xfrm>
            <a:off x="6105461" y="1962423"/>
            <a:ext cx="6621153" cy="6553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&lt;PP_INFO&gt;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Generated using Andrea Dal Corso code (rrkj3)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Author: Andrea Dal Corso   Generation date: unknown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Info:   Si PBE 3s2 3p2 RRKJ3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0        The Pseudo was generated with a Non-Relativistic Calculation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2.50000000000E+00    Local Potential cutoff radius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nl pn  l   occ               Rcut            Rcut US             E pseu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3S  1  0  2.00      2.50000000000      2.60000000000      0.00000000000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3S  1  0  0.00      2.50000000000      2.60000000000      0.00000000000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3P  2  1  2.00      2.50000000000      2.70000000000      0.00000000000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3D  3  2  0.00      2.50000000000      2.50000000000      0.00000000000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&lt;/PP_INFO&gt;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&lt;PP_HEADER&gt;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0                   Version Number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Si                   Element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NC                  Norm - Conserving pseudopotential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F                  Nonlinear Core Correction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SLA  PW   PBE  PBE    PBE  Exchange-Correlation functional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4.00000000000      Z valence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-7.47480832270      Total energy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0.0000000  0.0000000 Suggested cutoff for wfc and rho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2                  Max angular momentum component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883                  Number of points in mesh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2    3             Number of Wavefunctions, Number of Projectors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Wavefunctions         nl  l   occ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                   3S  0  2.00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                   3P  1  2.00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&lt;/PP_HEADER&gt;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&lt;PP_MESH&gt;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&lt;PP_R&gt;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1.77053726905E-04  1.79729551320E-04  1.82445815642E-04  1.85203131043E-04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1.88002117930E-04  1.90843406086E-04  1.93727634813E-04  1.96655453076E-04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1.99627519645E-04  2.02644503249E-04  2.05707082721E-04  2.08815947154E-04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2.11971796056E-04  2.15175339506E-04  2.18427298316E-04  2.21728404189E-04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2.25079399889E-04  2.28481039403E-04  2.31934088115E-04  2.35439322975E-04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2.38997532677E-04  2.42609517831E-04  2.46276091150E-04  2.49998077629E-04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2.53776314730E-04  2.57611652573E-04  2.61504954124E-04  2.65457095393E-04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2.69468965628E-04  2.73541467517E-04  2.77675517391E-04  2.81872045428E-04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2.86131995864E-04  2.90456327206E-04  2.94846012447E-04  2.99302039285E-04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3.03825410344E-04  3.08417143402E-04  3.13078271619E-04  3.17809843768E-04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3.22612924472E-04  3.27488594446E-04  3.32437950735E-04  3.37462106965E-04</a:t>
            </a:r>
          </a:p>
          <a:p>
            <a:pPr algn="l">
              <a:defRPr sz="11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3.42562193593E-04  3.47739358159E-04  3.52994765549E-04  3.58329598249E-04</a:t>
            </a:r>
          </a:p>
        </p:txBody>
      </p:sp>
      <p:sp>
        <p:nvSpPr>
          <p:cNvPr id="691" name="Shape 691"/>
          <p:cNvSpPr/>
          <p:nvPr/>
        </p:nvSpPr>
        <p:spPr>
          <a:xfrm>
            <a:off x="8230516" y="1440263"/>
            <a:ext cx="237104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Si.pbe-rrkj.UPF</a:t>
            </a:r>
          </a:p>
        </p:txBody>
      </p:sp>
      <p:sp>
        <p:nvSpPr>
          <p:cNvPr id="692" name="Shape 6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/>
        </p:nvSpPr>
        <p:spPr>
          <a:xfrm>
            <a:off x="2495567" y="4965092"/>
            <a:ext cx="1551766" cy="749301"/>
          </a:xfrm>
          <a:prstGeom prst="ellipse">
            <a:avLst/>
          </a:prstGeom>
          <a:solidFill>
            <a:srgbClr val="CB79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95" name="Shape 695"/>
          <p:cNvSpPr/>
          <p:nvPr/>
        </p:nvSpPr>
        <p:spPr>
          <a:xfrm>
            <a:off x="4373991" y="5028462"/>
            <a:ext cx="1005543" cy="749301"/>
          </a:xfrm>
          <a:prstGeom prst="ellipse">
            <a:avLst/>
          </a:prstGeom>
          <a:solidFill>
            <a:srgbClr val="87C8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96" name="Shape 696"/>
          <p:cNvSpPr/>
          <p:nvPr/>
        </p:nvSpPr>
        <p:spPr>
          <a:xfrm>
            <a:off x="3464346" y="372037"/>
            <a:ext cx="607610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Plane wave expansion</a:t>
            </a:r>
          </a:p>
        </p:txBody>
      </p:sp>
      <p:pic>
        <p:nvPicPr>
          <p:cNvPr id="69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6711" y="1393923"/>
            <a:ext cx="4996316" cy="5699724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Shape 698"/>
          <p:cNvSpPr/>
          <p:nvPr/>
        </p:nvSpPr>
        <p:spPr>
          <a:xfrm>
            <a:off x="347179" y="1380942"/>
            <a:ext cx="76602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In a periodic system we can write the KS states as a superposition of plane waves:</a:t>
            </a:r>
          </a:p>
        </p:txBody>
      </p:sp>
      <p:pic>
        <p:nvPicPr>
          <p:cNvPr id="69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181" y="2514562"/>
            <a:ext cx="4996316" cy="1014705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Shape 700"/>
          <p:cNvSpPr/>
          <p:nvPr/>
        </p:nvSpPr>
        <p:spPr>
          <a:xfrm>
            <a:off x="389918" y="3824685"/>
            <a:ext cx="64168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rPr i="1"/>
              <a:t>G</a:t>
            </a:r>
            <a:r>
              <a:t> are vectors in reciprocal space.</a:t>
            </a:r>
          </a:p>
          <a:p>
            <a:pPr algn="l">
              <a:defRPr sz="2400"/>
            </a:pPr>
            <a:r>
              <a:t>The sum, in principle infinite, can be truncated:</a:t>
            </a:r>
          </a:p>
        </p:txBody>
      </p:sp>
      <p:pic>
        <p:nvPicPr>
          <p:cNvPr id="70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7682" y="4901722"/>
            <a:ext cx="3241347" cy="876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Group 704"/>
          <p:cNvGrpSpPr/>
          <p:nvPr/>
        </p:nvGrpSpPr>
        <p:grpSpPr>
          <a:xfrm>
            <a:off x="452884" y="6037309"/>
            <a:ext cx="7549236" cy="3273460"/>
            <a:chOff x="0" y="20708"/>
            <a:chExt cx="7549234" cy="3273459"/>
          </a:xfrm>
        </p:grpSpPr>
        <p:pic>
          <p:nvPicPr>
            <p:cNvPr id="702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96908"/>
              <a:ext cx="3241347" cy="3053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628"/>
            <a:stretch>
              <a:fillRect/>
            </a:stretch>
          </p:blipFill>
          <p:spPr>
            <a:xfrm>
              <a:off x="3241476" y="20708"/>
              <a:ext cx="4307759" cy="3273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5" name="Shape 7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3464346" y="372037"/>
            <a:ext cx="607610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Plane wave expansion</a:t>
            </a:r>
          </a:p>
        </p:txBody>
      </p:sp>
      <p:sp>
        <p:nvSpPr>
          <p:cNvPr id="708" name="Shape 708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709" name="Shape 709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10" name="Shape 710"/>
          <p:cNvSpPr/>
          <p:nvPr/>
        </p:nvSpPr>
        <p:spPr>
          <a:xfrm flipH="1">
            <a:off x="3456506" y="5108651"/>
            <a:ext cx="2684647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6669" y="4632531"/>
            <a:ext cx="3241348" cy="876040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hape 712"/>
          <p:cNvSpPr/>
          <p:nvPr/>
        </p:nvSpPr>
        <p:spPr>
          <a:xfrm>
            <a:off x="6450602" y="5638784"/>
            <a:ext cx="5658918" cy="109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Units: Ry (1 Ry = 0.5 Ha = 13.6057 eV)</a:t>
            </a:r>
          </a:p>
          <a:p>
            <a:pPr algn="l">
              <a:defRPr sz="2200"/>
            </a:pPr>
            <a:r>
              <a:t>For ultrasoft pseudopotentials we have also:</a:t>
            </a:r>
          </a:p>
          <a:p>
            <a:pPr algn="l">
              <a:defRPr sz="2200">
                <a:solidFill>
                  <a:srgbClr val="FF2600"/>
                </a:solidFill>
              </a:defRPr>
            </a:pPr>
            <a:r>
              <a:t>ecutrho = usually 8-12 ⨉ ecutwfc</a:t>
            </a:r>
          </a:p>
        </p:txBody>
      </p:sp>
      <p:sp>
        <p:nvSpPr>
          <p:cNvPr id="713" name="Shape 7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/>
        </p:nvSpPr>
        <p:spPr>
          <a:xfrm>
            <a:off x="5138154" y="372037"/>
            <a:ext cx="272849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Initial n(r)</a:t>
            </a:r>
          </a:p>
        </p:txBody>
      </p:sp>
      <p:grpSp>
        <p:nvGrpSpPr>
          <p:cNvPr id="749" name="Group 749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716" name="Shape 716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717" name="Shape 717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71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9" name="Shape 719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720" name="Shape 720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72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2" name="Shape 722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723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Shape 727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28" name="Shape 728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29" name="Shape 729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0" name="Shape 730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1" name="Shape 731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2" name="Shape 732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3" name="Shape 733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4" name="Shape 734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735" name="Shape 735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6" name="Shape 736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737" name="Shape 737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8" name="Shape 738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39" name="Shape 739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740" name="Shape 740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1" name="Shape 741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2" name="Shape 742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3" name="Shape 743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745" name="Shape 745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746" name="Shape 746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7" name="Shape 747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48" name="Shape 748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750" name="Shape 750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751" name="Shape 7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/>
        </p:nvSpPr>
        <p:spPr>
          <a:xfrm>
            <a:off x="5138154" y="372037"/>
            <a:ext cx="272849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Initial n(r)</a:t>
            </a:r>
          </a:p>
        </p:txBody>
      </p:sp>
      <p:sp>
        <p:nvSpPr>
          <p:cNvPr id="754" name="Shape 754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755" name="Shape 755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6" name="Shape 756"/>
          <p:cNvSpPr/>
          <p:nvPr/>
        </p:nvSpPr>
        <p:spPr>
          <a:xfrm flipH="1" flipV="1">
            <a:off x="2842549" y="5921729"/>
            <a:ext cx="3528463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7" name="Shape 757"/>
          <p:cNvSpPr/>
          <p:nvPr/>
        </p:nvSpPr>
        <p:spPr>
          <a:xfrm>
            <a:off x="6428180" y="5734374"/>
            <a:ext cx="55014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startingwfc = ‘atomic’(DEFAULT)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        = ‘random’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        = ‘file’</a:t>
            </a:r>
          </a:p>
        </p:txBody>
      </p:sp>
      <p:sp>
        <p:nvSpPr>
          <p:cNvPr id="758" name="Shape 7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/>
          <p:nvPr/>
        </p:nvSpPr>
        <p:spPr>
          <a:xfrm>
            <a:off x="2392176" y="372037"/>
            <a:ext cx="82204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Sampling of the Brillouin zone</a:t>
            </a:r>
          </a:p>
        </p:txBody>
      </p:sp>
      <p:sp>
        <p:nvSpPr>
          <p:cNvPr id="761" name="Shape 761"/>
          <p:cNvSpPr/>
          <p:nvPr/>
        </p:nvSpPr>
        <p:spPr>
          <a:xfrm>
            <a:off x="824214" y="1638438"/>
            <a:ext cx="93651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Many quantities we need to compute involve an integral over the BZ:</a:t>
            </a:r>
          </a:p>
        </p:txBody>
      </p:sp>
      <p:pic>
        <p:nvPicPr>
          <p:cNvPr id="76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637" y="2326758"/>
            <a:ext cx="3545150" cy="795264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Shape 763"/>
          <p:cNvSpPr/>
          <p:nvPr/>
        </p:nvSpPr>
        <p:spPr>
          <a:xfrm>
            <a:off x="838305" y="3457968"/>
            <a:ext cx="56200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An example is the electronic density n(r):</a:t>
            </a:r>
          </a:p>
        </p:txBody>
      </p:sp>
      <p:pic>
        <p:nvPicPr>
          <p:cNvPr id="76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939" y="4211288"/>
            <a:ext cx="6730248" cy="858784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Shape 765"/>
          <p:cNvSpPr/>
          <p:nvPr/>
        </p:nvSpPr>
        <p:spPr>
          <a:xfrm>
            <a:off x="844125" y="5353491"/>
            <a:ext cx="50442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In practice the integral is discretized:</a:t>
            </a:r>
          </a:p>
        </p:txBody>
      </p:sp>
      <p:pic>
        <p:nvPicPr>
          <p:cNvPr id="76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645" y="6159338"/>
            <a:ext cx="3435134" cy="858784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Shape 767"/>
          <p:cNvSpPr/>
          <p:nvPr/>
        </p:nvSpPr>
        <p:spPr>
          <a:xfrm>
            <a:off x="2755870" y="7557083"/>
            <a:ext cx="835591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How do we choose the k points to include in the sum???</a:t>
            </a:r>
          </a:p>
        </p:txBody>
      </p:sp>
      <p:sp>
        <p:nvSpPr>
          <p:cNvPr id="768" name="Shape 768"/>
          <p:cNvSpPr/>
          <p:nvPr/>
        </p:nvSpPr>
        <p:spPr>
          <a:xfrm>
            <a:off x="1350695" y="7433881"/>
            <a:ext cx="1164634" cy="741706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9" name="Shape 76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/>
        </p:nvSpPr>
        <p:spPr>
          <a:xfrm>
            <a:off x="2773350" y="372037"/>
            <a:ext cx="745810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Monkhorst and Pack (1976)</a:t>
            </a:r>
          </a:p>
        </p:txBody>
      </p:sp>
      <p:pic>
        <p:nvPicPr>
          <p:cNvPr id="7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7785" y="1737211"/>
            <a:ext cx="4294010" cy="3967772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Shape 773"/>
          <p:cNvSpPr/>
          <p:nvPr/>
        </p:nvSpPr>
        <p:spPr>
          <a:xfrm>
            <a:off x="1018500" y="1914715"/>
            <a:ext cx="41337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/>
              <a:t>Example</a:t>
            </a:r>
            <a:r>
              <a:t>: square 2D lattice</a:t>
            </a:r>
          </a:p>
        </p:txBody>
      </p:sp>
      <p:sp>
        <p:nvSpPr>
          <p:cNvPr id="774" name="Shape 774"/>
          <p:cNvSpPr/>
          <p:nvPr/>
        </p:nvSpPr>
        <p:spPr>
          <a:xfrm>
            <a:off x="1079754" y="2492180"/>
            <a:ext cx="4243575" cy="50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4⨉4 k-points grid (16 points)</a:t>
            </a:r>
          </a:p>
        </p:txBody>
      </p:sp>
      <p:sp>
        <p:nvSpPr>
          <p:cNvPr id="775" name="Shape 775"/>
          <p:cNvSpPr/>
          <p:nvPr/>
        </p:nvSpPr>
        <p:spPr>
          <a:xfrm>
            <a:off x="1076636" y="3513522"/>
            <a:ext cx="378519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 inequivalent point (IBZ)</a:t>
            </a:r>
          </a:p>
        </p:txBody>
      </p:sp>
      <p:sp>
        <p:nvSpPr>
          <p:cNvPr id="776" name="Shape 7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7239" y="5718891"/>
            <a:ext cx="4764850" cy="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0889" y="5005535"/>
            <a:ext cx="4776472" cy="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0889" y="4292179"/>
            <a:ext cx="4776472" cy="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5835" y="6863869"/>
            <a:ext cx="8433130" cy="901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/>
          <p:nvPr/>
        </p:nvSpPr>
        <p:spPr>
          <a:xfrm>
            <a:off x="2392176" y="372037"/>
            <a:ext cx="82204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Sampling of the Brillouin zone</a:t>
            </a:r>
          </a:p>
        </p:txBody>
      </p:sp>
      <p:sp>
        <p:nvSpPr>
          <p:cNvPr id="783" name="Shape 783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784" name="Shape 784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8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7785" y="1737211"/>
            <a:ext cx="4294010" cy="3967772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hape 786"/>
          <p:cNvSpPr/>
          <p:nvPr/>
        </p:nvSpPr>
        <p:spPr>
          <a:xfrm>
            <a:off x="6830303" y="7650220"/>
            <a:ext cx="5164783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t>nk1, nk2, nk3 as in Monkhorst-Pack grids k1, k2, k3 must be </a:t>
            </a:r>
            <a:r>
              <a:rPr>
                <a:solidFill>
                  <a:srgbClr val="0433FF"/>
                </a:solidFill>
              </a:rPr>
              <a:t>0 ( no offset )</a:t>
            </a:r>
            <a:r>
              <a:t> or </a:t>
            </a:r>
            <a:r>
              <a:rPr>
                <a:solidFill>
                  <a:srgbClr val="0433FF"/>
                </a:solidFill>
              </a:rPr>
              <a:t>1 ( grid displaced by half a grid step in the corresponding direction )</a:t>
            </a:r>
          </a:p>
        </p:txBody>
      </p:sp>
      <p:sp>
        <p:nvSpPr>
          <p:cNvPr id="787" name="Shape 787"/>
          <p:cNvSpPr/>
          <p:nvPr/>
        </p:nvSpPr>
        <p:spPr>
          <a:xfrm flipH="1">
            <a:off x="3964035" y="8446290"/>
            <a:ext cx="274122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88" name="Shape 788"/>
          <p:cNvSpPr/>
          <p:nvPr/>
        </p:nvSpPr>
        <p:spPr>
          <a:xfrm>
            <a:off x="6834268" y="6736932"/>
            <a:ext cx="432303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nk1, nk2, nk3, k1, k2, k3</a:t>
            </a:r>
          </a:p>
        </p:txBody>
      </p:sp>
      <p:sp>
        <p:nvSpPr>
          <p:cNvPr id="789" name="Shape 7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825" name="Group 825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792" name="Shape 792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793" name="Shape 793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79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5" name="Shape 795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796" name="Shape 796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79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8" name="Shape 798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799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3" name="Shape 803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4" name="Shape 804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5" name="Shape 805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6" name="Shape 806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7" name="Shape 807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8" name="Shape 808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9" name="Shape 809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0" name="Shape 810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811" name="Shape 811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2" name="Shape 812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813" name="Shape 813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4" name="Shape 814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5" name="Shape 815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816" name="Shape 816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7" name="Shape 817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19" name="Shape 819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20" name="Shape 820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821" name="Shape 821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822" name="Shape 822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23" name="Shape 823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24" name="Shape 824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826" name="Shape 826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827" name="Shape 827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828" name="Shape 8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3533787" y="372037"/>
            <a:ext cx="593722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What we will do today</a:t>
            </a:r>
          </a:p>
        </p:txBody>
      </p:sp>
      <p:sp>
        <p:nvSpPr>
          <p:cNvPr id="198" name="Shape 198"/>
          <p:cNvSpPr/>
          <p:nvPr/>
        </p:nvSpPr>
        <p:spPr>
          <a:xfrm>
            <a:off x="1110724" y="1355524"/>
            <a:ext cx="965882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#2: Charge density, Band structure, DOS, Phonon </a:t>
            </a:r>
          </a:p>
        </p:txBody>
      </p:sp>
      <p:sp>
        <p:nvSpPr>
          <p:cNvPr id="199" name="Shape 199"/>
          <p:cNvSpPr/>
          <p:nvPr/>
        </p:nvSpPr>
        <p:spPr>
          <a:xfrm>
            <a:off x="1151062" y="2010038"/>
            <a:ext cx="8237316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Charge density (rho)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Density of states (dos)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Band structure (bands), Phonon dispersion (phonon)</a:t>
            </a:r>
          </a:p>
        </p:txBody>
      </p:sp>
      <p:sp>
        <p:nvSpPr>
          <p:cNvPr id="200" name="Shape 200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201" name="Shape 201"/>
          <p:cNvSpPr/>
          <p:nvPr/>
        </p:nvSpPr>
        <p:spPr>
          <a:xfrm>
            <a:off x="1133785" y="3622133"/>
            <a:ext cx="253646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practice</a:t>
            </a:r>
          </a:p>
        </p:txBody>
      </p:sp>
      <p:sp>
        <p:nvSpPr>
          <p:cNvPr id="202" name="Shape 202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203" name="Shape 203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204" name="Shape 204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205" name="Shape 205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206" name="Shape 206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207" name="Shape 207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208" name="Shape 208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209" name="Shape 209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0" name="Shape 210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6011990" y="7185742"/>
            <a:ext cx="430745" cy="2069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6536032" y="7973244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#2</a:t>
            </a:r>
          </a:p>
        </p:txBody>
      </p:sp>
      <p:sp>
        <p:nvSpPr>
          <p:cNvPr id="219" name="Shape 219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220" name="Shape 220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23" name="Group 223"/>
          <p:cNvGrpSpPr/>
          <p:nvPr/>
        </p:nvGrpSpPr>
        <p:grpSpPr>
          <a:xfrm>
            <a:off x="8703141" y="4075043"/>
            <a:ext cx="3039606" cy="3356113"/>
            <a:chOff x="0" y="0"/>
            <a:chExt cx="3039604" cy="3356111"/>
          </a:xfrm>
        </p:grpSpPr>
        <p:pic>
          <p:nvPicPr>
            <p:cNvPr id="221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39605" cy="288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976300" y="2860811"/>
              <a:ext cx="10870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Silicon</a:t>
              </a:r>
            </a:p>
          </p:txBody>
        </p:sp>
      </p:grpSp>
      <p:sp>
        <p:nvSpPr>
          <p:cNvPr id="224" name="Shape 224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831" name="Shape 831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832" name="Shape 832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83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4" name="Shape 834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835" name="Shape 835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83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7" name="Shape 837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83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2" name="Shape 842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3" name="Shape 843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4" name="Shape 844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5" name="Shape 845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6" name="Shape 846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7" name="Shape 847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8" name="Shape 848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9" name="Shape 849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1" name="Shape 851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852" name="Shape 852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3" name="Shape 853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4" name="Shape 854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855" name="Shape 855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6" name="Shape 856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7" name="Shape 857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8" name="Shape 858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59" name="Shape 859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860" name="Shape 860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861" name="Shape 861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62" name="Shape 862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63" name="Shape 863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865" name="Shape 865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866" name="Shape 866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867" name="Shape 867"/>
          <p:cNvSpPr/>
          <p:nvPr/>
        </p:nvSpPr>
        <p:spPr>
          <a:xfrm>
            <a:off x="9282765" y="3904235"/>
            <a:ext cx="254464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Si.</a:t>
            </a:r>
            <a:r>
              <a:rPr>
                <a:solidFill>
                  <a:srgbClr val="0433FF"/>
                </a:solidFill>
              </a:rPr>
              <a:t>pbe</a:t>
            </a:r>
            <a:r>
              <a:t>-</a:t>
            </a:r>
            <a:r>
              <a:rPr>
                <a:solidFill>
                  <a:srgbClr val="FF2600"/>
                </a:solidFill>
              </a:rPr>
              <a:t>rrkj</a:t>
            </a:r>
            <a:r>
              <a:t>.UPF</a:t>
            </a:r>
          </a:p>
        </p:txBody>
      </p:sp>
      <p:sp>
        <p:nvSpPr>
          <p:cNvPr id="872" name="Shape 872"/>
          <p:cNvSpPr/>
          <p:nvPr/>
        </p:nvSpPr>
        <p:spPr>
          <a:xfrm>
            <a:off x="5895369" y="3689557"/>
            <a:ext cx="4682804" cy="120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73" fill="norm" stroke="1" extrusionOk="0">
                <a:moveTo>
                  <a:pt x="0" y="17573"/>
                </a:moveTo>
                <a:cubicBezTo>
                  <a:pt x="8288" y="691"/>
                  <a:pt x="15488" y="-4027"/>
                  <a:pt x="21600" y="3418"/>
                </a:cubicBezTo>
              </a:path>
            </a:pathLst>
          </a:custGeom>
          <a:ln w="25400">
            <a:solidFill>
              <a:srgbClr val="FF26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73" name="Shape 873"/>
          <p:cNvSpPr/>
          <p:nvPr/>
        </p:nvSpPr>
        <p:spPr>
          <a:xfrm>
            <a:off x="8445011" y="4400718"/>
            <a:ext cx="1603814" cy="622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1" fill="norm" stroke="1" extrusionOk="0">
                <a:moveTo>
                  <a:pt x="0" y="20420"/>
                </a:moveTo>
                <a:cubicBezTo>
                  <a:pt x="12197" y="21600"/>
                  <a:pt x="19397" y="14793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70" name="Shape 870"/>
          <p:cNvSpPr/>
          <p:nvPr/>
        </p:nvSpPr>
        <p:spPr>
          <a:xfrm>
            <a:off x="9430163" y="4878051"/>
            <a:ext cx="84822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GGA</a:t>
            </a:r>
          </a:p>
        </p:txBody>
      </p:sp>
      <p:sp>
        <p:nvSpPr>
          <p:cNvPr id="871" name="Shape 8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909" name="Group 909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876" name="Shape 876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877" name="Shape 877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87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9" name="Shape 879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880" name="Shape 880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88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2" name="Shape 882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883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4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5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7" name="Shape 887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8" name="Shape 888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9" name="Shape 889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0" name="Shape 890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1" name="Shape 891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2" name="Shape 892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3" name="Shape 893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4" name="Shape 894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895" name="Shape 895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6" name="Shape 896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897" name="Shape 897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8" name="Shape 898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9" name="Shape 899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900" name="Shape 900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1" name="Shape 901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2" name="Shape 902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3" name="Shape 903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4" name="Shape 904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905" name="Shape 905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906" name="Shape 906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7" name="Shape 907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8" name="Shape 908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910" name="Shape 910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11" name="Shape 911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12" name="Shape 912"/>
          <p:cNvSpPr/>
          <p:nvPr/>
        </p:nvSpPr>
        <p:spPr>
          <a:xfrm>
            <a:off x="8445045" y="368260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13" name="Shape 913"/>
          <p:cNvSpPr/>
          <p:nvPr/>
        </p:nvSpPr>
        <p:spPr>
          <a:xfrm>
            <a:off x="8787760" y="4772021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14" name="Shape 914"/>
          <p:cNvSpPr/>
          <p:nvPr/>
        </p:nvSpPr>
        <p:spPr>
          <a:xfrm>
            <a:off x="9582973" y="5923437"/>
            <a:ext cx="163776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Expensive</a:t>
            </a:r>
          </a:p>
        </p:txBody>
      </p:sp>
      <p:sp>
        <p:nvSpPr>
          <p:cNvPr id="915" name="Shape 91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/>
          <p:nvPr/>
        </p:nvSpPr>
        <p:spPr>
          <a:xfrm>
            <a:off x="3683992" y="372037"/>
            <a:ext cx="563681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Solve wave equation</a:t>
            </a:r>
          </a:p>
        </p:txBody>
      </p:sp>
      <p:sp>
        <p:nvSpPr>
          <p:cNvPr id="918" name="Shape 918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919" name="Shape 919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0" name="Shape 920"/>
          <p:cNvSpPr/>
          <p:nvPr/>
        </p:nvSpPr>
        <p:spPr>
          <a:xfrm flipH="1" flipV="1">
            <a:off x="2842549" y="5921729"/>
            <a:ext cx="3528463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1" name="Shape 921"/>
          <p:cNvSpPr/>
          <p:nvPr/>
        </p:nvSpPr>
        <p:spPr>
          <a:xfrm>
            <a:off x="6444774" y="5741327"/>
            <a:ext cx="617487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diagonalization = ‘david’ (DEFAULT)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             = ‘cg’</a:t>
            </a:r>
          </a:p>
        </p:txBody>
      </p:sp>
      <p:sp>
        <p:nvSpPr>
          <p:cNvPr id="922" name="Shape 9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958" name="Group 958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925" name="Shape 925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926" name="Shape 926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92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8" name="Shape 928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929" name="Shape 929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93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1" name="Shape 931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93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3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6" name="Shape 936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37" name="Shape 937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38" name="Shape 938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39" name="Shape 939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0" name="Shape 940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1" name="Shape 941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2" name="Shape 942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3" name="Shape 943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944" name="Shape 944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5" name="Shape 945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946" name="Shape 946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7" name="Shape 947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48" name="Shape 948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949" name="Shape 949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0" name="Shape 950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1" name="Shape 951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2" name="Shape 952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3" name="Shape 953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954" name="Shape 954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955" name="Shape 955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6" name="Shape 956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57" name="Shape 957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959" name="Shape 959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60" name="Shape 960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61" name="Shape 961"/>
          <p:cNvSpPr/>
          <p:nvPr/>
        </p:nvSpPr>
        <p:spPr>
          <a:xfrm>
            <a:off x="8445045" y="368260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62" name="Shape 962"/>
          <p:cNvSpPr/>
          <p:nvPr/>
        </p:nvSpPr>
        <p:spPr>
          <a:xfrm>
            <a:off x="8787760" y="4772021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63" name="Shape 963"/>
          <p:cNvSpPr/>
          <p:nvPr/>
        </p:nvSpPr>
        <p:spPr>
          <a:xfrm>
            <a:off x="9561904" y="582825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964" name="Shape 9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1000" name="Group 1000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967" name="Shape 967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968" name="Shape 968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96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0" name="Shape 970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971" name="Shape 971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97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3" name="Shape 973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97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8" name="Shape 978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79" name="Shape 979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0" name="Shape 980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1" name="Shape 981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2" name="Shape 982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3" name="Shape 983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4" name="Shape 984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5" name="Shape 985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986" name="Shape 986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7" name="Shape 987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988" name="Shape 988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89" name="Shape 989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0" name="Shape 990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991" name="Shape 991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2" name="Shape 992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3" name="Shape 993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4" name="Shape 994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5" name="Shape 995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996" name="Shape 996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997" name="Shape 997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8" name="Shape 998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99" name="Shape 999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1001" name="Shape 1001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2" name="Shape 1002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3" name="Shape 1003"/>
          <p:cNvSpPr/>
          <p:nvPr/>
        </p:nvSpPr>
        <p:spPr>
          <a:xfrm>
            <a:off x="8445045" y="368260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4" name="Shape 1004"/>
          <p:cNvSpPr/>
          <p:nvPr/>
        </p:nvSpPr>
        <p:spPr>
          <a:xfrm>
            <a:off x="8787760" y="4772021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5" name="Shape 1005"/>
          <p:cNvSpPr/>
          <p:nvPr/>
        </p:nvSpPr>
        <p:spPr>
          <a:xfrm>
            <a:off x="9561904" y="582825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6" name="Shape 1006"/>
          <p:cNvSpPr/>
          <p:nvPr/>
        </p:nvSpPr>
        <p:spPr>
          <a:xfrm>
            <a:off x="8643518" y="7050420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07" name="Shape 10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/>
          <p:nvPr/>
        </p:nvSpPr>
        <p:spPr>
          <a:xfrm>
            <a:off x="4205002" y="372037"/>
            <a:ext cx="459479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Self-consistency</a:t>
            </a:r>
          </a:p>
        </p:txBody>
      </p:sp>
      <p:sp>
        <p:nvSpPr>
          <p:cNvPr id="1010" name="Shape 1010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1011" name="Shape 1011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12" name="Shape 1012"/>
          <p:cNvSpPr/>
          <p:nvPr/>
        </p:nvSpPr>
        <p:spPr>
          <a:xfrm flipH="1">
            <a:off x="3307165" y="6519093"/>
            <a:ext cx="301315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13" name="Shape 1013"/>
          <p:cNvSpPr/>
          <p:nvPr/>
        </p:nvSpPr>
        <p:spPr>
          <a:xfrm>
            <a:off x="6441514" y="5915843"/>
            <a:ext cx="61285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Convergence threshold for self-consistency:</a:t>
            </a:r>
          </a:p>
          <a:p>
            <a:pPr algn="l">
              <a:defRPr sz="2400"/>
            </a:pPr>
            <a:r>
              <a:rPr>
                <a:solidFill>
                  <a:srgbClr val="FF2600"/>
                </a:solidFill>
              </a:rPr>
              <a:t>estimated</a:t>
            </a:r>
            <a:r>
              <a:t> </a:t>
            </a:r>
            <a:r>
              <a:rPr>
                <a:solidFill>
                  <a:srgbClr val="FF2600"/>
                </a:solidFill>
              </a:rPr>
              <a:t>energy error &gt; conv_thr (NO)</a:t>
            </a:r>
            <a:endParaRPr>
              <a:solidFill>
                <a:srgbClr val="FF2600"/>
              </a:solidFill>
            </a:endParaRPr>
          </a:p>
          <a:p>
            <a:pPr algn="l">
              <a:defRPr sz="2400">
                <a:solidFill>
                  <a:srgbClr val="0433FF"/>
                </a:solidFill>
              </a:defRPr>
            </a:pPr>
            <a:r>
              <a:t>or energy error &lt; conv_thr (YES)</a:t>
            </a:r>
          </a:p>
        </p:txBody>
      </p:sp>
      <p:sp>
        <p:nvSpPr>
          <p:cNvPr id="1014" name="Shape 10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1050" name="Group 1050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1017" name="Shape 1017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1018" name="Shape 1018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01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0" name="Shape 1020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02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3" name="Shape 1023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102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8" name="Shape 1028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29" name="Shape 1029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0" name="Shape 1030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1" name="Shape 1031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3" name="Shape 1033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4" name="Shape 1034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5" name="Shape 1035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1036" name="Shape 1036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7" name="Shape 1037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1038" name="Shape 1038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39" name="Shape 1039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0" name="Shape 1040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3" name="Shape 1043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1051" name="Shape 1051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2" name="Shape 1052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3" name="Shape 1053"/>
          <p:cNvSpPr/>
          <p:nvPr/>
        </p:nvSpPr>
        <p:spPr>
          <a:xfrm>
            <a:off x="8445045" y="368260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4" name="Shape 1054"/>
          <p:cNvSpPr/>
          <p:nvPr/>
        </p:nvSpPr>
        <p:spPr>
          <a:xfrm>
            <a:off x="8787760" y="4772021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5" name="Shape 1055"/>
          <p:cNvSpPr/>
          <p:nvPr/>
        </p:nvSpPr>
        <p:spPr>
          <a:xfrm>
            <a:off x="9561904" y="582825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6" name="Shape 1056"/>
          <p:cNvSpPr/>
          <p:nvPr/>
        </p:nvSpPr>
        <p:spPr>
          <a:xfrm>
            <a:off x="8643518" y="7050420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057" name="Shape 10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/>
          <p:nvPr/>
        </p:nvSpPr>
        <p:spPr>
          <a:xfrm>
            <a:off x="5328195" y="372037"/>
            <a:ext cx="234841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new n(r)</a:t>
            </a:r>
          </a:p>
        </p:txBody>
      </p:sp>
      <p:sp>
        <p:nvSpPr>
          <p:cNvPr id="1060" name="Shape 1060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1061" name="Shape 1061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62" name="Shape 1062"/>
          <p:cNvSpPr/>
          <p:nvPr/>
        </p:nvSpPr>
        <p:spPr>
          <a:xfrm flipH="1">
            <a:off x="3589253" y="6204837"/>
            <a:ext cx="2651466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63" name="Shape 1063"/>
          <p:cNvSpPr/>
          <p:nvPr/>
        </p:nvSpPr>
        <p:spPr>
          <a:xfrm>
            <a:off x="6411378" y="5601587"/>
            <a:ext cx="516478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t>Mix new and old density:</a:t>
            </a:r>
          </a:p>
          <a:p>
            <a:pPr algn="l">
              <a:defRPr sz="2400"/>
            </a:pPr>
            <a:r>
              <a:t>0.7 = 70% of the </a:t>
            </a:r>
            <a:r>
              <a:rPr>
                <a:solidFill>
                  <a:srgbClr val="0433FF"/>
                </a:solidFill>
              </a:rPr>
              <a:t>new density</a:t>
            </a:r>
            <a:r>
              <a:t> and 30% of </a:t>
            </a:r>
            <a:r>
              <a:rPr>
                <a:solidFill>
                  <a:srgbClr val="FF2600"/>
                </a:solidFill>
              </a:rPr>
              <a:t>old density</a:t>
            </a:r>
            <a:r>
              <a:t> at first step</a:t>
            </a:r>
          </a:p>
        </p:txBody>
      </p:sp>
      <p:sp>
        <p:nvSpPr>
          <p:cNvPr id="1064" name="Shape 10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grpSp>
        <p:nvGrpSpPr>
          <p:cNvPr id="1100" name="Group 1100"/>
          <p:cNvGrpSpPr/>
          <p:nvPr/>
        </p:nvGrpSpPr>
        <p:grpSpPr>
          <a:xfrm>
            <a:off x="3277498" y="1529516"/>
            <a:ext cx="6449804" cy="7545917"/>
            <a:chOff x="0" y="0"/>
            <a:chExt cx="6449802" cy="7545915"/>
          </a:xfrm>
        </p:grpSpPr>
        <p:sp>
          <p:nvSpPr>
            <p:cNvPr id="1067" name="Shape 1067"/>
            <p:cNvSpPr/>
            <p:nvPr/>
          </p:nvSpPr>
          <p:spPr>
            <a:xfrm>
              <a:off x="1988177" y="107949"/>
              <a:ext cx="130993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Construct</a:t>
              </a:r>
            </a:p>
          </p:txBody>
        </p:sp>
        <p:sp>
          <p:nvSpPr>
            <p:cNvPr id="1068" name="Shape 1068"/>
            <p:cNvSpPr/>
            <p:nvPr/>
          </p:nvSpPr>
          <p:spPr>
            <a:xfrm>
              <a:off x="1900642" y="0"/>
              <a:ext cx="2418317" cy="647700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797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06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45415" y="173578"/>
              <a:ext cx="852894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0" name="Shape 1070"/>
            <p:cNvSpPr/>
            <p:nvPr/>
          </p:nvSpPr>
          <p:spPr>
            <a:xfrm>
              <a:off x="1942489" y="1175886"/>
              <a:ext cx="158974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Initial guess</a:t>
              </a:r>
            </a:p>
          </p:txBody>
        </p:sp>
        <p:sp>
          <p:nvSpPr>
            <p:cNvPr id="1071" name="Shape 1071"/>
            <p:cNvSpPr/>
            <p:nvPr/>
          </p:nvSpPr>
          <p:spPr>
            <a:xfrm>
              <a:off x="1900642" y="1067936"/>
              <a:ext cx="2418317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07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2193" y="1216114"/>
              <a:ext cx="609489" cy="357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3" name="Shape 1073"/>
            <p:cNvSpPr/>
            <p:nvPr/>
          </p:nvSpPr>
          <p:spPr>
            <a:xfrm>
              <a:off x="1473134" y="2231381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pic>
          <p:nvPicPr>
            <p:cNvPr id="107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670" y="3358025"/>
              <a:ext cx="3867074" cy="31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09800" y="2297010"/>
              <a:ext cx="1949472" cy="300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65744" y="4347381"/>
              <a:ext cx="4574326" cy="63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7304" y="5684473"/>
              <a:ext cx="2421467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8" name="Shape 1078"/>
            <p:cNvSpPr/>
            <p:nvPr/>
          </p:nvSpPr>
          <p:spPr>
            <a:xfrm>
              <a:off x="1447734" y="2123431"/>
              <a:ext cx="342294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79" name="Shape 1079"/>
            <p:cNvSpPr/>
            <p:nvPr/>
          </p:nvSpPr>
          <p:spPr>
            <a:xfrm>
              <a:off x="3141352" y="663860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0" name="Shape 1080"/>
            <p:cNvSpPr/>
            <p:nvPr/>
          </p:nvSpPr>
          <p:spPr>
            <a:xfrm>
              <a:off x="3141352" y="1728336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1" name="Shape 1081"/>
            <p:cNvSpPr/>
            <p:nvPr/>
          </p:nvSpPr>
          <p:spPr>
            <a:xfrm>
              <a:off x="3159207" y="2783831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2" name="Shape 1082"/>
            <p:cNvSpPr/>
            <p:nvPr/>
          </p:nvSpPr>
          <p:spPr>
            <a:xfrm>
              <a:off x="1095539" y="3196887"/>
              <a:ext cx="4127336" cy="647701"/>
            </a:xfrm>
            <a:prstGeom prst="roundRect">
              <a:avLst>
                <a:gd name="adj" fmla="val 1748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3" name="Shape 1083"/>
            <p:cNvSpPr/>
            <p:nvPr/>
          </p:nvSpPr>
          <p:spPr>
            <a:xfrm>
              <a:off x="3159207" y="3839327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73510" y="4241565"/>
              <a:ext cx="5735684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5" name="Shape 1085"/>
            <p:cNvSpPr/>
            <p:nvPr/>
          </p:nvSpPr>
          <p:spPr>
            <a:xfrm>
              <a:off x="352580" y="4443922"/>
              <a:ext cx="81321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Solve</a:t>
              </a:r>
            </a:p>
          </p:txBody>
        </p:sp>
        <p:sp>
          <p:nvSpPr>
            <p:cNvPr id="1086" name="Shape 1086"/>
            <p:cNvSpPr/>
            <p:nvPr/>
          </p:nvSpPr>
          <p:spPr>
            <a:xfrm>
              <a:off x="3141352" y="5087381"/>
              <a:ext cx="1" cy="3879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7" name="Shape 1087"/>
            <p:cNvSpPr/>
            <p:nvPr/>
          </p:nvSpPr>
          <p:spPr>
            <a:xfrm>
              <a:off x="1314143" y="5684473"/>
              <a:ext cx="124799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Compute</a:t>
              </a:r>
            </a:p>
          </p:txBody>
        </p:sp>
        <p:sp>
          <p:nvSpPr>
            <p:cNvPr id="1088" name="Shape 1088"/>
            <p:cNvSpPr/>
            <p:nvPr/>
          </p:nvSpPr>
          <p:spPr>
            <a:xfrm>
              <a:off x="1196910" y="5481716"/>
              <a:ext cx="3934709" cy="837315"/>
            </a:xfrm>
            <a:prstGeom prst="roundRect">
              <a:avLst>
                <a:gd name="adj" fmla="val 135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89" name="Shape 1089"/>
            <p:cNvSpPr/>
            <p:nvPr/>
          </p:nvSpPr>
          <p:spPr>
            <a:xfrm>
              <a:off x="1476225" y="6718465"/>
              <a:ext cx="3376080" cy="8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0" name="Shape 1090"/>
            <p:cNvSpPr/>
            <p:nvPr/>
          </p:nvSpPr>
          <p:spPr>
            <a:xfrm>
              <a:off x="2084121" y="6914711"/>
              <a:ext cx="210216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200"/>
              </a:lvl1pPr>
            </a:lstStyle>
            <a:p>
              <a:pPr/>
              <a:r>
                <a:t>Self-consistent?</a:t>
              </a:r>
            </a:p>
          </p:txBody>
        </p:sp>
        <p:sp>
          <p:nvSpPr>
            <p:cNvPr id="1091" name="Shape 1091"/>
            <p:cNvSpPr/>
            <p:nvPr/>
          </p:nvSpPr>
          <p:spPr>
            <a:xfrm>
              <a:off x="3164265" y="6308834"/>
              <a:ext cx="1" cy="3879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2" name="Shape 1092"/>
            <p:cNvSpPr/>
            <p:nvPr/>
          </p:nvSpPr>
          <p:spPr>
            <a:xfrm>
              <a:off x="4275" y="7132785"/>
              <a:ext cx="1509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3" name="Shape 1093"/>
            <p:cNvSpPr/>
            <p:nvPr/>
          </p:nvSpPr>
          <p:spPr>
            <a:xfrm flipV="1">
              <a:off x="-1" y="2438693"/>
              <a:ext cx="2" cy="4699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4" name="Shape 1094"/>
            <p:cNvSpPr/>
            <p:nvPr/>
          </p:nvSpPr>
          <p:spPr>
            <a:xfrm>
              <a:off x="0" y="2447281"/>
              <a:ext cx="144773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92485" y="6657262"/>
              <a:ext cx="5334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NO</a:t>
              </a: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4705506" y="6657262"/>
              <a:ext cx="6733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YES</a:t>
              </a:r>
            </a:p>
          </p:txBody>
        </p:sp>
        <p:sp>
          <p:nvSpPr>
            <p:cNvPr id="1097" name="Shape 1097"/>
            <p:cNvSpPr/>
            <p:nvPr/>
          </p:nvSpPr>
          <p:spPr>
            <a:xfrm>
              <a:off x="4852934" y="7132191"/>
              <a:ext cx="533401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8" name="Shape 1098"/>
            <p:cNvSpPr/>
            <p:nvPr/>
          </p:nvSpPr>
          <p:spPr>
            <a:xfrm>
              <a:off x="5423409" y="6708062"/>
              <a:ext cx="990580" cy="837315"/>
            </a:xfrm>
            <a:prstGeom prst="roundRect">
              <a:avLst>
                <a:gd name="adj" fmla="val 13527"/>
              </a:avLst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99" name="Shape 1099"/>
            <p:cNvSpPr/>
            <p:nvPr/>
          </p:nvSpPr>
          <p:spPr>
            <a:xfrm>
              <a:off x="5372609" y="6751191"/>
              <a:ext cx="1077194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Energy</a:t>
              </a:r>
            </a:p>
            <a:p>
              <a:pPr>
                <a:defRPr sz="2200"/>
              </a:pPr>
              <a:r>
                <a:t>Forces</a:t>
              </a:r>
            </a:p>
          </p:txBody>
        </p:sp>
      </p:grpSp>
      <p:sp>
        <p:nvSpPr>
          <p:cNvPr id="1101" name="Shape 1101"/>
          <p:cNvSpPr/>
          <p:nvPr/>
        </p:nvSpPr>
        <p:spPr>
          <a:xfrm>
            <a:off x="7919803" y="150376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2" name="Shape 1102"/>
          <p:cNvSpPr/>
          <p:nvPr/>
        </p:nvSpPr>
        <p:spPr>
          <a:xfrm>
            <a:off x="7919803" y="2593183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3" name="Shape 1103"/>
          <p:cNvSpPr/>
          <p:nvPr/>
        </p:nvSpPr>
        <p:spPr>
          <a:xfrm>
            <a:off x="8445045" y="368260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4" name="Shape 1104"/>
          <p:cNvSpPr/>
          <p:nvPr/>
        </p:nvSpPr>
        <p:spPr>
          <a:xfrm>
            <a:off x="8787760" y="4772021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5" name="Shape 1105"/>
          <p:cNvSpPr/>
          <p:nvPr/>
        </p:nvSpPr>
        <p:spPr>
          <a:xfrm>
            <a:off x="9561904" y="5828254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6" name="Shape 1106"/>
          <p:cNvSpPr/>
          <p:nvPr/>
        </p:nvSpPr>
        <p:spPr>
          <a:xfrm>
            <a:off x="8643518" y="7050420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7" name="Shape 1107"/>
          <p:cNvSpPr/>
          <p:nvPr/>
        </p:nvSpPr>
        <p:spPr>
          <a:xfrm>
            <a:off x="7326889" y="7907532"/>
            <a:ext cx="5441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Zapf Dingbats"/>
                <a:ea typeface="Zapf Dingbats"/>
                <a:cs typeface="Zapf Dingbats"/>
                <a:sym typeface="Zapf Dingbats"/>
              </a:rPr>
              <a:t>✔︎</a:t>
            </a:r>
          </a:p>
        </p:txBody>
      </p:sp>
      <p:sp>
        <p:nvSpPr>
          <p:cNvPr id="1108" name="Shape 110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Screenshot 2016-02-14 19.04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441" y="3158027"/>
            <a:ext cx="8098534" cy="5571332"/>
          </a:xfrm>
          <a:prstGeom prst="rect">
            <a:avLst/>
          </a:prstGeom>
          <a:ln w="12700">
            <a:miter lim="400000"/>
          </a:ln>
        </p:spPr>
      </p:pic>
      <p:sp>
        <p:nvSpPr>
          <p:cNvPr id="1111" name="Shape 1111"/>
          <p:cNvSpPr/>
          <p:nvPr/>
        </p:nvSpPr>
        <p:spPr>
          <a:xfrm>
            <a:off x="4766667" y="372037"/>
            <a:ext cx="347146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Total energy</a:t>
            </a:r>
          </a:p>
        </p:txBody>
      </p:sp>
      <p:sp>
        <p:nvSpPr>
          <p:cNvPr id="1112" name="Shape 1112"/>
          <p:cNvSpPr/>
          <p:nvPr/>
        </p:nvSpPr>
        <p:spPr>
          <a:xfrm>
            <a:off x="1557556" y="1745796"/>
            <a:ext cx="550148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&lt;Si.scf.in&gt; Si.scf.out &amp;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vi Si.scf.out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or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grep ! Si.scf.out</a:t>
            </a:r>
          </a:p>
        </p:txBody>
      </p:sp>
      <p:sp>
        <p:nvSpPr>
          <p:cNvPr id="1113" name="Shape 1113"/>
          <p:cNvSpPr/>
          <p:nvPr/>
        </p:nvSpPr>
        <p:spPr>
          <a:xfrm>
            <a:off x="1831302" y="3673730"/>
            <a:ext cx="5880058" cy="347704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4" name="Shape 11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1152000" y="1355524"/>
            <a:ext cx="66736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pPr>
            <a:r>
              <a:t>Do it by yourself: </a:t>
            </a:r>
            <a:r>
              <a:t>Graphene’s calculation!</a:t>
            </a:r>
          </a:p>
        </p:txBody>
      </p:sp>
      <p:sp>
        <p:nvSpPr>
          <p:cNvPr id="227" name="Shape 227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/graphene/</a:t>
            </a:r>
          </a:p>
        </p:txBody>
      </p:sp>
      <p:sp>
        <p:nvSpPr>
          <p:cNvPr id="228" name="Shape 228"/>
          <p:cNvSpPr/>
          <p:nvPr/>
        </p:nvSpPr>
        <p:spPr>
          <a:xfrm>
            <a:off x="1126550" y="3622133"/>
            <a:ext cx="2609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exercise</a:t>
            </a:r>
          </a:p>
        </p:txBody>
      </p:sp>
      <p:sp>
        <p:nvSpPr>
          <p:cNvPr id="229" name="Shape 229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230" name="Shape 230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231" name="Shape 231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232" name="Shape 232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233" name="Shape 233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234" name="Shape 234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235" name="Shape 235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236" name="Shape 236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7" name="Shape 237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9" name="Shape 239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" name="Shape 241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2" name="Shape 242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3" name="Shape 243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6011990" y="7185742"/>
            <a:ext cx="430745" cy="1415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5" name="Shape 245"/>
          <p:cNvSpPr/>
          <p:nvPr/>
        </p:nvSpPr>
        <p:spPr>
          <a:xfrm>
            <a:off x="6536032" y="7973244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#2</a:t>
            </a:r>
          </a:p>
        </p:txBody>
      </p:sp>
      <p:sp>
        <p:nvSpPr>
          <p:cNvPr id="246" name="Shape 246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247" name="Shape 247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8" name="bandgap-phonon-GG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9459" y="2072311"/>
            <a:ext cx="5207001" cy="57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886585" y="372037"/>
            <a:ext cx="32316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Exercise #2</a:t>
            </a:r>
          </a:p>
        </p:txBody>
      </p:sp>
      <p:sp>
        <p:nvSpPr>
          <p:cNvPr id="250" name="Shape 250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1" name="Shape 251"/>
          <p:cNvSpPr/>
          <p:nvPr/>
        </p:nvSpPr>
        <p:spPr>
          <a:xfrm>
            <a:off x="1151062" y="2010038"/>
            <a:ext cx="3922950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Charge density (rho)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Density of states (dos)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Band structure (bands)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/>
          <p:nvPr/>
        </p:nvSpPr>
        <p:spPr>
          <a:xfrm>
            <a:off x="5514826" y="372037"/>
            <a:ext cx="19751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QE run</a:t>
            </a:r>
          </a:p>
        </p:txBody>
      </p:sp>
      <p:sp>
        <p:nvSpPr>
          <p:cNvPr id="1117" name="Shape 1117"/>
          <p:cNvSpPr/>
          <p:nvPr/>
        </p:nvSpPr>
        <p:spPr>
          <a:xfrm>
            <a:off x="5265676" y="1637466"/>
            <a:ext cx="13099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Construct</a:t>
            </a:r>
          </a:p>
        </p:txBody>
      </p:sp>
      <p:sp>
        <p:nvSpPr>
          <p:cNvPr id="1118" name="Shape 1118"/>
          <p:cNvSpPr/>
          <p:nvPr/>
        </p:nvSpPr>
        <p:spPr>
          <a:xfrm>
            <a:off x="5178141" y="1529516"/>
            <a:ext cx="2418317" cy="647701"/>
          </a:xfrm>
          <a:prstGeom prst="roundRect">
            <a:avLst>
              <a:gd name="adj" fmla="val 17487"/>
            </a:avLst>
          </a:prstGeom>
          <a:ln w="254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1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2913" y="1703094"/>
            <a:ext cx="852895" cy="300544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5219988" y="2705402"/>
            <a:ext cx="158974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Initial guess</a:t>
            </a:r>
          </a:p>
        </p:txBody>
      </p:sp>
      <p:sp>
        <p:nvSpPr>
          <p:cNvPr id="1121" name="Shape 1121"/>
          <p:cNvSpPr/>
          <p:nvPr/>
        </p:nvSpPr>
        <p:spPr>
          <a:xfrm>
            <a:off x="5178141" y="2597452"/>
            <a:ext cx="2418317" cy="647701"/>
          </a:xfrm>
          <a:prstGeom prst="roundRect">
            <a:avLst>
              <a:gd name="adj" fmla="val 1748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9692" y="2745630"/>
            <a:ext cx="609488" cy="357954"/>
          </a:xfrm>
          <a:prstGeom prst="rect">
            <a:avLst/>
          </a:prstGeom>
          <a:ln w="12700">
            <a:miter lim="400000"/>
          </a:ln>
        </p:spPr>
      </p:pic>
      <p:sp>
        <p:nvSpPr>
          <p:cNvPr id="1123" name="Shape 1123"/>
          <p:cNvSpPr/>
          <p:nvPr/>
        </p:nvSpPr>
        <p:spPr>
          <a:xfrm>
            <a:off x="4750633" y="3760897"/>
            <a:ext cx="12479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Compute</a:t>
            </a:r>
          </a:p>
        </p:txBody>
      </p:sp>
      <p:pic>
        <p:nvPicPr>
          <p:cNvPr id="112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3169" y="4887541"/>
            <a:ext cx="3867074" cy="315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7298" y="3826526"/>
            <a:ext cx="1949473" cy="300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43243" y="5876897"/>
            <a:ext cx="4574326" cy="6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4803" y="7213989"/>
            <a:ext cx="2421467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Shape 1128"/>
          <p:cNvSpPr/>
          <p:nvPr/>
        </p:nvSpPr>
        <p:spPr>
          <a:xfrm>
            <a:off x="4725233" y="3652947"/>
            <a:ext cx="3422946" cy="647701"/>
          </a:xfrm>
          <a:prstGeom prst="roundRect">
            <a:avLst>
              <a:gd name="adj" fmla="val 1748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29" name="Shape 1129"/>
          <p:cNvSpPr/>
          <p:nvPr/>
        </p:nvSpPr>
        <p:spPr>
          <a:xfrm>
            <a:off x="6418851" y="2193376"/>
            <a:ext cx="1" cy="3879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0" name="Shape 1130"/>
          <p:cNvSpPr/>
          <p:nvPr/>
        </p:nvSpPr>
        <p:spPr>
          <a:xfrm>
            <a:off x="6418851" y="3257852"/>
            <a:ext cx="1" cy="3879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1" name="Shape 1131"/>
          <p:cNvSpPr/>
          <p:nvPr/>
        </p:nvSpPr>
        <p:spPr>
          <a:xfrm>
            <a:off x="6436706" y="4313348"/>
            <a:ext cx="1" cy="3879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2" name="Shape 1132"/>
          <p:cNvSpPr/>
          <p:nvPr/>
        </p:nvSpPr>
        <p:spPr>
          <a:xfrm>
            <a:off x="4373038" y="4726404"/>
            <a:ext cx="4127336" cy="647701"/>
          </a:xfrm>
          <a:prstGeom prst="roundRect">
            <a:avLst>
              <a:gd name="adj" fmla="val 1748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3" name="Shape 1133"/>
          <p:cNvSpPr/>
          <p:nvPr/>
        </p:nvSpPr>
        <p:spPr>
          <a:xfrm>
            <a:off x="6436706" y="5368843"/>
            <a:ext cx="1" cy="3879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4" name="Shape 1134"/>
          <p:cNvSpPr/>
          <p:nvPr/>
        </p:nvSpPr>
        <p:spPr>
          <a:xfrm>
            <a:off x="3551009" y="5771081"/>
            <a:ext cx="5735684" cy="837315"/>
          </a:xfrm>
          <a:prstGeom prst="roundRect">
            <a:avLst>
              <a:gd name="adj" fmla="val 1352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5" name="Shape 1135"/>
          <p:cNvSpPr/>
          <p:nvPr/>
        </p:nvSpPr>
        <p:spPr>
          <a:xfrm>
            <a:off x="3630079" y="5973438"/>
            <a:ext cx="81321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Solve</a:t>
            </a:r>
          </a:p>
        </p:txBody>
      </p:sp>
      <p:sp>
        <p:nvSpPr>
          <p:cNvPr id="1136" name="Shape 1136"/>
          <p:cNvSpPr/>
          <p:nvPr/>
        </p:nvSpPr>
        <p:spPr>
          <a:xfrm>
            <a:off x="6418851" y="6616897"/>
            <a:ext cx="1" cy="3879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7" name="Shape 1137"/>
          <p:cNvSpPr/>
          <p:nvPr/>
        </p:nvSpPr>
        <p:spPr>
          <a:xfrm>
            <a:off x="4591642" y="7213989"/>
            <a:ext cx="12479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Compute</a:t>
            </a:r>
          </a:p>
        </p:txBody>
      </p:sp>
      <p:sp>
        <p:nvSpPr>
          <p:cNvPr id="1138" name="Shape 1138"/>
          <p:cNvSpPr/>
          <p:nvPr/>
        </p:nvSpPr>
        <p:spPr>
          <a:xfrm>
            <a:off x="4474409" y="7011232"/>
            <a:ext cx="3934709" cy="837315"/>
          </a:xfrm>
          <a:prstGeom prst="roundRect">
            <a:avLst>
              <a:gd name="adj" fmla="val 1352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9" name="Shape 1139"/>
          <p:cNvSpPr/>
          <p:nvPr/>
        </p:nvSpPr>
        <p:spPr>
          <a:xfrm>
            <a:off x="4753724" y="8247981"/>
            <a:ext cx="3376080" cy="827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0" name="Shape 1140"/>
          <p:cNvSpPr/>
          <p:nvPr/>
        </p:nvSpPr>
        <p:spPr>
          <a:xfrm>
            <a:off x="5361620" y="8444227"/>
            <a:ext cx="21021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Self-consistent?</a:t>
            </a:r>
          </a:p>
        </p:txBody>
      </p:sp>
      <p:sp>
        <p:nvSpPr>
          <p:cNvPr id="1141" name="Shape 1141"/>
          <p:cNvSpPr/>
          <p:nvPr/>
        </p:nvSpPr>
        <p:spPr>
          <a:xfrm>
            <a:off x="6441764" y="7838350"/>
            <a:ext cx="1" cy="3879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2" name="Shape 1142"/>
          <p:cNvSpPr/>
          <p:nvPr/>
        </p:nvSpPr>
        <p:spPr>
          <a:xfrm>
            <a:off x="3281774" y="8662301"/>
            <a:ext cx="15098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3" name="Shape 1143"/>
          <p:cNvSpPr/>
          <p:nvPr/>
        </p:nvSpPr>
        <p:spPr>
          <a:xfrm flipV="1">
            <a:off x="3277498" y="3968209"/>
            <a:ext cx="1" cy="46991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4" name="Shape 1144"/>
          <p:cNvSpPr/>
          <p:nvPr/>
        </p:nvSpPr>
        <p:spPr>
          <a:xfrm>
            <a:off x="3277499" y="3976797"/>
            <a:ext cx="14477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5" name="Shape 1145"/>
          <p:cNvSpPr/>
          <p:nvPr/>
        </p:nvSpPr>
        <p:spPr>
          <a:xfrm>
            <a:off x="3769984" y="8186778"/>
            <a:ext cx="5334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NO</a:t>
            </a:r>
          </a:p>
        </p:txBody>
      </p:sp>
      <p:sp>
        <p:nvSpPr>
          <p:cNvPr id="1146" name="Shape 1146"/>
          <p:cNvSpPr/>
          <p:nvPr/>
        </p:nvSpPr>
        <p:spPr>
          <a:xfrm>
            <a:off x="7983005" y="8186778"/>
            <a:ext cx="67337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YES</a:t>
            </a:r>
          </a:p>
        </p:txBody>
      </p:sp>
      <p:sp>
        <p:nvSpPr>
          <p:cNvPr id="1147" name="Shape 1147"/>
          <p:cNvSpPr/>
          <p:nvPr/>
        </p:nvSpPr>
        <p:spPr>
          <a:xfrm>
            <a:off x="8130432" y="8661706"/>
            <a:ext cx="56658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8" name="Shape 1148"/>
          <p:cNvSpPr/>
          <p:nvPr/>
        </p:nvSpPr>
        <p:spPr>
          <a:xfrm>
            <a:off x="8700907" y="8237578"/>
            <a:ext cx="990580" cy="837315"/>
          </a:xfrm>
          <a:prstGeom prst="roundRect">
            <a:avLst>
              <a:gd name="adj" fmla="val 13527"/>
            </a:avLst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9" name="Shape 1149"/>
          <p:cNvSpPr/>
          <p:nvPr/>
        </p:nvSpPr>
        <p:spPr>
          <a:xfrm>
            <a:off x="8650107" y="8280706"/>
            <a:ext cx="107719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Energy</a:t>
            </a:r>
          </a:p>
          <a:p>
            <a:pPr>
              <a:defRPr sz="2200"/>
            </a:pPr>
            <a:r>
              <a:t>Forces</a:t>
            </a:r>
          </a:p>
        </p:txBody>
      </p:sp>
      <p:sp>
        <p:nvSpPr>
          <p:cNvPr id="1150" name="Shape 1150"/>
          <p:cNvSpPr/>
          <p:nvPr/>
        </p:nvSpPr>
        <p:spPr>
          <a:xfrm>
            <a:off x="9700483" y="8647958"/>
            <a:ext cx="5847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1" name="Shape 1151"/>
          <p:cNvSpPr/>
          <p:nvPr/>
        </p:nvSpPr>
        <p:spPr>
          <a:xfrm flipV="1">
            <a:off x="10281253" y="1800000"/>
            <a:ext cx="1" cy="684795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2" name="Shape 1152"/>
          <p:cNvSpPr/>
          <p:nvPr/>
        </p:nvSpPr>
        <p:spPr>
          <a:xfrm flipH="1" flipV="1">
            <a:off x="7603118" y="1811464"/>
            <a:ext cx="26781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3" name="Shape 1153"/>
          <p:cNvSpPr/>
          <p:nvPr/>
        </p:nvSpPr>
        <p:spPr>
          <a:xfrm>
            <a:off x="9539044" y="4552950"/>
            <a:ext cx="1484419" cy="647700"/>
          </a:xfrm>
          <a:prstGeom prst="roundRect">
            <a:avLst>
              <a:gd name="adj" fmla="val 17487"/>
            </a:avLst>
          </a:prstGeom>
          <a:solidFill>
            <a:srgbClr val="FFFFFF"/>
          </a:solidFill>
          <a:ln w="38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4" name="Shape 1154"/>
          <p:cNvSpPr/>
          <p:nvPr/>
        </p:nvSpPr>
        <p:spPr>
          <a:xfrm>
            <a:off x="9594725" y="4660899"/>
            <a:ext cx="13876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/>
            </a:lvl1pPr>
          </a:lstStyle>
          <a:p>
            <a:pPr/>
            <a:r>
              <a:t>Move ions</a:t>
            </a:r>
          </a:p>
        </p:txBody>
      </p:sp>
      <p:sp>
        <p:nvSpPr>
          <p:cNvPr id="1155" name="Shape 1155"/>
          <p:cNvSpPr/>
          <p:nvPr/>
        </p:nvSpPr>
        <p:spPr>
          <a:xfrm>
            <a:off x="3496457" y="2443183"/>
            <a:ext cx="5880498" cy="5585477"/>
          </a:xfrm>
          <a:prstGeom prst="roundRect">
            <a:avLst>
              <a:gd name="adj" fmla="val 4931"/>
            </a:avLst>
          </a:prstGeom>
          <a:ln w="25400">
            <a:solidFill>
              <a:srgbClr val="797979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6" name="Shape 1156"/>
          <p:cNvSpPr/>
          <p:nvPr/>
        </p:nvSpPr>
        <p:spPr>
          <a:xfrm>
            <a:off x="3426544" y="1986483"/>
            <a:ext cx="13876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Fixed ions</a:t>
            </a:r>
          </a:p>
        </p:txBody>
      </p:sp>
      <p:sp>
        <p:nvSpPr>
          <p:cNvPr id="1157" name="Shape 11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/>
          <p:nvPr/>
        </p:nvSpPr>
        <p:spPr>
          <a:xfrm>
            <a:off x="3433105" y="372037"/>
            <a:ext cx="613859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optimization</a:t>
            </a:r>
          </a:p>
        </p:txBody>
      </p:sp>
      <p:sp>
        <p:nvSpPr>
          <p:cNvPr id="1160" name="Shape 1160"/>
          <p:cNvSpPr/>
          <p:nvPr/>
        </p:nvSpPr>
        <p:spPr>
          <a:xfrm>
            <a:off x="680441" y="1322221"/>
            <a:ext cx="4246514" cy="810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calculation=‘vc-relax',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outdir=‘../tmp/',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forc_conv_thr=1d-5,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&amp;IONS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ion_dynamics='bfgs',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&amp;CELL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cell_dynamics='bfgs',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press=0.0,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press_conv_thr=0.5,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1161" name="Shape 1161"/>
          <p:cNvSpPr/>
          <p:nvPr/>
        </p:nvSpPr>
        <p:spPr>
          <a:xfrm>
            <a:off x="543122" y="1200424"/>
            <a:ext cx="4421652" cy="8346195"/>
          </a:xfrm>
          <a:prstGeom prst="roundRect">
            <a:avLst>
              <a:gd name="adj" fmla="val 3269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6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2765" y="2224863"/>
            <a:ext cx="2794001" cy="321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Shape 1163"/>
          <p:cNvSpPr/>
          <p:nvPr/>
        </p:nvSpPr>
        <p:spPr>
          <a:xfrm flipH="1">
            <a:off x="3722000" y="6287804"/>
            <a:ext cx="1739087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4" name="Shape 1164"/>
          <p:cNvSpPr/>
          <p:nvPr/>
        </p:nvSpPr>
        <p:spPr>
          <a:xfrm>
            <a:off x="5504267" y="5857295"/>
            <a:ext cx="621099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Broyden–Fletcher–Goldfarb–Shanno (BFGS) algorithm is an </a:t>
            </a:r>
            <a:r>
              <a:rPr>
                <a:solidFill>
                  <a:srgbClr val="FF2600"/>
                </a:solidFill>
              </a:rPr>
              <a:t>iterative method</a:t>
            </a:r>
            <a:r>
              <a:t> for solving unconstrained </a:t>
            </a:r>
            <a:r>
              <a:rPr>
                <a:solidFill>
                  <a:srgbClr val="0433FF"/>
                </a:solidFill>
              </a:rPr>
              <a:t>nonlinear optimization problems</a:t>
            </a:r>
            <a:r>
              <a:t>.</a:t>
            </a:r>
          </a:p>
        </p:txBody>
      </p:sp>
      <p:sp>
        <p:nvSpPr>
          <p:cNvPr id="1165" name="Shape 11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/>
          <p:nvPr/>
        </p:nvSpPr>
        <p:spPr>
          <a:xfrm>
            <a:off x="680441" y="1322221"/>
            <a:ext cx="4246514" cy="810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calculation=‘vc-relax',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outdir=‘../tmp/',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forc_conv_thr=1d-5,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&amp;IONS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ion_dynamics='bfgs',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&amp;CELL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cell_dynamics='bfgs',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press=0.0,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press_conv_thr=0.5,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1168" name="Shape 1168"/>
          <p:cNvSpPr/>
          <p:nvPr/>
        </p:nvSpPr>
        <p:spPr>
          <a:xfrm>
            <a:off x="543122" y="1200424"/>
            <a:ext cx="4421652" cy="8346195"/>
          </a:xfrm>
          <a:prstGeom prst="roundRect">
            <a:avLst>
              <a:gd name="adj" fmla="val 3269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9" name="Shape 1169"/>
          <p:cNvSpPr/>
          <p:nvPr/>
        </p:nvSpPr>
        <p:spPr>
          <a:xfrm>
            <a:off x="806402" y="3488483"/>
            <a:ext cx="2859535" cy="547985"/>
          </a:xfrm>
          <a:prstGeom prst="ellips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0" name="Shape 1170"/>
          <p:cNvSpPr/>
          <p:nvPr/>
        </p:nvSpPr>
        <p:spPr>
          <a:xfrm flipV="1">
            <a:off x="3660473" y="3196229"/>
            <a:ext cx="2447137" cy="52348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1" name="Shape 1171"/>
          <p:cNvSpPr/>
          <p:nvPr/>
        </p:nvSpPr>
        <p:spPr>
          <a:xfrm>
            <a:off x="6220840" y="3024441"/>
            <a:ext cx="622554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rPr>
                <a:solidFill>
                  <a:srgbClr val="0433FF"/>
                </a:solidFill>
              </a:rPr>
              <a:t>Cell lattice parameters</a:t>
            </a:r>
            <a:r>
              <a:t> and free (internal) </a:t>
            </a:r>
            <a:r>
              <a:rPr>
                <a:solidFill>
                  <a:srgbClr val="0433FF"/>
                </a:solidFill>
              </a:rPr>
              <a:t>coordinates of the atoms </a:t>
            </a:r>
            <a:r>
              <a:t>may be changed by relaxation</a:t>
            </a:r>
          </a:p>
        </p:txBody>
      </p:sp>
      <p:sp>
        <p:nvSpPr>
          <p:cNvPr id="1172" name="Shape 1172"/>
          <p:cNvSpPr/>
          <p:nvPr/>
        </p:nvSpPr>
        <p:spPr>
          <a:xfrm>
            <a:off x="679942" y="8328018"/>
            <a:ext cx="3112456" cy="691363"/>
          </a:xfrm>
          <a:prstGeom prst="ellips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3" name="Shape 1173"/>
          <p:cNvSpPr/>
          <p:nvPr/>
        </p:nvSpPr>
        <p:spPr>
          <a:xfrm flipV="1">
            <a:off x="3804066" y="3758149"/>
            <a:ext cx="2301163" cy="4900657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4" name="Shape 11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5" name="Shape 1175"/>
          <p:cNvSpPr/>
          <p:nvPr/>
        </p:nvSpPr>
        <p:spPr>
          <a:xfrm>
            <a:off x="3433105" y="372037"/>
            <a:ext cx="613859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optimization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Shape 1177"/>
          <p:cNvSpPr/>
          <p:nvPr/>
        </p:nvSpPr>
        <p:spPr>
          <a:xfrm>
            <a:off x="3533787" y="372037"/>
            <a:ext cx="593722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What we will do today</a:t>
            </a:r>
          </a:p>
        </p:txBody>
      </p:sp>
      <p:sp>
        <p:nvSpPr>
          <p:cNvPr id="1178" name="Shape 1178"/>
          <p:cNvSpPr/>
          <p:nvPr/>
        </p:nvSpPr>
        <p:spPr>
          <a:xfrm>
            <a:off x="1152001" y="1177724"/>
            <a:ext cx="85139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#1: Total energy and relaxations for Silicon</a:t>
            </a:r>
          </a:p>
        </p:txBody>
      </p:sp>
      <p:sp>
        <p:nvSpPr>
          <p:cNvPr id="1179" name="Shape 1179"/>
          <p:cNvSpPr/>
          <p:nvPr/>
        </p:nvSpPr>
        <p:spPr>
          <a:xfrm>
            <a:off x="1151062" y="1684918"/>
            <a:ext cx="8855152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Basic self consistent calculation (scf)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Convergence of total energy &amp; plane waves cutoff (ecut)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Convergence of total energy &amp; BZ sampling (k-point)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t>Lattice constant (vc-relax)</a:t>
            </a:r>
          </a:p>
        </p:txBody>
      </p:sp>
      <p:sp>
        <p:nvSpPr>
          <p:cNvPr id="1180" name="Shape 1180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181" name="Shape 1181"/>
          <p:cNvSpPr/>
          <p:nvPr/>
        </p:nvSpPr>
        <p:spPr>
          <a:xfrm>
            <a:off x="1133785" y="3622133"/>
            <a:ext cx="253646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practice</a:t>
            </a:r>
          </a:p>
        </p:txBody>
      </p:sp>
      <p:sp>
        <p:nvSpPr>
          <p:cNvPr id="1182" name="Shape 1182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183" name="Shape 1183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184" name="Shape 1184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1185" name="Shape 1185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1186" name="Shape 1186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1187" name="Shape 1187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1188" name="Shape 1188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1189" name="Shape 1189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0" name="Shape 1190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1" name="Shape 1191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2" name="Shape 1192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3" name="Shape 1193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4" name="Shape 1194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5" name="Shape 1195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6" name="Shape 1196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7" name="Shape 1197"/>
          <p:cNvSpPr/>
          <p:nvPr/>
        </p:nvSpPr>
        <p:spPr>
          <a:xfrm>
            <a:off x="5954510" y="4442678"/>
            <a:ext cx="430745" cy="206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8" name="Shape 1198"/>
          <p:cNvSpPr/>
          <p:nvPr/>
        </p:nvSpPr>
        <p:spPr>
          <a:xfrm>
            <a:off x="6478552" y="5230179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199" name="Shape 1199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200" name="Shape 1200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203" name="Group 1203"/>
          <p:cNvGrpSpPr/>
          <p:nvPr/>
        </p:nvGrpSpPr>
        <p:grpSpPr>
          <a:xfrm>
            <a:off x="8703141" y="4075043"/>
            <a:ext cx="3039606" cy="3356113"/>
            <a:chOff x="0" y="0"/>
            <a:chExt cx="3039604" cy="3356111"/>
          </a:xfrm>
        </p:grpSpPr>
        <p:pic>
          <p:nvPicPr>
            <p:cNvPr id="1201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39605" cy="288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2" name="Shape 1202"/>
            <p:cNvSpPr/>
            <p:nvPr/>
          </p:nvSpPr>
          <p:spPr>
            <a:xfrm>
              <a:off x="976300" y="2860811"/>
              <a:ext cx="10870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Silicon</a:t>
              </a:r>
            </a:p>
          </p:txBody>
        </p:sp>
      </p:grpSp>
      <p:sp>
        <p:nvSpPr>
          <p:cNvPr id="1204" name="Shape 12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/>
          <p:nvPr/>
        </p:nvSpPr>
        <p:spPr>
          <a:xfrm>
            <a:off x="5590406" y="372037"/>
            <a:ext cx="18239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Result</a:t>
            </a:r>
          </a:p>
        </p:txBody>
      </p:sp>
      <p:sp>
        <p:nvSpPr>
          <p:cNvPr id="1207" name="Shape 1207"/>
          <p:cNvSpPr/>
          <p:nvPr/>
        </p:nvSpPr>
        <p:spPr>
          <a:xfrm>
            <a:off x="1092297" y="1660324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208" name="Shape 1208"/>
          <p:cNvSpPr/>
          <p:nvPr/>
        </p:nvSpPr>
        <p:spPr>
          <a:xfrm>
            <a:off x="1101600" y="2372399"/>
            <a:ext cx="592333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lvl1pPr>
          </a:lstStyle>
          <a:p>
            <a:pPr/>
            <a:r>
              <a:t>Basic self consistent calculation (scf)</a:t>
            </a:r>
          </a:p>
        </p:txBody>
      </p:sp>
      <p:sp>
        <p:nvSpPr>
          <p:cNvPr id="1209" name="Shape 12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0" name="Shape 1210"/>
          <p:cNvSpPr/>
          <p:nvPr/>
        </p:nvSpPr>
        <p:spPr>
          <a:xfrm>
            <a:off x="1172340" y="3243796"/>
            <a:ext cx="2240308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211" name="Shape 1211"/>
          <p:cNvSpPr/>
          <p:nvPr/>
        </p:nvSpPr>
        <p:spPr>
          <a:xfrm>
            <a:off x="4174564" y="323109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212" name="Shape 1212"/>
          <p:cNvSpPr/>
          <p:nvPr/>
        </p:nvSpPr>
        <p:spPr>
          <a:xfrm>
            <a:off x="3399753" y="3498074"/>
            <a:ext cx="787706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3" name="Shape 1213"/>
          <p:cNvSpPr/>
          <p:nvPr/>
        </p:nvSpPr>
        <p:spPr>
          <a:xfrm>
            <a:off x="4186614" y="3858670"/>
            <a:ext cx="534843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Command: $ pw.x &lt;Si.scf.in&gt; Si.scf.out</a:t>
            </a:r>
          </a:p>
        </p:txBody>
      </p:sp>
      <p:pic>
        <p:nvPicPr>
          <p:cNvPr id="1214" name="Screen Shot 0028-02-24 at 6.44.06 PM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9040"/>
          <a:stretch>
            <a:fillRect/>
          </a:stretch>
        </p:blipFill>
        <p:spPr>
          <a:xfrm>
            <a:off x="1261453" y="4863550"/>
            <a:ext cx="7171525" cy="1717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15" name="Shape 1215"/>
          <p:cNvSpPr/>
          <p:nvPr/>
        </p:nvSpPr>
        <p:spPr>
          <a:xfrm>
            <a:off x="1278612" y="5304214"/>
            <a:ext cx="5635035" cy="304801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6" name="Shape 1216"/>
          <p:cNvSpPr/>
          <p:nvPr/>
        </p:nvSpPr>
        <p:spPr>
          <a:xfrm>
            <a:off x="1278619" y="5816600"/>
            <a:ext cx="5635036" cy="304800"/>
          </a:xfrm>
          <a:prstGeom prst="rect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17" name="Screen Shot 0028-02-24 at 6.46.29 PM.png"/>
          <p:cNvPicPr>
            <a:picLocks noChangeAspect="1"/>
          </p:cNvPicPr>
          <p:nvPr/>
        </p:nvPicPr>
        <p:blipFill>
          <a:blip r:embed="rId6">
            <a:extLst/>
          </a:blip>
          <a:srcRect l="0" t="40294" r="0" b="0"/>
          <a:stretch>
            <a:fillRect/>
          </a:stretch>
        </p:blipFill>
        <p:spPr>
          <a:xfrm>
            <a:off x="1258080" y="6796807"/>
            <a:ext cx="7178401" cy="1988090"/>
          </a:xfrm>
          <a:prstGeom prst="rect">
            <a:avLst/>
          </a:prstGeom>
          <a:ln w="12700">
            <a:miter lim="400000"/>
          </a:ln>
        </p:spPr>
      </p:pic>
      <p:sp>
        <p:nvSpPr>
          <p:cNvPr id="1218" name="Shape 1218"/>
          <p:cNvSpPr/>
          <p:nvPr/>
        </p:nvSpPr>
        <p:spPr>
          <a:xfrm>
            <a:off x="1278619" y="7290695"/>
            <a:ext cx="5635036" cy="304801"/>
          </a:xfrm>
          <a:prstGeom prst="rect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9" name="Shape 1219"/>
          <p:cNvSpPr/>
          <p:nvPr/>
        </p:nvSpPr>
        <p:spPr>
          <a:xfrm>
            <a:off x="5551423" y="4222813"/>
            <a:ext cx="369555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/>
          <p:nvPr/>
        </p:nvSpPr>
        <p:spPr>
          <a:xfrm>
            <a:off x="5590406" y="372037"/>
            <a:ext cx="18239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Result</a:t>
            </a:r>
          </a:p>
        </p:txBody>
      </p:sp>
      <p:sp>
        <p:nvSpPr>
          <p:cNvPr id="1222" name="Shape 1222"/>
          <p:cNvSpPr/>
          <p:nvPr/>
        </p:nvSpPr>
        <p:spPr>
          <a:xfrm>
            <a:off x="1092297" y="1660324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223" name="Shape 1223"/>
          <p:cNvSpPr/>
          <p:nvPr/>
        </p:nvSpPr>
        <p:spPr>
          <a:xfrm>
            <a:off x="1101600" y="2372399"/>
            <a:ext cx="876341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lvl1pPr>
          </a:lstStyle>
          <a:p>
            <a:pPr/>
            <a:r>
              <a:t>Convergence of total energy &amp; plane waves cutoff (ecut)</a:t>
            </a:r>
          </a:p>
        </p:txBody>
      </p:sp>
      <p:pic>
        <p:nvPicPr>
          <p:cNvPr id="12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0181" y="4892319"/>
            <a:ext cx="4930650" cy="3652334"/>
          </a:xfrm>
          <a:prstGeom prst="rect">
            <a:avLst/>
          </a:prstGeom>
          <a:ln w="12700">
            <a:miter lim="400000"/>
          </a:ln>
        </p:spPr>
      </p:pic>
      <p:sp>
        <p:nvSpPr>
          <p:cNvPr id="1225" name="Shape 1225"/>
          <p:cNvSpPr/>
          <p:nvPr/>
        </p:nvSpPr>
        <p:spPr>
          <a:xfrm rot="16200000">
            <a:off x="201120" y="6385690"/>
            <a:ext cx="204819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Total energy (Ry)</a:t>
            </a:r>
          </a:p>
        </p:txBody>
      </p:sp>
      <p:sp>
        <p:nvSpPr>
          <p:cNvPr id="1226" name="Shape 1226"/>
          <p:cNvSpPr/>
          <p:nvPr/>
        </p:nvSpPr>
        <p:spPr>
          <a:xfrm>
            <a:off x="3365619" y="8472569"/>
            <a:ext cx="10597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E</a:t>
            </a:r>
            <a:r>
              <a:rPr baseline="-5999"/>
              <a:t>cut</a:t>
            </a:r>
            <a:r>
              <a:t> (Ry)</a:t>
            </a:r>
          </a:p>
        </p:txBody>
      </p:sp>
      <p:pic>
        <p:nvPicPr>
          <p:cNvPr id="122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9201" y="4959618"/>
            <a:ext cx="4748944" cy="35177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Shape 1228"/>
          <p:cNvSpPr/>
          <p:nvPr/>
        </p:nvSpPr>
        <p:spPr>
          <a:xfrm>
            <a:off x="9051419" y="8472569"/>
            <a:ext cx="10597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E</a:t>
            </a:r>
            <a:r>
              <a:rPr baseline="-5999"/>
              <a:t>cut</a:t>
            </a:r>
            <a:r>
              <a:t> (Ry)</a:t>
            </a:r>
          </a:p>
        </p:txBody>
      </p:sp>
      <p:sp>
        <p:nvSpPr>
          <p:cNvPr id="1229" name="Shape 1229"/>
          <p:cNvSpPr/>
          <p:nvPr/>
        </p:nvSpPr>
        <p:spPr>
          <a:xfrm rot="16200000">
            <a:off x="6131932" y="6385690"/>
            <a:ext cx="10361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Time (s)</a:t>
            </a:r>
          </a:p>
        </p:txBody>
      </p:sp>
      <p:sp>
        <p:nvSpPr>
          <p:cNvPr id="1230" name="Shape 12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1" name="Shape 1231"/>
          <p:cNvSpPr/>
          <p:nvPr/>
        </p:nvSpPr>
        <p:spPr>
          <a:xfrm>
            <a:off x="1172340" y="3243796"/>
            <a:ext cx="2240308" cy="482601"/>
          </a:xfrm>
          <a:prstGeom prst="roundRect">
            <a:avLst>
              <a:gd name="adj" fmla="val 39474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232" name="Shape 1232"/>
          <p:cNvSpPr/>
          <p:nvPr/>
        </p:nvSpPr>
        <p:spPr>
          <a:xfrm>
            <a:off x="4174564" y="323109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233" name="Shape 1233"/>
          <p:cNvSpPr/>
          <p:nvPr/>
        </p:nvSpPr>
        <p:spPr>
          <a:xfrm>
            <a:off x="3399753" y="3498074"/>
            <a:ext cx="787706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34" name="Shape 1234"/>
          <p:cNvSpPr/>
          <p:nvPr/>
        </p:nvSpPr>
        <p:spPr>
          <a:xfrm>
            <a:off x="4186614" y="3858670"/>
            <a:ext cx="617488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Command: $ pw.x &lt;Si.ecut.#.in&gt; Si.ecut.#.out</a:t>
            </a:r>
          </a:p>
        </p:txBody>
      </p:sp>
      <p:sp>
        <p:nvSpPr>
          <p:cNvPr id="1235" name="Shape 1235"/>
          <p:cNvSpPr/>
          <p:nvPr/>
        </p:nvSpPr>
        <p:spPr>
          <a:xfrm>
            <a:off x="5555238" y="4225676"/>
            <a:ext cx="369555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/>
          <p:nvPr/>
        </p:nvSpPr>
        <p:spPr>
          <a:xfrm>
            <a:off x="5590406" y="372037"/>
            <a:ext cx="18239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Result</a:t>
            </a:r>
          </a:p>
        </p:txBody>
      </p:sp>
      <p:sp>
        <p:nvSpPr>
          <p:cNvPr id="1238" name="Shape 1238"/>
          <p:cNvSpPr/>
          <p:nvPr/>
        </p:nvSpPr>
        <p:spPr>
          <a:xfrm>
            <a:off x="1092297" y="1660324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239" name="Shape 1239"/>
          <p:cNvSpPr/>
          <p:nvPr/>
        </p:nvSpPr>
        <p:spPr>
          <a:xfrm>
            <a:off x="1101281" y="2372442"/>
            <a:ext cx="823635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lvl1pPr>
          </a:lstStyle>
          <a:p>
            <a:pPr/>
            <a:r>
              <a:t>Convergence of total energy &amp; BZ sampling (k-point)</a:t>
            </a:r>
          </a:p>
        </p:txBody>
      </p:sp>
      <p:grpSp>
        <p:nvGrpSpPr>
          <p:cNvPr id="1250" name="Group 1250"/>
          <p:cNvGrpSpPr/>
          <p:nvPr/>
        </p:nvGrpSpPr>
        <p:grpSpPr>
          <a:xfrm>
            <a:off x="638604" y="4601963"/>
            <a:ext cx="11727592" cy="4355916"/>
            <a:chOff x="0" y="0"/>
            <a:chExt cx="11727591" cy="4355914"/>
          </a:xfrm>
        </p:grpSpPr>
        <p:pic>
          <p:nvPicPr>
            <p:cNvPr id="1240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4535" y="0"/>
              <a:ext cx="5376747" cy="3982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1" name="Shape 1241"/>
            <p:cNvSpPr/>
            <p:nvPr/>
          </p:nvSpPr>
          <p:spPr>
            <a:xfrm>
              <a:off x="2668079" y="3932921"/>
              <a:ext cx="98965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k points</a:t>
              </a:r>
            </a:p>
          </p:txBody>
        </p:sp>
        <p:sp>
          <p:nvSpPr>
            <p:cNvPr id="1242" name="Shape 1242"/>
            <p:cNvSpPr/>
            <p:nvPr/>
          </p:nvSpPr>
          <p:spPr>
            <a:xfrm rot="16200000">
              <a:off x="-820899" y="1788187"/>
              <a:ext cx="204819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Total energy (Ry)</a:t>
              </a: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2050572" y="1145224"/>
              <a:ext cx="1084164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no offset</a:t>
              </a:r>
            </a:p>
          </p:txBody>
        </p:sp>
        <p:sp>
          <p:nvSpPr>
            <p:cNvPr id="1244" name="Shape 1244"/>
            <p:cNvSpPr/>
            <p:nvPr/>
          </p:nvSpPr>
          <p:spPr>
            <a:xfrm>
              <a:off x="1541041" y="3042206"/>
              <a:ext cx="73107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offset</a:t>
              </a:r>
            </a:p>
          </p:txBody>
        </p:sp>
        <p:pic>
          <p:nvPicPr>
            <p:cNvPr id="1245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50846" y="16593"/>
              <a:ext cx="5376746" cy="3982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6" name="Shape 1246"/>
            <p:cNvSpPr/>
            <p:nvPr/>
          </p:nvSpPr>
          <p:spPr>
            <a:xfrm>
              <a:off x="10031131" y="763158"/>
              <a:ext cx="73107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offset</a:t>
              </a: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0341541" y="1804780"/>
              <a:ext cx="1084164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</a:defRPr>
              </a:lvl1pPr>
            </a:lstStyle>
            <a:p>
              <a:pPr/>
              <a:r>
                <a:t>no offset</a:t>
              </a: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8544390" y="3949514"/>
              <a:ext cx="98965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k points</a:t>
              </a:r>
            </a:p>
          </p:txBody>
        </p:sp>
        <p:sp>
          <p:nvSpPr>
            <p:cNvPr id="1249" name="Shape 1249"/>
            <p:cNvSpPr/>
            <p:nvPr/>
          </p:nvSpPr>
          <p:spPr>
            <a:xfrm rot="16200000">
              <a:off x="5746633" y="1788187"/>
              <a:ext cx="103616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Time (s)</a:t>
              </a:r>
            </a:p>
          </p:txBody>
        </p:sp>
      </p:grpSp>
      <p:sp>
        <p:nvSpPr>
          <p:cNvPr id="1251" name="Shape 12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2" name="Shape 1252"/>
          <p:cNvSpPr/>
          <p:nvPr/>
        </p:nvSpPr>
        <p:spPr>
          <a:xfrm>
            <a:off x="1172340" y="3243796"/>
            <a:ext cx="2240308" cy="482601"/>
          </a:xfrm>
          <a:prstGeom prst="roundRect">
            <a:avLst>
              <a:gd name="adj" fmla="val 39474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253" name="Shape 1253"/>
          <p:cNvSpPr/>
          <p:nvPr/>
        </p:nvSpPr>
        <p:spPr>
          <a:xfrm>
            <a:off x="4174564" y="323109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254" name="Shape 1254"/>
          <p:cNvSpPr/>
          <p:nvPr/>
        </p:nvSpPr>
        <p:spPr>
          <a:xfrm>
            <a:off x="3399753" y="3498074"/>
            <a:ext cx="787706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5" name="Shape 1255"/>
          <p:cNvSpPr/>
          <p:nvPr/>
        </p:nvSpPr>
        <p:spPr>
          <a:xfrm>
            <a:off x="4186614" y="3858670"/>
            <a:ext cx="755228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Command: $ pw.x &lt;Si.k-point.#.#.in&gt; Si.k-point.#.#.out</a:t>
            </a:r>
          </a:p>
        </p:txBody>
      </p:sp>
      <p:sp>
        <p:nvSpPr>
          <p:cNvPr id="1256" name="Shape 1256"/>
          <p:cNvSpPr/>
          <p:nvPr/>
        </p:nvSpPr>
        <p:spPr>
          <a:xfrm>
            <a:off x="5549693" y="4217616"/>
            <a:ext cx="369555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/>
          <p:nvPr/>
        </p:nvSpPr>
        <p:spPr>
          <a:xfrm>
            <a:off x="5590406" y="372037"/>
            <a:ext cx="182398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Result</a:t>
            </a:r>
          </a:p>
        </p:txBody>
      </p:sp>
      <p:sp>
        <p:nvSpPr>
          <p:cNvPr id="1259" name="Shape 1259"/>
          <p:cNvSpPr/>
          <p:nvPr/>
        </p:nvSpPr>
        <p:spPr>
          <a:xfrm>
            <a:off x="1092297" y="1660324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260" name="Shape 1260"/>
          <p:cNvSpPr/>
          <p:nvPr/>
        </p:nvSpPr>
        <p:spPr>
          <a:xfrm>
            <a:off x="1101281" y="2372442"/>
            <a:ext cx="432667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2000" indent="-432000" algn="l">
              <a:lnSpc>
                <a:spcPct val="120000"/>
              </a:lnSpc>
              <a:buSzPct val="100000"/>
              <a:buBlip>
                <a:blip r:embed="rId2"/>
              </a:buBlip>
            </a:lvl1pPr>
          </a:lstStyle>
          <a:p>
            <a:pPr/>
            <a:r>
              <a:t>Lattice constant (vc-relax)</a:t>
            </a:r>
          </a:p>
        </p:txBody>
      </p:sp>
      <p:pic>
        <p:nvPicPr>
          <p:cNvPr id="1261" name="Screenshot 2016-02-14 21.03.28.png"/>
          <p:cNvPicPr>
            <a:picLocks noChangeAspect="1"/>
          </p:cNvPicPr>
          <p:nvPr/>
        </p:nvPicPr>
        <p:blipFill>
          <a:blip r:embed="rId3">
            <a:extLst/>
          </a:blip>
          <a:srcRect l="0" t="29920" r="4123" b="0"/>
          <a:stretch>
            <a:fillRect/>
          </a:stretch>
        </p:blipFill>
        <p:spPr>
          <a:xfrm>
            <a:off x="1144946" y="4668722"/>
            <a:ext cx="8560848" cy="4029408"/>
          </a:xfrm>
          <a:prstGeom prst="rect">
            <a:avLst/>
          </a:prstGeom>
          <a:ln w="12700">
            <a:miter lim="400000"/>
          </a:ln>
        </p:spPr>
      </p:pic>
      <p:sp>
        <p:nvSpPr>
          <p:cNvPr id="1262" name="Shape 1262"/>
          <p:cNvSpPr/>
          <p:nvPr/>
        </p:nvSpPr>
        <p:spPr>
          <a:xfrm>
            <a:off x="1154864" y="6594746"/>
            <a:ext cx="4746650" cy="103574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3" name="Shape 1263"/>
          <p:cNvSpPr/>
          <p:nvPr/>
        </p:nvSpPr>
        <p:spPr>
          <a:xfrm>
            <a:off x="1154864" y="7767132"/>
            <a:ext cx="5358403" cy="891658"/>
          </a:xfrm>
          <a:prstGeom prst="rect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4" name="Shape 1264"/>
          <p:cNvSpPr/>
          <p:nvPr/>
        </p:nvSpPr>
        <p:spPr>
          <a:xfrm>
            <a:off x="9916831" y="3181442"/>
            <a:ext cx="2807892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Input:</a:t>
            </a:r>
          </a:p>
          <a:p>
            <a:pPr algn="l">
              <a:spcBef>
                <a:spcPts val="1000"/>
              </a:spcBef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 = 10.2500 Bohr</a:t>
            </a:r>
          </a:p>
        </p:txBody>
      </p:sp>
      <p:sp>
        <p:nvSpPr>
          <p:cNvPr id="1265" name="Shape 1265"/>
          <p:cNvSpPr/>
          <p:nvPr/>
        </p:nvSpPr>
        <p:spPr>
          <a:xfrm>
            <a:off x="9916831" y="4393968"/>
            <a:ext cx="2807892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Output:</a:t>
            </a:r>
          </a:p>
          <a:p>
            <a:pPr algn="l">
              <a:spcBef>
                <a:spcPts val="1000"/>
              </a:spcBef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 = 10.3464 Bohr</a:t>
            </a:r>
          </a:p>
        </p:txBody>
      </p:sp>
      <p:grpSp>
        <p:nvGrpSpPr>
          <p:cNvPr id="1270" name="Group 1270"/>
          <p:cNvGrpSpPr/>
          <p:nvPr/>
        </p:nvGrpSpPr>
        <p:grpSpPr>
          <a:xfrm>
            <a:off x="9672115" y="728052"/>
            <a:ext cx="2531633" cy="2347144"/>
            <a:chOff x="0" y="0"/>
            <a:chExt cx="2531631" cy="2347143"/>
          </a:xfrm>
        </p:grpSpPr>
        <p:pic>
          <p:nvPicPr>
            <p:cNvPr id="1266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6632" y="0"/>
              <a:ext cx="2245000" cy="213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7" name="Shape 1267"/>
            <p:cNvSpPr/>
            <p:nvPr/>
          </p:nvSpPr>
          <p:spPr>
            <a:xfrm>
              <a:off x="0" y="819250"/>
              <a:ext cx="29794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</a:t>
              </a: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1234761" y="1851843"/>
              <a:ext cx="297943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</a:t>
              </a: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2101618" y="1792515"/>
              <a:ext cx="29794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</a:t>
              </a:r>
            </a:p>
          </p:txBody>
        </p:sp>
      </p:grpSp>
      <p:sp>
        <p:nvSpPr>
          <p:cNvPr id="1271" name="Shape 12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2" name="Shape 1272"/>
          <p:cNvSpPr/>
          <p:nvPr/>
        </p:nvSpPr>
        <p:spPr>
          <a:xfrm>
            <a:off x="1172340" y="3243796"/>
            <a:ext cx="2240308" cy="482601"/>
          </a:xfrm>
          <a:prstGeom prst="roundRect">
            <a:avLst>
              <a:gd name="adj" fmla="val 39474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/silicon/</a:t>
            </a:r>
          </a:p>
        </p:txBody>
      </p:sp>
      <p:sp>
        <p:nvSpPr>
          <p:cNvPr id="1273" name="Shape 1273"/>
          <p:cNvSpPr/>
          <p:nvPr/>
        </p:nvSpPr>
        <p:spPr>
          <a:xfrm>
            <a:off x="4174564" y="323109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274" name="Shape 1274"/>
          <p:cNvSpPr/>
          <p:nvPr/>
        </p:nvSpPr>
        <p:spPr>
          <a:xfrm>
            <a:off x="3399753" y="3498074"/>
            <a:ext cx="787706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5" name="Shape 1275"/>
          <p:cNvSpPr/>
          <p:nvPr/>
        </p:nvSpPr>
        <p:spPr>
          <a:xfrm>
            <a:off x="3134763" y="3804406"/>
            <a:ext cx="672584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Command: $ pw.x &lt;Si.vc-relax.in&gt; Si.vc-relax.out</a:t>
            </a:r>
          </a:p>
        </p:txBody>
      </p:sp>
      <p:sp>
        <p:nvSpPr>
          <p:cNvPr id="1276" name="Shape 1276"/>
          <p:cNvSpPr/>
          <p:nvPr/>
        </p:nvSpPr>
        <p:spPr>
          <a:xfrm>
            <a:off x="4505765" y="4089750"/>
            <a:ext cx="369555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/>
          <p:nvPr/>
        </p:nvSpPr>
        <p:spPr>
          <a:xfrm>
            <a:off x="4886585" y="372037"/>
            <a:ext cx="32316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Exercise #1</a:t>
            </a:r>
          </a:p>
        </p:txBody>
      </p:sp>
      <p:sp>
        <p:nvSpPr>
          <p:cNvPr id="1279" name="Shape 1279"/>
          <p:cNvSpPr/>
          <p:nvPr/>
        </p:nvSpPr>
        <p:spPr>
          <a:xfrm>
            <a:off x="1152000" y="1177724"/>
            <a:ext cx="66736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pPr>
            <a:r>
              <a:t>Do it by yourself: </a:t>
            </a:r>
            <a:r>
              <a:t>Graphene’s calculation!</a:t>
            </a:r>
          </a:p>
        </p:txBody>
      </p:sp>
      <p:sp>
        <p:nvSpPr>
          <p:cNvPr id="1280" name="Shape 1280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/graphene/</a:t>
            </a:r>
          </a:p>
        </p:txBody>
      </p:sp>
      <p:sp>
        <p:nvSpPr>
          <p:cNvPr id="1281" name="Shape 1281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282" name="Shape 1282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283" name="Shape 1283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1284" name="Shape 1284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1285" name="Shape 1285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1286" name="Shape 1286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1287" name="Shape 1287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1288" name="Shape 1288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9" name="Shape 1289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0" name="Shape 1290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1" name="Shape 1291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2" name="Shape 1292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3" name="Shape 1293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4" name="Shape 1294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5" name="Shape 1295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6" name="Shape 1296"/>
          <p:cNvSpPr/>
          <p:nvPr/>
        </p:nvSpPr>
        <p:spPr>
          <a:xfrm>
            <a:off x="5954510" y="4442678"/>
            <a:ext cx="430745" cy="2069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7" name="Shape 1297"/>
          <p:cNvSpPr/>
          <p:nvPr/>
        </p:nvSpPr>
        <p:spPr>
          <a:xfrm>
            <a:off x="6478552" y="5230179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298" name="Shape 1298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299" name="Shape 1299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0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3542" y="6549156"/>
            <a:ext cx="5481898" cy="25582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Shape 1301"/>
          <p:cNvSpPr/>
          <p:nvPr/>
        </p:nvSpPr>
        <p:spPr>
          <a:xfrm>
            <a:off x="1126550" y="3622133"/>
            <a:ext cx="2609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exercise</a:t>
            </a:r>
          </a:p>
        </p:txBody>
      </p:sp>
      <p:sp>
        <p:nvSpPr>
          <p:cNvPr id="1302" name="Shape 13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3" name="Shape 1303"/>
          <p:cNvSpPr/>
          <p:nvPr/>
        </p:nvSpPr>
        <p:spPr>
          <a:xfrm>
            <a:off x="1151062" y="1684918"/>
            <a:ext cx="8855152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Basic self consistent calculation (scf)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Convergence of total energy &amp; plane waves cutoff (ecut)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Convergence of total energy &amp; BZ sampling (k-point)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Lattice constant (vc-relax)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/>
          <p:nvPr/>
        </p:nvSpPr>
        <p:spPr>
          <a:xfrm>
            <a:off x="3379489" y="372037"/>
            <a:ext cx="624582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I/O file</a:t>
            </a:r>
          </a:p>
        </p:txBody>
      </p:sp>
      <p:sp>
        <p:nvSpPr>
          <p:cNvPr id="1306" name="Shape 1306"/>
          <p:cNvSpPr/>
          <p:nvPr/>
        </p:nvSpPr>
        <p:spPr>
          <a:xfrm>
            <a:off x="1667285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input.in</a:t>
            </a:r>
          </a:p>
        </p:txBody>
      </p:sp>
      <p:sp>
        <p:nvSpPr>
          <p:cNvPr id="1307" name="Shape 1307"/>
          <p:cNvSpPr/>
          <p:nvPr/>
        </p:nvSpPr>
        <p:spPr>
          <a:xfrm>
            <a:off x="5234694" y="2085610"/>
            <a:ext cx="2535413" cy="179373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pw.x</a:t>
            </a:r>
          </a:p>
        </p:txBody>
      </p:sp>
      <p:sp>
        <p:nvSpPr>
          <p:cNvPr id="1308" name="Shape 1308"/>
          <p:cNvSpPr/>
          <p:nvPr/>
        </p:nvSpPr>
        <p:spPr>
          <a:xfrm>
            <a:off x="3939271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9" name="Shape 1309"/>
          <p:cNvSpPr/>
          <p:nvPr/>
        </p:nvSpPr>
        <p:spPr>
          <a:xfrm>
            <a:off x="7900896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0" name="Shape 1310"/>
          <p:cNvSpPr/>
          <p:nvPr/>
        </p:nvSpPr>
        <p:spPr>
          <a:xfrm>
            <a:off x="9259819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output.out</a:t>
            </a:r>
          </a:p>
        </p:txBody>
      </p:sp>
      <p:sp>
        <p:nvSpPr>
          <p:cNvPr id="1311" name="Shape 1311"/>
          <p:cNvSpPr/>
          <p:nvPr/>
        </p:nvSpPr>
        <p:spPr>
          <a:xfrm>
            <a:off x="2121021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1312" name="Shape 1312"/>
          <p:cNvSpPr/>
          <p:nvPr/>
        </p:nvSpPr>
        <p:spPr>
          <a:xfrm>
            <a:off x="5720357" y="1555901"/>
            <a:ext cx="156408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Binary file</a:t>
            </a:r>
          </a:p>
        </p:txBody>
      </p:sp>
      <p:sp>
        <p:nvSpPr>
          <p:cNvPr id="1313" name="Shape 1313"/>
          <p:cNvSpPr/>
          <p:nvPr/>
        </p:nvSpPr>
        <p:spPr>
          <a:xfrm>
            <a:off x="9713555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1314" name="Shape 1314"/>
          <p:cNvSpPr/>
          <p:nvPr/>
        </p:nvSpPr>
        <p:spPr>
          <a:xfrm>
            <a:off x="9263328" y="5570261"/>
            <a:ext cx="2141197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tmp folder</a:t>
            </a:r>
          </a:p>
        </p:txBody>
      </p:sp>
      <p:sp>
        <p:nvSpPr>
          <p:cNvPr id="1315" name="Shape 1315"/>
          <p:cNvSpPr/>
          <p:nvPr/>
        </p:nvSpPr>
        <p:spPr>
          <a:xfrm>
            <a:off x="9671113" y="5048056"/>
            <a:ext cx="13256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file</a:t>
            </a:r>
          </a:p>
        </p:txBody>
      </p:sp>
      <p:sp>
        <p:nvSpPr>
          <p:cNvPr id="1316" name="Shape 1316"/>
          <p:cNvSpPr/>
          <p:nvPr/>
        </p:nvSpPr>
        <p:spPr>
          <a:xfrm>
            <a:off x="5215791" y="6063179"/>
            <a:ext cx="2535413" cy="179374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pw.x, ph.x, pp.x, …</a:t>
            </a:r>
          </a:p>
        </p:txBody>
      </p:sp>
      <p:sp>
        <p:nvSpPr>
          <p:cNvPr id="1317" name="Shape 1317"/>
          <p:cNvSpPr/>
          <p:nvPr/>
        </p:nvSpPr>
        <p:spPr>
          <a:xfrm>
            <a:off x="1648382" y="6130902"/>
            <a:ext cx="2141197" cy="1658293"/>
          </a:xfrm>
          <a:prstGeom prst="roundRect">
            <a:avLst>
              <a:gd name="adj" fmla="val 9305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band structure, phonon, charge density</a:t>
            </a:r>
          </a:p>
        </p:txBody>
      </p:sp>
      <p:sp>
        <p:nvSpPr>
          <p:cNvPr id="1318" name="Shape 1318"/>
          <p:cNvSpPr/>
          <p:nvPr/>
        </p:nvSpPr>
        <p:spPr>
          <a:xfrm rot="10800000">
            <a:off x="7881993" y="6589196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9" name="Shape 1319"/>
          <p:cNvSpPr/>
          <p:nvPr/>
        </p:nvSpPr>
        <p:spPr>
          <a:xfrm rot="10800000">
            <a:off x="3920368" y="6589196"/>
            <a:ext cx="1164634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0" name="Shape 1320"/>
          <p:cNvSpPr/>
          <p:nvPr/>
        </p:nvSpPr>
        <p:spPr>
          <a:xfrm>
            <a:off x="1408102" y="7933118"/>
            <a:ext cx="262175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gnuplot, xmgrace,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rPr sz="2400"/>
              <a:t>xcrysden, Vesta</a:t>
            </a:r>
            <a:r>
              <a:t> </a:t>
            </a:r>
          </a:p>
        </p:txBody>
      </p:sp>
      <p:sp>
        <p:nvSpPr>
          <p:cNvPr id="1321" name="Shape 1321"/>
          <p:cNvSpPr/>
          <p:nvPr/>
        </p:nvSpPr>
        <p:spPr>
          <a:xfrm>
            <a:off x="5701455" y="5520300"/>
            <a:ext cx="156408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Binary file</a:t>
            </a:r>
          </a:p>
        </p:txBody>
      </p:sp>
      <p:sp>
        <p:nvSpPr>
          <p:cNvPr id="1322" name="Shape 1322"/>
          <p:cNvSpPr/>
          <p:nvPr/>
        </p:nvSpPr>
        <p:spPr>
          <a:xfrm>
            <a:off x="1578926" y="5612162"/>
            <a:ext cx="228011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&amp; data file</a:t>
            </a:r>
          </a:p>
        </p:txBody>
      </p:sp>
      <p:sp>
        <p:nvSpPr>
          <p:cNvPr id="1323" name="Shape 1323"/>
          <p:cNvSpPr/>
          <p:nvPr/>
        </p:nvSpPr>
        <p:spPr>
          <a:xfrm>
            <a:off x="9078920" y="1877017"/>
            <a:ext cx="2510013" cy="6944439"/>
          </a:xfrm>
          <a:prstGeom prst="roundRect">
            <a:avLst>
              <a:gd name="adj" fmla="val 15000"/>
            </a:avLst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4" name="Shape 1324"/>
          <p:cNvSpPr/>
          <p:nvPr/>
        </p:nvSpPr>
        <p:spPr>
          <a:xfrm>
            <a:off x="1139086" y="1514548"/>
            <a:ext cx="10726628" cy="3108548"/>
          </a:xfrm>
          <a:prstGeom prst="roundRect">
            <a:avLst>
              <a:gd name="adj" fmla="val 6128"/>
            </a:avLst>
          </a:prstGeom>
          <a:ln w="38100">
            <a:solidFill>
              <a:srgbClr val="0433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5" name="Shape 1325"/>
          <p:cNvSpPr/>
          <p:nvPr/>
        </p:nvSpPr>
        <p:spPr>
          <a:xfrm>
            <a:off x="1139086" y="5035356"/>
            <a:ext cx="10726628" cy="4144706"/>
          </a:xfrm>
          <a:prstGeom prst="roundRect">
            <a:avLst>
              <a:gd name="adj" fmla="val 4596"/>
            </a:avLst>
          </a:prstGeom>
          <a:ln w="38100">
            <a:solidFill>
              <a:srgbClr val="FF26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6" name="Shape 1326"/>
          <p:cNvSpPr/>
          <p:nvPr/>
        </p:nvSpPr>
        <p:spPr>
          <a:xfrm>
            <a:off x="9263328" y="7339976"/>
            <a:ext cx="2141197" cy="1028732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new input.in</a:t>
            </a:r>
          </a:p>
        </p:txBody>
      </p:sp>
      <p:sp>
        <p:nvSpPr>
          <p:cNvPr id="1327" name="Shape 1327"/>
          <p:cNvSpPr/>
          <p:nvPr/>
        </p:nvSpPr>
        <p:spPr>
          <a:xfrm>
            <a:off x="9717064" y="6810734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1328" name="Shape 1328"/>
          <p:cNvSpPr/>
          <p:nvPr/>
        </p:nvSpPr>
        <p:spPr>
          <a:xfrm>
            <a:off x="1208451" y="1062960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1329" name="Shape 1329"/>
          <p:cNvSpPr/>
          <p:nvPr/>
        </p:nvSpPr>
        <p:spPr>
          <a:xfrm>
            <a:off x="1208451" y="4572573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#2</a:t>
            </a:r>
          </a:p>
        </p:txBody>
      </p:sp>
      <p:sp>
        <p:nvSpPr>
          <p:cNvPr id="1330" name="Shape 13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1" name="Shape 1331"/>
          <p:cNvSpPr/>
          <p:nvPr/>
        </p:nvSpPr>
        <p:spPr>
          <a:xfrm>
            <a:off x="4226098" y="3913757"/>
            <a:ext cx="45526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pw.x &lt; input.in &gt; output.out</a:t>
            </a:r>
          </a:p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(pw.exe for Windows users)</a:t>
            </a:r>
          </a:p>
        </p:txBody>
      </p:sp>
      <p:sp>
        <p:nvSpPr>
          <p:cNvPr id="1332" name="Shape 1332"/>
          <p:cNvSpPr/>
          <p:nvPr/>
        </p:nvSpPr>
        <p:spPr>
          <a:xfrm>
            <a:off x="177982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  <p:sp>
        <p:nvSpPr>
          <p:cNvPr id="1333" name="Shape 1333"/>
          <p:cNvSpPr/>
          <p:nvPr/>
        </p:nvSpPr>
        <p:spPr>
          <a:xfrm>
            <a:off x="937946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  <p:sp>
        <p:nvSpPr>
          <p:cNvPr id="1334" name="Shape 1334"/>
          <p:cNvSpPr/>
          <p:nvPr/>
        </p:nvSpPr>
        <p:spPr>
          <a:xfrm>
            <a:off x="4207196" y="8034718"/>
            <a:ext cx="45526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pw.x &lt; input.in &gt; output.out</a:t>
            </a:r>
          </a:p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3379489" y="372037"/>
            <a:ext cx="624582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I/O file</a:t>
            </a:r>
          </a:p>
        </p:txBody>
      </p:sp>
      <p:sp>
        <p:nvSpPr>
          <p:cNvPr id="254" name="Shape 254"/>
          <p:cNvSpPr/>
          <p:nvPr/>
        </p:nvSpPr>
        <p:spPr>
          <a:xfrm>
            <a:off x="1667285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input.in</a:t>
            </a:r>
          </a:p>
        </p:txBody>
      </p:sp>
      <p:sp>
        <p:nvSpPr>
          <p:cNvPr id="255" name="Shape 255"/>
          <p:cNvSpPr/>
          <p:nvPr/>
        </p:nvSpPr>
        <p:spPr>
          <a:xfrm>
            <a:off x="5234694" y="2085610"/>
            <a:ext cx="2535413" cy="179373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pw.x</a:t>
            </a:r>
          </a:p>
        </p:txBody>
      </p:sp>
      <p:sp>
        <p:nvSpPr>
          <p:cNvPr id="256" name="Shape 256"/>
          <p:cNvSpPr/>
          <p:nvPr/>
        </p:nvSpPr>
        <p:spPr>
          <a:xfrm>
            <a:off x="3939271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7" name="Shape 257"/>
          <p:cNvSpPr/>
          <p:nvPr/>
        </p:nvSpPr>
        <p:spPr>
          <a:xfrm>
            <a:off x="7900896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9259819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output.out</a:t>
            </a:r>
          </a:p>
        </p:txBody>
      </p:sp>
      <p:sp>
        <p:nvSpPr>
          <p:cNvPr id="259" name="Shape 259"/>
          <p:cNvSpPr/>
          <p:nvPr/>
        </p:nvSpPr>
        <p:spPr>
          <a:xfrm>
            <a:off x="2121021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260" name="Shape 260"/>
          <p:cNvSpPr/>
          <p:nvPr/>
        </p:nvSpPr>
        <p:spPr>
          <a:xfrm>
            <a:off x="4226098" y="3913757"/>
            <a:ext cx="45526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pw.x &lt; input.in &gt; output.out</a:t>
            </a:r>
          </a:p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(pw.exe for Windows users)</a:t>
            </a:r>
          </a:p>
        </p:txBody>
      </p:sp>
      <p:sp>
        <p:nvSpPr>
          <p:cNvPr id="261" name="Shape 261"/>
          <p:cNvSpPr/>
          <p:nvPr/>
        </p:nvSpPr>
        <p:spPr>
          <a:xfrm>
            <a:off x="5720357" y="1555901"/>
            <a:ext cx="156408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Binary file</a:t>
            </a:r>
          </a:p>
        </p:txBody>
      </p:sp>
      <p:sp>
        <p:nvSpPr>
          <p:cNvPr id="262" name="Shape 262"/>
          <p:cNvSpPr/>
          <p:nvPr/>
        </p:nvSpPr>
        <p:spPr>
          <a:xfrm>
            <a:off x="9713555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263" name="Shape 263"/>
          <p:cNvSpPr/>
          <p:nvPr/>
        </p:nvSpPr>
        <p:spPr>
          <a:xfrm>
            <a:off x="9263328" y="5570261"/>
            <a:ext cx="2141197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tmp folder</a:t>
            </a:r>
          </a:p>
        </p:txBody>
      </p:sp>
      <p:sp>
        <p:nvSpPr>
          <p:cNvPr id="264" name="Shape 264"/>
          <p:cNvSpPr/>
          <p:nvPr/>
        </p:nvSpPr>
        <p:spPr>
          <a:xfrm>
            <a:off x="9671113" y="5048056"/>
            <a:ext cx="13256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file</a:t>
            </a:r>
          </a:p>
        </p:txBody>
      </p:sp>
      <p:sp>
        <p:nvSpPr>
          <p:cNvPr id="265" name="Shape 265"/>
          <p:cNvSpPr/>
          <p:nvPr/>
        </p:nvSpPr>
        <p:spPr>
          <a:xfrm>
            <a:off x="9078920" y="1877017"/>
            <a:ext cx="2510013" cy="4929348"/>
          </a:xfrm>
          <a:prstGeom prst="roundRect">
            <a:avLst>
              <a:gd name="adj" fmla="val 15000"/>
            </a:avLst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6" name="Shape 266"/>
          <p:cNvSpPr/>
          <p:nvPr/>
        </p:nvSpPr>
        <p:spPr>
          <a:xfrm>
            <a:off x="1139086" y="1514548"/>
            <a:ext cx="10726628" cy="3108548"/>
          </a:xfrm>
          <a:prstGeom prst="roundRect">
            <a:avLst>
              <a:gd name="adj" fmla="val 6128"/>
            </a:avLst>
          </a:prstGeom>
          <a:ln w="38100">
            <a:solidFill>
              <a:srgbClr val="0433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7" name="Shape 267"/>
          <p:cNvSpPr/>
          <p:nvPr/>
        </p:nvSpPr>
        <p:spPr>
          <a:xfrm>
            <a:off x="1208451" y="1062960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268" name="Shape 268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9" name="Shape 269"/>
          <p:cNvSpPr/>
          <p:nvPr/>
        </p:nvSpPr>
        <p:spPr>
          <a:xfrm>
            <a:off x="177982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  <p:sp>
        <p:nvSpPr>
          <p:cNvPr id="270" name="Shape 270"/>
          <p:cNvSpPr/>
          <p:nvPr/>
        </p:nvSpPr>
        <p:spPr>
          <a:xfrm>
            <a:off x="937946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4397771" y="372037"/>
            <a:ext cx="42092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Charge density</a:t>
            </a:r>
          </a:p>
        </p:txBody>
      </p:sp>
      <p:sp>
        <p:nvSpPr>
          <p:cNvPr id="1337" name="Shape 1337"/>
          <p:cNvSpPr/>
          <p:nvPr/>
        </p:nvSpPr>
        <p:spPr>
          <a:xfrm>
            <a:off x="777665" y="1709601"/>
            <a:ext cx="501173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pp.x &lt; Si.pp.in &gt; Si.pp.out</a:t>
            </a:r>
          </a:p>
        </p:txBody>
      </p:sp>
      <p:sp>
        <p:nvSpPr>
          <p:cNvPr id="1338" name="Shape 1338"/>
          <p:cNvSpPr/>
          <p:nvPr/>
        </p:nvSpPr>
        <p:spPr>
          <a:xfrm>
            <a:off x="8085563" y="1926000"/>
            <a:ext cx="45332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0433FF"/>
                </a:solidFill>
              </a:defRPr>
            </a:pPr>
            <a:r>
              <a:t>Step 1: SCF calculation (Hands-on #1)</a:t>
            </a:r>
          </a:p>
          <a:p>
            <a:pPr algn="l">
              <a:defRPr sz="2000"/>
            </a:pPr>
            <a:r>
              <a:t>Step 2: Visual charge density</a:t>
            </a:r>
          </a:p>
        </p:txBody>
      </p:sp>
      <p:grpSp>
        <p:nvGrpSpPr>
          <p:cNvPr id="1357" name="Group 1357"/>
          <p:cNvGrpSpPr/>
          <p:nvPr/>
        </p:nvGrpSpPr>
        <p:grpSpPr>
          <a:xfrm>
            <a:off x="1192964" y="4169816"/>
            <a:ext cx="4651217" cy="5266609"/>
            <a:chOff x="0" y="0"/>
            <a:chExt cx="4651215" cy="5266608"/>
          </a:xfrm>
        </p:grpSpPr>
        <p:sp>
          <p:nvSpPr>
            <p:cNvPr id="1339" name="Shape 1339"/>
            <p:cNvSpPr/>
            <p:nvPr/>
          </p:nvSpPr>
          <p:spPr>
            <a:xfrm>
              <a:off x="0" y="12700"/>
              <a:ext cx="2240308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/silicon/</a:t>
              </a: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3002224" y="0"/>
              <a:ext cx="1648992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scf</a:t>
              </a: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3002224" y="68342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ecut</a:t>
              </a:r>
            </a:p>
          </p:txBody>
        </p:sp>
        <p:sp>
          <p:nvSpPr>
            <p:cNvPr id="1342" name="Shape 1342"/>
            <p:cNvSpPr/>
            <p:nvPr/>
          </p:nvSpPr>
          <p:spPr>
            <a:xfrm>
              <a:off x="3002224" y="136685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k-point</a:t>
              </a: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3002224" y="205028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vc-relax</a:t>
              </a:r>
            </a:p>
          </p:txBody>
        </p:sp>
        <p:sp>
          <p:nvSpPr>
            <p:cNvPr id="1344" name="Shape 1344"/>
            <p:cNvSpPr/>
            <p:nvPr/>
          </p:nvSpPr>
          <p:spPr>
            <a:xfrm>
              <a:off x="3002224" y="2733719"/>
              <a:ext cx="1648992" cy="482601"/>
            </a:xfrm>
            <a:prstGeom prst="roundRect">
              <a:avLst>
                <a:gd name="adj" fmla="val 39474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rho</a:t>
              </a:r>
            </a:p>
          </p:txBody>
        </p:sp>
        <p:sp>
          <p:nvSpPr>
            <p:cNvPr id="1345" name="Shape 1345"/>
            <p:cNvSpPr/>
            <p:nvPr/>
          </p:nvSpPr>
          <p:spPr>
            <a:xfrm>
              <a:off x="3002224" y="341714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dos</a:t>
              </a: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3002224" y="410057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bands</a:t>
              </a:r>
            </a:p>
          </p:txBody>
        </p:sp>
        <p:sp>
          <p:nvSpPr>
            <p:cNvPr id="1347" name="Shape 1347"/>
            <p:cNvSpPr/>
            <p:nvPr/>
          </p:nvSpPr>
          <p:spPr>
            <a:xfrm flipV="1">
              <a:off x="2426627" y="264329"/>
              <a:ext cx="1" cy="4779678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2227413" y="266977"/>
              <a:ext cx="787706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2411980" y="92472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2411980" y="160815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2411980" y="229158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2411980" y="297501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2411980" y="3658448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4" name="Shape 1354"/>
            <p:cNvSpPr/>
            <p:nvPr/>
          </p:nvSpPr>
          <p:spPr>
            <a:xfrm>
              <a:off x="2411980" y="434187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3002224" y="478400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phonon</a:t>
              </a: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2411980" y="5025307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358" name="Shape 1358"/>
          <p:cNvSpPr/>
          <p:nvPr/>
        </p:nvSpPr>
        <p:spPr>
          <a:xfrm>
            <a:off x="1108544" y="3494799"/>
            <a:ext cx="352787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charge density</a:t>
            </a:r>
          </a:p>
        </p:txBody>
      </p:sp>
      <p:sp>
        <p:nvSpPr>
          <p:cNvPr id="1359" name="Shape 13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0" name="Shape 1360"/>
          <p:cNvSpPr/>
          <p:nvPr/>
        </p:nvSpPr>
        <p:spPr>
          <a:xfrm>
            <a:off x="991168" y="2629330"/>
            <a:ext cx="39404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/>
          <p:nvPr/>
        </p:nvSpPr>
        <p:spPr>
          <a:xfrm>
            <a:off x="4397771" y="372037"/>
            <a:ext cx="42092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Charge density</a:t>
            </a:r>
          </a:p>
        </p:txBody>
      </p:sp>
      <p:sp>
        <p:nvSpPr>
          <p:cNvPr id="1363" name="Shape 1363"/>
          <p:cNvSpPr/>
          <p:nvPr/>
        </p:nvSpPr>
        <p:spPr>
          <a:xfrm>
            <a:off x="912750" y="3594907"/>
            <a:ext cx="4087794" cy="31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&amp;INPUTPP       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plot_num=0,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&amp;PLOT    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iflag=3,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output_format=6,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fileout='si_rho.cube',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nx=64,ny=64,nz=64,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364" name="Shape 1364"/>
          <p:cNvSpPr/>
          <p:nvPr/>
        </p:nvSpPr>
        <p:spPr>
          <a:xfrm>
            <a:off x="825210" y="3479773"/>
            <a:ext cx="4129287" cy="3405269"/>
          </a:xfrm>
          <a:prstGeom prst="roundRect">
            <a:avLst>
              <a:gd name="adj" fmla="val 3410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5" name="Shape 1365"/>
          <p:cNvSpPr/>
          <p:nvPr/>
        </p:nvSpPr>
        <p:spPr>
          <a:xfrm>
            <a:off x="777665" y="1709601"/>
            <a:ext cx="501173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pp.x &lt; Si.pp.in &gt; Si.pp.out</a:t>
            </a:r>
          </a:p>
        </p:txBody>
      </p:sp>
      <p:sp>
        <p:nvSpPr>
          <p:cNvPr id="1366" name="Shape 1366"/>
          <p:cNvSpPr/>
          <p:nvPr/>
        </p:nvSpPr>
        <p:spPr>
          <a:xfrm flipH="1">
            <a:off x="4095054" y="4060450"/>
            <a:ext cx="1237006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7" name="Shape 1367"/>
          <p:cNvSpPr/>
          <p:nvPr/>
        </p:nvSpPr>
        <p:spPr>
          <a:xfrm>
            <a:off x="5413897" y="3844550"/>
            <a:ext cx="440052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Data of wavefunctions in step SCF</a:t>
            </a:r>
          </a:p>
        </p:txBody>
      </p:sp>
      <p:sp>
        <p:nvSpPr>
          <p:cNvPr id="1368" name="Shape 1368"/>
          <p:cNvSpPr/>
          <p:nvPr/>
        </p:nvSpPr>
        <p:spPr>
          <a:xfrm flipH="1">
            <a:off x="4968759" y="6036486"/>
            <a:ext cx="91699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9" name="Shape 1369"/>
          <p:cNvSpPr/>
          <p:nvPr/>
        </p:nvSpPr>
        <p:spPr>
          <a:xfrm>
            <a:off x="5655640" y="5446099"/>
            <a:ext cx="166033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Data of charge density</a:t>
            </a:r>
          </a:p>
        </p:txBody>
      </p:sp>
      <p:sp>
        <p:nvSpPr>
          <p:cNvPr id="1370" name="Shape 1370"/>
          <p:cNvSpPr/>
          <p:nvPr/>
        </p:nvSpPr>
        <p:spPr>
          <a:xfrm>
            <a:off x="871633" y="3059058"/>
            <a:ext cx="133866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Si.pp.in</a:t>
            </a:r>
          </a:p>
        </p:txBody>
      </p:sp>
      <p:pic>
        <p:nvPicPr>
          <p:cNvPr id="137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1960" y="5344499"/>
            <a:ext cx="4209257" cy="3719809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Shape 1372"/>
          <p:cNvSpPr/>
          <p:nvPr/>
        </p:nvSpPr>
        <p:spPr>
          <a:xfrm>
            <a:off x="7614205" y="4660899"/>
            <a:ext cx="492317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VESTA: </a:t>
            </a:r>
            <a:r>
              <a:rPr u="sng">
                <a:hlinkClick r:id="rId3" invalidUrl="" action="" tgtFrame="" tooltip="" history="1" highlightClick="0" endSnd="0"/>
              </a:rPr>
              <a:t>http://jp-minerals.org/vesta/en/</a:t>
            </a:r>
          </a:p>
        </p:txBody>
      </p:sp>
      <p:sp>
        <p:nvSpPr>
          <p:cNvPr id="1373" name="Shape 1373"/>
          <p:cNvSpPr/>
          <p:nvPr/>
        </p:nvSpPr>
        <p:spPr>
          <a:xfrm>
            <a:off x="8085563" y="1925501"/>
            <a:ext cx="45332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Step 1: SCF calculation (Hands-on #1)</a:t>
            </a:r>
          </a:p>
          <a:p>
            <a:pPr algn="l">
              <a:defRPr sz="2000">
                <a:solidFill>
                  <a:srgbClr val="0433FF"/>
                </a:solidFill>
              </a:defRPr>
            </a:pPr>
            <a:r>
              <a:t>Step 2: Visual charge density</a:t>
            </a:r>
          </a:p>
        </p:txBody>
      </p:sp>
      <p:sp>
        <p:nvSpPr>
          <p:cNvPr id="1374" name="Shape 13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5" name="Shape 1375"/>
          <p:cNvSpPr/>
          <p:nvPr/>
        </p:nvSpPr>
        <p:spPr>
          <a:xfrm>
            <a:off x="991168" y="2629330"/>
            <a:ext cx="39404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Shape 1377"/>
          <p:cNvSpPr/>
          <p:nvPr/>
        </p:nvSpPr>
        <p:spPr>
          <a:xfrm>
            <a:off x="4397771" y="372037"/>
            <a:ext cx="42092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Charge density</a:t>
            </a:r>
          </a:p>
        </p:txBody>
      </p:sp>
      <p:pic>
        <p:nvPicPr>
          <p:cNvPr id="1378" name="Screenshot 2016-02-14 22.35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0832" y="1510002"/>
            <a:ext cx="8843136" cy="732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Shape 1379"/>
          <p:cNvSpPr/>
          <p:nvPr/>
        </p:nvSpPr>
        <p:spPr>
          <a:xfrm flipH="1">
            <a:off x="7867510" y="6554075"/>
            <a:ext cx="1313780" cy="2099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0" name="Shape 1380"/>
          <p:cNvSpPr/>
          <p:nvPr/>
        </p:nvSpPr>
        <p:spPr>
          <a:xfrm>
            <a:off x="9313113" y="6255306"/>
            <a:ext cx="207792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Silicon atoms</a:t>
            </a:r>
          </a:p>
        </p:txBody>
      </p:sp>
      <p:sp>
        <p:nvSpPr>
          <p:cNvPr id="1381" name="Shape 1381"/>
          <p:cNvSpPr/>
          <p:nvPr/>
        </p:nvSpPr>
        <p:spPr>
          <a:xfrm flipH="1">
            <a:off x="8276599" y="5397593"/>
            <a:ext cx="92145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2" name="Shape 1382"/>
          <p:cNvSpPr/>
          <p:nvPr/>
        </p:nvSpPr>
        <p:spPr>
          <a:xfrm>
            <a:off x="9317199" y="5149943"/>
            <a:ext cx="23352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Charge density</a:t>
            </a:r>
          </a:p>
        </p:txBody>
      </p:sp>
      <p:sp>
        <p:nvSpPr>
          <p:cNvPr id="1383" name="Shape 13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/>
          <p:nvPr/>
        </p:nvSpPr>
        <p:spPr>
          <a:xfrm>
            <a:off x="3285492" y="372037"/>
            <a:ext cx="643381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Density of states (DOS)</a:t>
            </a:r>
          </a:p>
        </p:txBody>
      </p:sp>
      <p:sp>
        <p:nvSpPr>
          <p:cNvPr id="1386" name="Shape 1386"/>
          <p:cNvSpPr/>
          <p:nvPr/>
        </p:nvSpPr>
        <p:spPr>
          <a:xfrm>
            <a:off x="678104" y="1217545"/>
            <a:ext cx="531782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dos.x &lt; Si.dos.in &gt; Si.dos.out</a:t>
            </a:r>
          </a:p>
        </p:txBody>
      </p:sp>
      <p:sp>
        <p:nvSpPr>
          <p:cNvPr id="1387" name="Shape 1387"/>
          <p:cNvSpPr/>
          <p:nvPr/>
        </p:nvSpPr>
        <p:spPr>
          <a:xfrm>
            <a:off x="8185123" y="1369945"/>
            <a:ext cx="45332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0433FF"/>
                </a:solidFill>
              </a:defRPr>
            </a:pPr>
            <a:r>
              <a:t>Step 1: SCF calculation (Hands-on #1)</a:t>
            </a:r>
          </a:p>
          <a:p>
            <a:pPr algn="l">
              <a:defRPr sz="2000"/>
            </a:pPr>
            <a:r>
              <a:t>Step 2: Non-SCF calculation</a:t>
            </a:r>
          </a:p>
          <a:p>
            <a:pPr algn="l">
              <a:defRPr sz="2000"/>
            </a:pPr>
            <a:r>
              <a:t>Step 3: Plot DOS</a:t>
            </a:r>
          </a:p>
        </p:txBody>
      </p:sp>
      <p:grpSp>
        <p:nvGrpSpPr>
          <p:cNvPr id="1406" name="Group 1406"/>
          <p:cNvGrpSpPr/>
          <p:nvPr/>
        </p:nvGrpSpPr>
        <p:grpSpPr>
          <a:xfrm>
            <a:off x="1192964" y="4169816"/>
            <a:ext cx="4651217" cy="5266609"/>
            <a:chOff x="0" y="0"/>
            <a:chExt cx="4651215" cy="5266608"/>
          </a:xfrm>
        </p:grpSpPr>
        <p:sp>
          <p:nvSpPr>
            <p:cNvPr id="1388" name="Shape 1388"/>
            <p:cNvSpPr/>
            <p:nvPr/>
          </p:nvSpPr>
          <p:spPr>
            <a:xfrm>
              <a:off x="0" y="12700"/>
              <a:ext cx="2240308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/silicon/</a:t>
              </a:r>
            </a:p>
          </p:txBody>
        </p:sp>
        <p:sp>
          <p:nvSpPr>
            <p:cNvPr id="1389" name="Shape 1389"/>
            <p:cNvSpPr/>
            <p:nvPr/>
          </p:nvSpPr>
          <p:spPr>
            <a:xfrm>
              <a:off x="3002224" y="0"/>
              <a:ext cx="1648992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scf</a:t>
              </a:r>
            </a:p>
          </p:txBody>
        </p:sp>
        <p:sp>
          <p:nvSpPr>
            <p:cNvPr id="1390" name="Shape 1390"/>
            <p:cNvSpPr/>
            <p:nvPr/>
          </p:nvSpPr>
          <p:spPr>
            <a:xfrm>
              <a:off x="3002224" y="68342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ecut</a:t>
              </a:r>
            </a:p>
          </p:txBody>
        </p:sp>
        <p:sp>
          <p:nvSpPr>
            <p:cNvPr id="1391" name="Shape 1391"/>
            <p:cNvSpPr/>
            <p:nvPr/>
          </p:nvSpPr>
          <p:spPr>
            <a:xfrm>
              <a:off x="3002224" y="136685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k-point</a:t>
              </a:r>
            </a:p>
          </p:txBody>
        </p:sp>
        <p:sp>
          <p:nvSpPr>
            <p:cNvPr id="1392" name="Shape 1392"/>
            <p:cNvSpPr/>
            <p:nvPr/>
          </p:nvSpPr>
          <p:spPr>
            <a:xfrm>
              <a:off x="3002224" y="205028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vc-relax</a:t>
              </a:r>
            </a:p>
          </p:txBody>
        </p:sp>
        <p:sp>
          <p:nvSpPr>
            <p:cNvPr id="1393" name="Shape 1393"/>
            <p:cNvSpPr/>
            <p:nvPr/>
          </p:nvSpPr>
          <p:spPr>
            <a:xfrm>
              <a:off x="3002224" y="273371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rho</a:t>
              </a:r>
            </a:p>
          </p:txBody>
        </p:sp>
        <p:sp>
          <p:nvSpPr>
            <p:cNvPr id="1394" name="Shape 1394"/>
            <p:cNvSpPr/>
            <p:nvPr/>
          </p:nvSpPr>
          <p:spPr>
            <a:xfrm>
              <a:off x="3002224" y="3417148"/>
              <a:ext cx="1648992" cy="482601"/>
            </a:xfrm>
            <a:prstGeom prst="roundRect">
              <a:avLst>
                <a:gd name="adj" fmla="val 39474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dos</a:t>
              </a:r>
            </a:p>
          </p:txBody>
        </p:sp>
        <p:sp>
          <p:nvSpPr>
            <p:cNvPr id="1395" name="Shape 1395"/>
            <p:cNvSpPr/>
            <p:nvPr/>
          </p:nvSpPr>
          <p:spPr>
            <a:xfrm>
              <a:off x="3002224" y="410057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bands</a:t>
              </a:r>
            </a:p>
          </p:txBody>
        </p:sp>
        <p:sp>
          <p:nvSpPr>
            <p:cNvPr id="1396" name="Shape 1396"/>
            <p:cNvSpPr/>
            <p:nvPr/>
          </p:nvSpPr>
          <p:spPr>
            <a:xfrm flipV="1">
              <a:off x="2426627" y="264329"/>
              <a:ext cx="1" cy="4779678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97" name="Shape 1397"/>
            <p:cNvSpPr/>
            <p:nvPr/>
          </p:nvSpPr>
          <p:spPr>
            <a:xfrm>
              <a:off x="2227413" y="266977"/>
              <a:ext cx="787706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98" name="Shape 1398"/>
            <p:cNvSpPr/>
            <p:nvPr/>
          </p:nvSpPr>
          <p:spPr>
            <a:xfrm>
              <a:off x="2411980" y="92472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411980" y="160815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0" name="Shape 1400"/>
            <p:cNvSpPr/>
            <p:nvPr/>
          </p:nvSpPr>
          <p:spPr>
            <a:xfrm>
              <a:off x="2411980" y="229158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2411980" y="297501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2" name="Shape 1402"/>
            <p:cNvSpPr/>
            <p:nvPr/>
          </p:nvSpPr>
          <p:spPr>
            <a:xfrm>
              <a:off x="2411980" y="3658448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3" name="Shape 1403"/>
            <p:cNvSpPr/>
            <p:nvPr/>
          </p:nvSpPr>
          <p:spPr>
            <a:xfrm>
              <a:off x="2411980" y="434187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3002224" y="478400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phonon</a:t>
              </a:r>
            </a:p>
          </p:txBody>
        </p:sp>
        <p:sp>
          <p:nvSpPr>
            <p:cNvPr id="1405" name="Shape 1405"/>
            <p:cNvSpPr/>
            <p:nvPr/>
          </p:nvSpPr>
          <p:spPr>
            <a:xfrm>
              <a:off x="2411980" y="5025307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407" name="Shape 1407"/>
          <p:cNvSpPr/>
          <p:nvPr/>
        </p:nvSpPr>
        <p:spPr>
          <a:xfrm>
            <a:off x="1154310" y="3494799"/>
            <a:ext cx="376633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density of states</a:t>
            </a:r>
          </a:p>
        </p:txBody>
      </p:sp>
      <p:sp>
        <p:nvSpPr>
          <p:cNvPr id="1408" name="Shape 140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9" name="Shape 1409"/>
          <p:cNvSpPr/>
          <p:nvPr/>
        </p:nvSpPr>
        <p:spPr>
          <a:xfrm>
            <a:off x="805547" y="2380554"/>
            <a:ext cx="39404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/>
          <p:nvPr/>
        </p:nvSpPr>
        <p:spPr>
          <a:xfrm>
            <a:off x="3285492" y="372037"/>
            <a:ext cx="643381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Density of states (DOS)</a:t>
            </a:r>
          </a:p>
        </p:txBody>
      </p:sp>
      <p:sp>
        <p:nvSpPr>
          <p:cNvPr id="1412" name="Shape 1412"/>
          <p:cNvSpPr/>
          <p:nvPr/>
        </p:nvSpPr>
        <p:spPr>
          <a:xfrm>
            <a:off x="678104" y="1217545"/>
            <a:ext cx="531782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dos.x &lt; Si.dos.in &gt; Si.dos.out</a:t>
            </a:r>
          </a:p>
        </p:txBody>
      </p:sp>
      <p:sp>
        <p:nvSpPr>
          <p:cNvPr id="1413" name="Shape 1413"/>
          <p:cNvSpPr/>
          <p:nvPr/>
        </p:nvSpPr>
        <p:spPr>
          <a:xfrm>
            <a:off x="789271" y="3043404"/>
            <a:ext cx="4315565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calculation='nscf',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nbnd=8,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occupations='tetrahedra',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12 12 12 1 1 1</a:t>
            </a:r>
          </a:p>
        </p:txBody>
      </p:sp>
      <p:sp>
        <p:nvSpPr>
          <p:cNvPr id="1414" name="Shape 1414"/>
          <p:cNvSpPr/>
          <p:nvPr/>
        </p:nvSpPr>
        <p:spPr>
          <a:xfrm>
            <a:off x="675869" y="2919490"/>
            <a:ext cx="4542369" cy="6750229"/>
          </a:xfrm>
          <a:prstGeom prst="roundRect">
            <a:avLst>
              <a:gd name="adj" fmla="val 39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5" name="Shape 1415"/>
          <p:cNvSpPr/>
          <p:nvPr/>
        </p:nvSpPr>
        <p:spPr>
          <a:xfrm>
            <a:off x="722292" y="2498775"/>
            <a:ext cx="164475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Si.nscf.in</a:t>
            </a:r>
          </a:p>
        </p:txBody>
      </p:sp>
      <p:sp>
        <p:nvSpPr>
          <p:cNvPr id="1416" name="Shape 1416"/>
          <p:cNvSpPr/>
          <p:nvPr/>
        </p:nvSpPr>
        <p:spPr>
          <a:xfrm>
            <a:off x="5935839" y="3176317"/>
            <a:ext cx="28588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non-SCF calculation</a:t>
            </a:r>
          </a:p>
        </p:txBody>
      </p:sp>
      <p:sp>
        <p:nvSpPr>
          <p:cNvPr id="1417" name="Shape 1417"/>
          <p:cNvSpPr/>
          <p:nvPr/>
        </p:nvSpPr>
        <p:spPr>
          <a:xfrm flipH="1">
            <a:off x="3862746" y="3436667"/>
            <a:ext cx="1854675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8" name="Shape 1418"/>
          <p:cNvSpPr/>
          <p:nvPr/>
        </p:nvSpPr>
        <p:spPr>
          <a:xfrm>
            <a:off x="5853543" y="9153012"/>
            <a:ext cx="27911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High density k-point</a:t>
            </a:r>
          </a:p>
        </p:txBody>
      </p:sp>
      <p:sp>
        <p:nvSpPr>
          <p:cNvPr id="1419" name="Shape 1419"/>
          <p:cNvSpPr/>
          <p:nvPr/>
        </p:nvSpPr>
        <p:spPr>
          <a:xfrm flipH="1">
            <a:off x="2944360" y="9387962"/>
            <a:ext cx="2772361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0" name="Shape 1420"/>
          <p:cNvSpPr/>
          <p:nvPr/>
        </p:nvSpPr>
        <p:spPr>
          <a:xfrm>
            <a:off x="5910219" y="6401773"/>
            <a:ext cx="37065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Linear tetrahedron method</a:t>
            </a:r>
          </a:p>
        </p:txBody>
      </p:sp>
      <p:sp>
        <p:nvSpPr>
          <p:cNvPr id="1421" name="Shape 1421"/>
          <p:cNvSpPr/>
          <p:nvPr/>
        </p:nvSpPr>
        <p:spPr>
          <a:xfrm flipH="1">
            <a:off x="4653483" y="6636723"/>
            <a:ext cx="1065591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2" name="Shape 1422"/>
          <p:cNvSpPr/>
          <p:nvPr/>
        </p:nvSpPr>
        <p:spPr>
          <a:xfrm>
            <a:off x="8185123" y="1369945"/>
            <a:ext cx="45332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Step 1: SCF calculation (Hands-on #1)</a:t>
            </a:r>
          </a:p>
          <a:p>
            <a:pPr algn="l">
              <a:defRPr sz="2000">
                <a:solidFill>
                  <a:srgbClr val="0433FF"/>
                </a:solidFill>
              </a:defRPr>
            </a:pPr>
            <a:r>
              <a:t>Step 2: Non-SCF calculation</a:t>
            </a:r>
          </a:p>
          <a:p>
            <a:pPr algn="l">
              <a:defRPr sz="2000"/>
            </a:pPr>
            <a:r>
              <a:t>Step 3: Plot DOS</a:t>
            </a:r>
          </a:p>
        </p:txBody>
      </p:sp>
      <p:sp>
        <p:nvSpPr>
          <p:cNvPr id="1423" name="Shape 14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4" name="Shape 1424"/>
          <p:cNvSpPr/>
          <p:nvPr/>
        </p:nvSpPr>
        <p:spPr>
          <a:xfrm>
            <a:off x="2517384" y="2299337"/>
            <a:ext cx="39404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Shape 1426"/>
          <p:cNvSpPr/>
          <p:nvPr/>
        </p:nvSpPr>
        <p:spPr>
          <a:xfrm>
            <a:off x="3285492" y="372037"/>
            <a:ext cx="643381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Density of states (DOS)</a:t>
            </a:r>
          </a:p>
        </p:txBody>
      </p:sp>
      <p:sp>
        <p:nvSpPr>
          <p:cNvPr id="1427" name="Shape 1427"/>
          <p:cNvSpPr/>
          <p:nvPr/>
        </p:nvSpPr>
        <p:spPr>
          <a:xfrm>
            <a:off x="678104" y="1217545"/>
            <a:ext cx="531782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dos.x &lt; Si.dos.in &gt; Si.dos.out</a:t>
            </a:r>
          </a:p>
        </p:txBody>
      </p:sp>
      <p:sp>
        <p:nvSpPr>
          <p:cNvPr id="1428" name="Shape 1428"/>
          <p:cNvSpPr/>
          <p:nvPr/>
        </p:nvSpPr>
        <p:spPr>
          <a:xfrm>
            <a:off x="789271" y="3310104"/>
            <a:ext cx="3114356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&amp;DOS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fildos='si.dos'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emin=-9.0,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emax=16.0,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429" name="Shape 1429"/>
          <p:cNvSpPr/>
          <p:nvPr/>
        </p:nvSpPr>
        <p:spPr>
          <a:xfrm>
            <a:off x="675869" y="3148090"/>
            <a:ext cx="3088957" cy="2203628"/>
          </a:xfrm>
          <a:prstGeom prst="roundRect">
            <a:avLst>
              <a:gd name="adj" fmla="val 8065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0" name="Shape 1430"/>
          <p:cNvSpPr/>
          <p:nvPr/>
        </p:nvSpPr>
        <p:spPr>
          <a:xfrm>
            <a:off x="722292" y="2752775"/>
            <a:ext cx="149170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Si.dos.in</a:t>
            </a:r>
          </a:p>
        </p:txBody>
      </p:sp>
      <p:sp>
        <p:nvSpPr>
          <p:cNvPr id="1431" name="Shape 1431"/>
          <p:cNvSpPr/>
          <p:nvPr/>
        </p:nvSpPr>
        <p:spPr>
          <a:xfrm flipH="1">
            <a:off x="3608097" y="4249904"/>
            <a:ext cx="1065591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2" name="Shape 1432"/>
          <p:cNvSpPr/>
          <p:nvPr/>
        </p:nvSpPr>
        <p:spPr>
          <a:xfrm>
            <a:off x="4739716" y="4002254"/>
            <a:ext cx="402317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file of DOS (state/eV)</a:t>
            </a:r>
          </a:p>
        </p:txBody>
      </p:sp>
      <p:pic>
        <p:nvPicPr>
          <p:cNvPr id="1433" name="si_do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8756" y="5629661"/>
            <a:ext cx="6352905" cy="3811743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Shape 1434"/>
          <p:cNvSpPr/>
          <p:nvPr/>
        </p:nvSpPr>
        <p:spPr>
          <a:xfrm>
            <a:off x="4761755" y="4809607"/>
            <a:ext cx="34812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gnuplot &lt; si_dos.gnu</a:t>
            </a:r>
          </a:p>
        </p:txBody>
      </p:sp>
      <p:sp>
        <p:nvSpPr>
          <p:cNvPr id="1435" name="Shape 1435"/>
          <p:cNvSpPr/>
          <p:nvPr/>
        </p:nvSpPr>
        <p:spPr>
          <a:xfrm>
            <a:off x="8185123" y="1369945"/>
            <a:ext cx="45332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Step 1: SCF calculation (Hands-on #1)</a:t>
            </a:r>
          </a:p>
          <a:p>
            <a:pPr algn="l">
              <a:defRPr sz="2000"/>
            </a:pPr>
            <a:r>
              <a:t>Step 2: Non-SCF calculation</a:t>
            </a:r>
          </a:p>
          <a:p>
            <a:pPr algn="l">
              <a:defRPr sz="2000">
                <a:solidFill>
                  <a:srgbClr val="0433FF"/>
                </a:solidFill>
              </a:defRPr>
            </a:pPr>
            <a:r>
              <a:t>Step 3: Plot DOS</a:t>
            </a:r>
          </a:p>
        </p:txBody>
      </p:sp>
      <p:sp>
        <p:nvSpPr>
          <p:cNvPr id="1436" name="Shape 14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7" name="Shape 1437"/>
          <p:cNvSpPr/>
          <p:nvPr/>
        </p:nvSpPr>
        <p:spPr>
          <a:xfrm>
            <a:off x="1114915" y="2338545"/>
            <a:ext cx="394042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/>
          <p:nvPr/>
        </p:nvSpPr>
        <p:spPr>
          <a:xfrm>
            <a:off x="4415370" y="372037"/>
            <a:ext cx="417406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Band structure</a:t>
            </a:r>
          </a:p>
        </p:txBody>
      </p:sp>
      <p:sp>
        <p:nvSpPr>
          <p:cNvPr id="1440" name="Shape 1440"/>
          <p:cNvSpPr/>
          <p:nvPr/>
        </p:nvSpPr>
        <p:spPr>
          <a:xfrm>
            <a:off x="678104" y="1154045"/>
            <a:ext cx="53484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bands.x &lt;Si.bands.in &gt; Si.bands.out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plotband.x &lt;Si.plotband</a:t>
            </a:r>
          </a:p>
        </p:txBody>
      </p:sp>
      <p:sp>
        <p:nvSpPr>
          <p:cNvPr id="1441" name="Shape 1441"/>
          <p:cNvSpPr/>
          <p:nvPr/>
        </p:nvSpPr>
        <p:spPr>
          <a:xfrm>
            <a:off x="8185123" y="1268345"/>
            <a:ext cx="409136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0433FF"/>
                </a:solidFill>
              </a:defRPr>
            </a:pPr>
            <a:r>
              <a:t>Step 1: SCF calculation (Hands-on #1)</a:t>
            </a:r>
          </a:p>
          <a:p>
            <a:pPr algn="l">
              <a:defRPr sz="1800"/>
            </a:pPr>
            <a:r>
              <a:t>Step 2: Non-SCF calculation</a:t>
            </a:r>
          </a:p>
          <a:p>
            <a:pPr algn="l">
              <a:defRPr sz="1800"/>
            </a:pPr>
            <a:r>
              <a:t>Step 3: Data of bands structure</a:t>
            </a:r>
          </a:p>
          <a:p>
            <a:pPr algn="l">
              <a:defRPr sz="1800"/>
            </a:pPr>
            <a:r>
              <a:t>Step 4: Plot band structure</a:t>
            </a:r>
          </a:p>
        </p:txBody>
      </p:sp>
      <p:grpSp>
        <p:nvGrpSpPr>
          <p:cNvPr id="1460" name="Group 1460"/>
          <p:cNvGrpSpPr/>
          <p:nvPr/>
        </p:nvGrpSpPr>
        <p:grpSpPr>
          <a:xfrm>
            <a:off x="1192964" y="4169816"/>
            <a:ext cx="4651217" cy="5266609"/>
            <a:chOff x="0" y="0"/>
            <a:chExt cx="4651215" cy="5266608"/>
          </a:xfrm>
        </p:grpSpPr>
        <p:sp>
          <p:nvSpPr>
            <p:cNvPr id="1442" name="Shape 1442"/>
            <p:cNvSpPr/>
            <p:nvPr/>
          </p:nvSpPr>
          <p:spPr>
            <a:xfrm>
              <a:off x="0" y="12700"/>
              <a:ext cx="2240308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/silicon/</a:t>
              </a: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3002224" y="0"/>
              <a:ext cx="1648992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scf</a:t>
              </a: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3002224" y="68342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ecut</a:t>
              </a: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002224" y="136685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k-point</a:t>
              </a: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3002224" y="205028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vc-relax</a:t>
              </a: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3002224" y="273371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rho</a:t>
              </a: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3002224" y="341714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dos</a:t>
              </a: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3002224" y="4100579"/>
              <a:ext cx="1648992" cy="482601"/>
            </a:xfrm>
            <a:prstGeom prst="roundRect">
              <a:avLst>
                <a:gd name="adj" fmla="val 39474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bands</a:t>
              </a:r>
            </a:p>
          </p:txBody>
        </p:sp>
        <p:sp>
          <p:nvSpPr>
            <p:cNvPr id="1450" name="Shape 1450"/>
            <p:cNvSpPr/>
            <p:nvPr/>
          </p:nvSpPr>
          <p:spPr>
            <a:xfrm flipV="1">
              <a:off x="2426627" y="264329"/>
              <a:ext cx="1" cy="4779678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1" name="Shape 1451"/>
            <p:cNvSpPr/>
            <p:nvPr/>
          </p:nvSpPr>
          <p:spPr>
            <a:xfrm>
              <a:off x="2227413" y="266977"/>
              <a:ext cx="787706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2" name="Shape 1452"/>
            <p:cNvSpPr/>
            <p:nvPr/>
          </p:nvSpPr>
          <p:spPr>
            <a:xfrm>
              <a:off x="2411980" y="92472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3" name="Shape 1453"/>
            <p:cNvSpPr/>
            <p:nvPr/>
          </p:nvSpPr>
          <p:spPr>
            <a:xfrm>
              <a:off x="2411980" y="160815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2411980" y="229158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5" name="Shape 1455"/>
            <p:cNvSpPr/>
            <p:nvPr/>
          </p:nvSpPr>
          <p:spPr>
            <a:xfrm>
              <a:off x="2411980" y="297501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6" name="Shape 1456"/>
            <p:cNvSpPr/>
            <p:nvPr/>
          </p:nvSpPr>
          <p:spPr>
            <a:xfrm>
              <a:off x="2411980" y="3658448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7" name="Shape 1457"/>
            <p:cNvSpPr/>
            <p:nvPr/>
          </p:nvSpPr>
          <p:spPr>
            <a:xfrm>
              <a:off x="2411980" y="434187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8" name="Shape 1458"/>
            <p:cNvSpPr/>
            <p:nvPr/>
          </p:nvSpPr>
          <p:spPr>
            <a:xfrm>
              <a:off x="3002224" y="478400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phonon</a:t>
              </a:r>
            </a:p>
          </p:txBody>
        </p:sp>
        <p:sp>
          <p:nvSpPr>
            <p:cNvPr id="1459" name="Shape 1459"/>
            <p:cNvSpPr/>
            <p:nvPr/>
          </p:nvSpPr>
          <p:spPr>
            <a:xfrm>
              <a:off x="2411980" y="5025307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461" name="Shape 1461"/>
          <p:cNvSpPr/>
          <p:nvPr/>
        </p:nvSpPr>
        <p:spPr>
          <a:xfrm>
            <a:off x="1126924" y="3494799"/>
            <a:ext cx="349111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band structure</a:t>
            </a:r>
          </a:p>
        </p:txBody>
      </p:sp>
      <p:sp>
        <p:nvSpPr>
          <p:cNvPr id="1462" name="Shape 14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3" name="Shape 1463"/>
          <p:cNvSpPr/>
          <p:nvPr/>
        </p:nvSpPr>
        <p:spPr>
          <a:xfrm>
            <a:off x="1765067" y="2348804"/>
            <a:ext cx="355781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/>
          <p:nvPr/>
        </p:nvSpPr>
        <p:spPr>
          <a:xfrm>
            <a:off x="4415370" y="372037"/>
            <a:ext cx="417406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Band structure</a:t>
            </a:r>
          </a:p>
        </p:txBody>
      </p:sp>
      <p:sp>
        <p:nvSpPr>
          <p:cNvPr id="1466" name="Shape 1466"/>
          <p:cNvSpPr/>
          <p:nvPr/>
        </p:nvSpPr>
        <p:spPr>
          <a:xfrm>
            <a:off x="678104" y="1154045"/>
            <a:ext cx="53484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bands.x &lt;Si.bands.in &gt; Si.bands.out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plotband.x &lt;Si.plotband</a:t>
            </a:r>
          </a:p>
        </p:txBody>
      </p:sp>
      <p:sp>
        <p:nvSpPr>
          <p:cNvPr id="1467" name="Shape 1467"/>
          <p:cNvSpPr/>
          <p:nvPr/>
        </p:nvSpPr>
        <p:spPr>
          <a:xfrm>
            <a:off x="789271" y="2878304"/>
            <a:ext cx="7139063" cy="68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calculation='bands', 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nbnd=8,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{crystal_b}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5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0.0000000000     0.0000000000    -0.5000000000     20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0.0000000000     0.0000000000     0.0000000000     30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-0.5000000000     0.0000000000    -0.5000000000     10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-0.3750000000     0.0000000000    -0.6250000000     30</a:t>
            </a:r>
          </a:p>
          <a:p>
            <a:pPr algn="l">
              <a:defRPr sz="16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  0.0000000000     0.0000000000     0.0000000000     20</a:t>
            </a:r>
          </a:p>
        </p:txBody>
      </p:sp>
      <p:sp>
        <p:nvSpPr>
          <p:cNvPr id="1468" name="Shape 1468"/>
          <p:cNvSpPr/>
          <p:nvPr/>
        </p:nvSpPr>
        <p:spPr>
          <a:xfrm>
            <a:off x="675869" y="2843290"/>
            <a:ext cx="7316454" cy="6856206"/>
          </a:xfrm>
          <a:prstGeom prst="roundRect">
            <a:avLst>
              <a:gd name="adj" fmla="val 259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9" name="Shape 1469"/>
          <p:cNvSpPr/>
          <p:nvPr/>
        </p:nvSpPr>
        <p:spPr>
          <a:xfrm>
            <a:off x="672512" y="2520254"/>
            <a:ext cx="149170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Si.nscf.in</a:t>
            </a:r>
          </a:p>
        </p:txBody>
      </p:sp>
      <p:sp>
        <p:nvSpPr>
          <p:cNvPr id="1470" name="Shape 1470"/>
          <p:cNvSpPr/>
          <p:nvPr/>
        </p:nvSpPr>
        <p:spPr>
          <a:xfrm>
            <a:off x="8454444" y="3005052"/>
            <a:ext cx="24014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non-SCF calculation</a:t>
            </a:r>
          </a:p>
        </p:txBody>
      </p:sp>
      <p:sp>
        <p:nvSpPr>
          <p:cNvPr id="1471" name="Shape 1471"/>
          <p:cNvSpPr/>
          <p:nvPr/>
        </p:nvSpPr>
        <p:spPr>
          <a:xfrm flipH="1" flipV="1">
            <a:off x="3530878" y="3208252"/>
            <a:ext cx="485283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2" name="Shape 1472"/>
          <p:cNvSpPr/>
          <p:nvPr/>
        </p:nvSpPr>
        <p:spPr>
          <a:xfrm>
            <a:off x="8185123" y="1268345"/>
            <a:ext cx="409136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Step 1: SCF calculation (Hands-on #1)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2: Non-SCF calculation</a:t>
            </a:r>
          </a:p>
          <a:p>
            <a:pPr algn="l">
              <a:defRPr sz="1800"/>
            </a:pPr>
            <a:r>
              <a:t>Step 3: Data of bands structure</a:t>
            </a:r>
          </a:p>
          <a:p>
            <a:pPr algn="l">
              <a:defRPr sz="1800"/>
            </a:pPr>
            <a:r>
              <a:t>Step 4: Plot band structure</a:t>
            </a:r>
          </a:p>
        </p:txBody>
      </p:sp>
      <p:sp>
        <p:nvSpPr>
          <p:cNvPr id="1473" name="Shape 1473"/>
          <p:cNvSpPr/>
          <p:nvPr/>
        </p:nvSpPr>
        <p:spPr>
          <a:xfrm>
            <a:off x="8430341" y="8151453"/>
            <a:ext cx="41806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Selected special k-point coordinates</a:t>
            </a:r>
          </a:p>
        </p:txBody>
      </p:sp>
      <p:sp>
        <p:nvSpPr>
          <p:cNvPr id="1474" name="Shape 1474"/>
          <p:cNvSpPr/>
          <p:nvPr/>
        </p:nvSpPr>
        <p:spPr>
          <a:xfrm flipH="1">
            <a:off x="3530878" y="8354653"/>
            <a:ext cx="485283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7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8234" y="3981990"/>
            <a:ext cx="3764873" cy="3598927"/>
          </a:xfrm>
          <a:prstGeom prst="rect">
            <a:avLst/>
          </a:prstGeom>
          <a:ln w="12700">
            <a:miter lim="400000"/>
          </a:ln>
        </p:spPr>
      </p:pic>
      <p:sp>
        <p:nvSpPr>
          <p:cNvPr id="1476" name="Shape 1476"/>
          <p:cNvSpPr/>
          <p:nvPr/>
        </p:nvSpPr>
        <p:spPr>
          <a:xfrm>
            <a:off x="8448798" y="8466728"/>
            <a:ext cx="2555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L</a:t>
            </a:r>
          </a:p>
        </p:txBody>
      </p:sp>
      <p:sp>
        <p:nvSpPr>
          <p:cNvPr id="1477" name="Shape 1477"/>
          <p:cNvSpPr/>
          <p:nvPr/>
        </p:nvSpPr>
        <p:spPr>
          <a:xfrm>
            <a:off x="8441852" y="8693289"/>
            <a:ext cx="2694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Γ</a:t>
            </a:r>
          </a:p>
        </p:txBody>
      </p:sp>
      <p:sp>
        <p:nvSpPr>
          <p:cNvPr id="1478" name="Shape 1478"/>
          <p:cNvSpPr/>
          <p:nvPr/>
        </p:nvSpPr>
        <p:spPr>
          <a:xfrm>
            <a:off x="8441852" y="9367873"/>
            <a:ext cx="2694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Γ</a:t>
            </a:r>
          </a:p>
        </p:txBody>
      </p:sp>
      <p:sp>
        <p:nvSpPr>
          <p:cNvPr id="1479" name="Shape 1479"/>
          <p:cNvSpPr/>
          <p:nvPr/>
        </p:nvSpPr>
        <p:spPr>
          <a:xfrm>
            <a:off x="8434721" y="8917300"/>
            <a:ext cx="2837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X</a:t>
            </a:r>
          </a:p>
        </p:txBody>
      </p:sp>
      <p:sp>
        <p:nvSpPr>
          <p:cNvPr id="1480" name="Shape 1480"/>
          <p:cNvSpPr/>
          <p:nvPr/>
        </p:nvSpPr>
        <p:spPr>
          <a:xfrm>
            <a:off x="8427714" y="9128391"/>
            <a:ext cx="2977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U</a:t>
            </a:r>
          </a:p>
        </p:txBody>
      </p:sp>
      <p:sp>
        <p:nvSpPr>
          <p:cNvPr id="1481" name="Shape 1481"/>
          <p:cNvSpPr/>
          <p:nvPr/>
        </p:nvSpPr>
        <p:spPr>
          <a:xfrm flipH="1">
            <a:off x="7806236" y="8703652"/>
            <a:ext cx="55247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2" name="Shape 1482"/>
          <p:cNvSpPr/>
          <p:nvPr/>
        </p:nvSpPr>
        <p:spPr>
          <a:xfrm flipH="1">
            <a:off x="7806236" y="8921301"/>
            <a:ext cx="55247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3" name="Shape 1483"/>
          <p:cNvSpPr/>
          <p:nvPr/>
        </p:nvSpPr>
        <p:spPr>
          <a:xfrm flipH="1">
            <a:off x="7806236" y="9120500"/>
            <a:ext cx="55247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4" name="Shape 1484"/>
          <p:cNvSpPr/>
          <p:nvPr/>
        </p:nvSpPr>
        <p:spPr>
          <a:xfrm flipH="1">
            <a:off x="7806236" y="9305631"/>
            <a:ext cx="55247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5" name="Shape 1485"/>
          <p:cNvSpPr/>
          <p:nvPr/>
        </p:nvSpPr>
        <p:spPr>
          <a:xfrm flipH="1">
            <a:off x="7806236" y="9537349"/>
            <a:ext cx="55247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6" name="Shape 14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87" name="Shape 1487"/>
          <p:cNvSpPr/>
          <p:nvPr/>
        </p:nvSpPr>
        <p:spPr>
          <a:xfrm>
            <a:off x="2734421" y="2411418"/>
            <a:ext cx="355781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/>
          <p:nvPr/>
        </p:nvSpPr>
        <p:spPr>
          <a:xfrm>
            <a:off x="4149613" y="372037"/>
            <a:ext cx="470557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XCrySDen k-Path</a:t>
            </a:r>
          </a:p>
        </p:txBody>
      </p:sp>
      <p:pic>
        <p:nvPicPr>
          <p:cNvPr id="1490" name="Screenshot 2016-02-15 01.09.07.png"/>
          <p:cNvPicPr>
            <a:picLocks noChangeAspect="1"/>
          </p:cNvPicPr>
          <p:nvPr/>
        </p:nvPicPr>
        <p:blipFill>
          <a:blip r:embed="rId2">
            <a:extLst/>
          </a:blip>
          <a:srcRect l="0" t="2997" r="39266" b="6719"/>
          <a:stretch>
            <a:fillRect/>
          </a:stretch>
        </p:blipFill>
        <p:spPr>
          <a:xfrm>
            <a:off x="2553295" y="1521067"/>
            <a:ext cx="7898301" cy="7338192"/>
          </a:xfrm>
          <a:prstGeom prst="rect">
            <a:avLst/>
          </a:prstGeom>
          <a:ln w="12700">
            <a:miter lim="400000"/>
          </a:ln>
        </p:spPr>
      </p:pic>
      <p:sp>
        <p:nvSpPr>
          <p:cNvPr id="1491" name="Shape 1491"/>
          <p:cNvSpPr/>
          <p:nvPr/>
        </p:nvSpPr>
        <p:spPr>
          <a:xfrm>
            <a:off x="2506110" y="9026410"/>
            <a:ext cx="527125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Xcrysden: </a:t>
            </a:r>
            <a:r>
              <a:rPr u="sng">
                <a:hlinkClick r:id="rId3" invalidUrl="" action="" tgtFrame="" tooltip="" history="1" highlightClick="0" endSnd="0"/>
              </a:rPr>
              <a:t>http://www.xcrysden.org/</a:t>
            </a:r>
          </a:p>
        </p:txBody>
      </p:sp>
      <p:sp>
        <p:nvSpPr>
          <p:cNvPr id="1492" name="Shape 14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/>
          <p:nvPr/>
        </p:nvSpPr>
        <p:spPr>
          <a:xfrm>
            <a:off x="4149613" y="372037"/>
            <a:ext cx="470557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XCrySDen k-Path</a:t>
            </a:r>
          </a:p>
        </p:txBody>
      </p:sp>
      <p:pic>
        <p:nvPicPr>
          <p:cNvPr id="1495" name="Screenshot 2016-02-15 01.17.42.png"/>
          <p:cNvPicPr>
            <a:picLocks noChangeAspect="1"/>
          </p:cNvPicPr>
          <p:nvPr/>
        </p:nvPicPr>
        <p:blipFill>
          <a:blip r:embed="rId2">
            <a:extLst/>
          </a:blip>
          <a:srcRect l="5435" t="5321" r="28462" b="13025"/>
          <a:stretch>
            <a:fillRect/>
          </a:stretch>
        </p:blipFill>
        <p:spPr>
          <a:xfrm>
            <a:off x="1603970" y="1491173"/>
            <a:ext cx="9796833" cy="7563458"/>
          </a:xfrm>
          <a:prstGeom prst="rect">
            <a:avLst/>
          </a:prstGeom>
          <a:ln w="12700">
            <a:miter lim="400000"/>
          </a:ln>
        </p:spPr>
      </p:pic>
      <p:sp>
        <p:nvSpPr>
          <p:cNvPr id="1496" name="Shape 1496"/>
          <p:cNvSpPr/>
          <p:nvPr/>
        </p:nvSpPr>
        <p:spPr>
          <a:xfrm>
            <a:off x="8406195" y="3329161"/>
            <a:ext cx="2841581" cy="1466011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7" name="Shape 14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379489" y="372037"/>
            <a:ext cx="624582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I/O file</a:t>
            </a:r>
          </a:p>
        </p:txBody>
      </p:sp>
      <p:sp>
        <p:nvSpPr>
          <p:cNvPr id="273" name="Shape 273"/>
          <p:cNvSpPr/>
          <p:nvPr/>
        </p:nvSpPr>
        <p:spPr>
          <a:xfrm>
            <a:off x="1667285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input.in</a:t>
            </a:r>
          </a:p>
        </p:txBody>
      </p:sp>
      <p:sp>
        <p:nvSpPr>
          <p:cNvPr id="274" name="Shape 274"/>
          <p:cNvSpPr/>
          <p:nvPr/>
        </p:nvSpPr>
        <p:spPr>
          <a:xfrm>
            <a:off x="5234694" y="2085610"/>
            <a:ext cx="2535413" cy="179373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pw.x</a:t>
            </a:r>
          </a:p>
        </p:txBody>
      </p:sp>
      <p:sp>
        <p:nvSpPr>
          <p:cNvPr id="275" name="Shape 275"/>
          <p:cNvSpPr/>
          <p:nvPr/>
        </p:nvSpPr>
        <p:spPr>
          <a:xfrm>
            <a:off x="3939271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6" name="Shape 276"/>
          <p:cNvSpPr/>
          <p:nvPr/>
        </p:nvSpPr>
        <p:spPr>
          <a:xfrm>
            <a:off x="7900896" y="2611627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" name="Shape 277"/>
          <p:cNvSpPr/>
          <p:nvPr/>
        </p:nvSpPr>
        <p:spPr>
          <a:xfrm>
            <a:off x="9259819" y="2468114"/>
            <a:ext cx="2141196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output.out</a:t>
            </a:r>
          </a:p>
        </p:txBody>
      </p:sp>
      <p:sp>
        <p:nvSpPr>
          <p:cNvPr id="278" name="Shape 278"/>
          <p:cNvSpPr/>
          <p:nvPr/>
        </p:nvSpPr>
        <p:spPr>
          <a:xfrm>
            <a:off x="2121021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279" name="Shape 279"/>
          <p:cNvSpPr/>
          <p:nvPr/>
        </p:nvSpPr>
        <p:spPr>
          <a:xfrm>
            <a:off x="5720357" y="1555901"/>
            <a:ext cx="156408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Binary file</a:t>
            </a:r>
          </a:p>
        </p:txBody>
      </p:sp>
      <p:sp>
        <p:nvSpPr>
          <p:cNvPr id="280" name="Shape 280"/>
          <p:cNvSpPr/>
          <p:nvPr/>
        </p:nvSpPr>
        <p:spPr>
          <a:xfrm>
            <a:off x="9713555" y="1945135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281" name="Shape 281"/>
          <p:cNvSpPr/>
          <p:nvPr/>
        </p:nvSpPr>
        <p:spPr>
          <a:xfrm>
            <a:off x="9263328" y="5570261"/>
            <a:ext cx="2141197" cy="102873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tmp folder</a:t>
            </a:r>
          </a:p>
        </p:txBody>
      </p:sp>
      <p:sp>
        <p:nvSpPr>
          <p:cNvPr id="282" name="Shape 282"/>
          <p:cNvSpPr/>
          <p:nvPr/>
        </p:nvSpPr>
        <p:spPr>
          <a:xfrm>
            <a:off x="9671113" y="5048056"/>
            <a:ext cx="13256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file</a:t>
            </a:r>
          </a:p>
        </p:txBody>
      </p:sp>
      <p:sp>
        <p:nvSpPr>
          <p:cNvPr id="283" name="Shape 283"/>
          <p:cNvSpPr/>
          <p:nvPr/>
        </p:nvSpPr>
        <p:spPr>
          <a:xfrm>
            <a:off x="5215791" y="6063179"/>
            <a:ext cx="2535413" cy="179374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pw.x, ph.x, pp.x, …</a:t>
            </a:r>
          </a:p>
        </p:txBody>
      </p:sp>
      <p:sp>
        <p:nvSpPr>
          <p:cNvPr id="284" name="Shape 284"/>
          <p:cNvSpPr/>
          <p:nvPr/>
        </p:nvSpPr>
        <p:spPr>
          <a:xfrm>
            <a:off x="1648382" y="6130902"/>
            <a:ext cx="2141197" cy="1658293"/>
          </a:xfrm>
          <a:prstGeom prst="roundRect">
            <a:avLst>
              <a:gd name="adj" fmla="val 9305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band structure, phonon, charge density</a:t>
            </a:r>
          </a:p>
        </p:txBody>
      </p:sp>
      <p:sp>
        <p:nvSpPr>
          <p:cNvPr id="285" name="Shape 285"/>
          <p:cNvSpPr/>
          <p:nvPr/>
        </p:nvSpPr>
        <p:spPr>
          <a:xfrm rot="10800000">
            <a:off x="7881993" y="6589196"/>
            <a:ext cx="1164633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" name="Shape 286"/>
          <p:cNvSpPr/>
          <p:nvPr/>
        </p:nvSpPr>
        <p:spPr>
          <a:xfrm rot="10800000">
            <a:off x="3920368" y="6589196"/>
            <a:ext cx="1164634" cy="741705"/>
          </a:xfrm>
          <a:prstGeom prst="rightArrow">
            <a:avLst>
              <a:gd name="adj1" fmla="val 32000"/>
              <a:gd name="adj2" fmla="val 77943"/>
            </a:avLst>
          </a:prstGeom>
          <a:gradFill>
            <a:gsLst>
              <a:gs pos="0">
                <a:srgbClr val="EBEBEB"/>
              </a:gs>
              <a:gs pos="100000">
                <a:srgbClr val="5E5E5E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" name="Shape 287"/>
          <p:cNvSpPr/>
          <p:nvPr/>
        </p:nvSpPr>
        <p:spPr>
          <a:xfrm>
            <a:off x="1408102" y="7933118"/>
            <a:ext cx="262175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gnuplot, xmgrace,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rPr sz="2400"/>
              <a:t>xcrysden, Vesta</a:t>
            </a:r>
            <a:r>
              <a:t> </a:t>
            </a:r>
          </a:p>
        </p:txBody>
      </p:sp>
      <p:sp>
        <p:nvSpPr>
          <p:cNvPr id="288" name="Shape 288"/>
          <p:cNvSpPr/>
          <p:nvPr/>
        </p:nvSpPr>
        <p:spPr>
          <a:xfrm>
            <a:off x="5701455" y="5520300"/>
            <a:ext cx="156408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Binary file</a:t>
            </a:r>
          </a:p>
        </p:txBody>
      </p:sp>
      <p:sp>
        <p:nvSpPr>
          <p:cNvPr id="289" name="Shape 289"/>
          <p:cNvSpPr/>
          <p:nvPr/>
        </p:nvSpPr>
        <p:spPr>
          <a:xfrm>
            <a:off x="1578926" y="5612162"/>
            <a:ext cx="228011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&amp; data file</a:t>
            </a:r>
          </a:p>
        </p:txBody>
      </p:sp>
      <p:sp>
        <p:nvSpPr>
          <p:cNvPr id="290" name="Shape 290"/>
          <p:cNvSpPr/>
          <p:nvPr/>
        </p:nvSpPr>
        <p:spPr>
          <a:xfrm>
            <a:off x="9078920" y="1877017"/>
            <a:ext cx="2510013" cy="6944439"/>
          </a:xfrm>
          <a:prstGeom prst="roundRect">
            <a:avLst>
              <a:gd name="adj" fmla="val 15000"/>
            </a:avLst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" name="Shape 291"/>
          <p:cNvSpPr/>
          <p:nvPr/>
        </p:nvSpPr>
        <p:spPr>
          <a:xfrm>
            <a:off x="1139086" y="1514548"/>
            <a:ext cx="10726628" cy="3108548"/>
          </a:xfrm>
          <a:prstGeom prst="roundRect">
            <a:avLst>
              <a:gd name="adj" fmla="val 6128"/>
            </a:avLst>
          </a:prstGeom>
          <a:ln w="38100">
            <a:solidFill>
              <a:srgbClr val="0433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2" name="Shape 292"/>
          <p:cNvSpPr/>
          <p:nvPr/>
        </p:nvSpPr>
        <p:spPr>
          <a:xfrm>
            <a:off x="1139086" y="5035356"/>
            <a:ext cx="10726628" cy="4144706"/>
          </a:xfrm>
          <a:prstGeom prst="roundRect">
            <a:avLst>
              <a:gd name="adj" fmla="val 4596"/>
            </a:avLst>
          </a:prstGeom>
          <a:ln w="38100">
            <a:solidFill>
              <a:srgbClr val="FF26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" name="Shape 293"/>
          <p:cNvSpPr/>
          <p:nvPr/>
        </p:nvSpPr>
        <p:spPr>
          <a:xfrm>
            <a:off x="9263328" y="7339976"/>
            <a:ext cx="2141197" cy="1028732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new input.in</a:t>
            </a:r>
          </a:p>
        </p:txBody>
      </p:sp>
      <p:sp>
        <p:nvSpPr>
          <p:cNvPr id="294" name="Shape 294"/>
          <p:cNvSpPr/>
          <p:nvPr/>
        </p:nvSpPr>
        <p:spPr>
          <a:xfrm>
            <a:off x="9717064" y="6810734"/>
            <a:ext cx="12337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Text file</a:t>
            </a:r>
          </a:p>
        </p:txBody>
      </p:sp>
      <p:sp>
        <p:nvSpPr>
          <p:cNvPr id="295" name="Shape 295"/>
          <p:cNvSpPr/>
          <p:nvPr/>
        </p:nvSpPr>
        <p:spPr>
          <a:xfrm>
            <a:off x="1208451" y="1062960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#1</a:t>
            </a:r>
          </a:p>
        </p:txBody>
      </p:sp>
      <p:sp>
        <p:nvSpPr>
          <p:cNvPr id="296" name="Shape 296"/>
          <p:cNvSpPr/>
          <p:nvPr/>
        </p:nvSpPr>
        <p:spPr>
          <a:xfrm>
            <a:off x="1208451" y="4572573"/>
            <a:ext cx="2115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Hands-on #2</a:t>
            </a:r>
          </a:p>
        </p:txBody>
      </p:sp>
      <p:sp>
        <p:nvSpPr>
          <p:cNvPr id="297" name="Shape 297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8" name="Shape 298"/>
          <p:cNvSpPr/>
          <p:nvPr/>
        </p:nvSpPr>
        <p:spPr>
          <a:xfrm>
            <a:off x="4226098" y="3913757"/>
            <a:ext cx="45526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pw.x &lt; input.in &gt; output.out</a:t>
            </a:r>
          </a:p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(pw.exe for Windows users)</a:t>
            </a:r>
          </a:p>
        </p:txBody>
      </p:sp>
      <p:sp>
        <p:nvSpPr>
          <p:cNvPr id="299" name="Shape 299"/>
          <p:cNvSpPr/>
          <p:nvPr/>
        </p:nvSpPr>
        <p:spPr>
          <a:xfrm>
            <a:off x="177982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  <p:sp>
        <p:nvSpPr>
          <p:cNvPr id="300" name="Shape 300"/>
          <p:cNvSpPr/>
          <p:nvPr/>
        </p:nvSpPr>
        <p:spPr>
          <a:xfrm>
            <a:off x="9379466" y="3443659"/>
            <a:ext cx="19089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Notepad++, Wordpad, vi,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emacs, …</a:t>
            </a:r>
          </a:p>
        </p:txBody>
      </p:sp>
      <p:sp>
        <p:nvSpPr>
          <p:cNvPr id="301" name="Shape 301"/>
          <p:cNvSpPr/>
          <p:nvPr/>
        </p:nvSpPr>
        <p:spPr>
          <a:xfrm>
            <a:off x="4207196" y="8034718"/>
            <a:ext cx="45526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pw.x &lt; input.in &gt; output.out</a:t>
            </a:r>
          </a:p>
          <a:p>
            <a:pPr>
              <a:lnSpc>
                <a:spcPct val="120000"/>
              </a:lnSpc>
              <a:defRPr sz="20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(pw.exe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Shape 1499"/>
          <p:cNvSpPr/>
          <p:nvPr/>
        </p:nvSpPr>
        <p:spPr>
          <a:xfrm>
            <a:off x="4415370" y="372037"/>
            <a:ext cx="417406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Band structure</a:t>
            </a:r>
          </a:p>
        </p:txBody>
      </p:sp>
      <p:sp>
        <p:nvSpPr>
          <p:cNvPr id="1500" name="Shape 1500"/>
          <p:cNvSpPr/>
          <p:nvPr/>
        </p:nvSpPr>
        <p:spPr>
          <a:xfrm>
            <a:off x="678104" y="1154045"/>
            <a:ext cx="53484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bands.x &lt;Si.bands.in &gt; Si.bands.out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plotband.x &lt;Si.plotband</a:t>
            </a:r>
          </a:p>
        </p:txBody>
      </p:sp>
      <p:sp>
        <p:nvSpPr>
          <p:cNvPr id="1501" name="Shape 1501"/>
          <p:cNvSpPr/>
          <p:nvPr/>
        </p:nvSpPr>
        <p:spPr>
          <a:xfrm>
            <a:off x="706304" y="2972063"/>
            <a:ext cx="303841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&amp;BANDS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filband='si.bands',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502" name="Shape 1502"/>
          <p:cNvSpPr/>
          <p:nvPr/>
        </p:nvSpPr>
        <p:spPr>
          <a:xfrm>
            <a:off x="675869" y="2919490"/>
            <a:ext cx="3013011" cy="1349747"/>
          </a:xfrm>
          <a:prstGeom prst="roundRect">
            <a:avLst>
              <a:gd name="adj" fmla="val 5447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3" name="Shape 1503"/>
          <p:cNvSpPr/>
          <p:nvPr/>
        </p:nvSpPr>
        <p:spPr>
          <a:xfrm>
            <a:off x="672512" y="2596454"/>
            <a:ext cx="162944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Si.bands.in</a:t>
            </a:r>
          </a:p>
        </p:txBody>
      </p:sp>
      <p:sp>
        <p:nvSpPr>
          <p:cNvPr id="1504" name="Shape 1504"/>
          <p:cNvSpPr/>
          <p:nvPr/>
        </p:nvSpPr>
        <p:spPr>
          <a:xfrm>
            <a:off x="4555952" y="3612242"/>
            <a:ext cx="20344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Name of data file</a:t>
            </a:r>
          </a:p>
        </p:txBody>
      </p:sp>
      <p:sp>
        <p:nvSpPr>
          <p:cNvPr id="1505" name="Shape 1505"/>
          <p:cNvSpPr/>
          <p:nvPr/>
        </p:nvSpPr>
        <p:spPr>
          <a:xfrm flipH="1">
            <a:off x="3483971" y="3815442"/>
            <a:ext cx="960475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6" name="Shape 1506"/>
          <p:cNvSpPr/>
          <p:nvPr/>
        </p:nvSpPr>
        <p:spPr>
          <a:xfrm>
            <a:off x="8185123" y="1268345"/>
            <a:ext cx="409136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Step 1: SCF calculation (Hands-on #1)</a:t>
            </a:r>
          </a:p>
          <a:p>
            <a:pPr algn="l">
              <a:defRPr sz="1800"/>
            </a:pPr>
            <a:r>
              <a:t>Step 2: Non-SCF calculation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3: Data of bands structure</a:t>
            </a:r>
          </a:p>
          <a:p>
            <a:pPr algn="l">
              <a:defRPr sz="1800"/>
            </a:pPr>
            <a:r>
              <a:t>Step 4: Plot band structure</a:t>
            </a:r>
          </a:p>
        </p:txBody>
      </p:sp>
      <p:sp>
        <p:nvSpPr>
          <p:cNvPr id="1507" name="Shape 15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8" name="Shape 1508"/>
          <p:cNvSpPr/>
          <p:nvPr/>
        </p:nvSpPr>
        <p:spPr>
          <a:xfrm>
            <a:off x="2502775" y="2380554"/>
            <a:ext cx="355781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/>
          <p:nvPr/>
        </p:nvSpPr>
        <p:spPr>
          <a:xfrm>
            <a:off x="4415370" y="372037"/>
            <a:ext cx="417406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Band structure</a:t>
            </a:r>
          </a:p>
        </p:txBody>
      </p:sp>
      <p:sp>
        <p:nvSpPr>
          <p:cNvPr id="1511" name="Shape 1511"/>
          <p:cNvSpPr/>
          <p:nvPr/>
        </p:nvSpPr>
        <p:spPr>
          <a:xfrm>
            <a:off x="678104" y="1154045"/>
            <a:ext cx="534843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Si.nscf.in &gt; Si.nscf.out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bands.x &lt;Si.bands.in &gt; Si.bands.out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plotband.x &lt;Si.plotband</a:t>
            </a:r>
          </a:p>
        </p:txBody>
      </p:sp>
      <p:sp>
        <p:nvSpPr>
          <p:cNvPr id="1512" name="Shape 1512"/>
          <p:cNvSpPr/>
          <p:nvPr/>
        </p:nvSpPr>
        <p:spPr>
          <a:xfrm>
            <a:off x="739491" y="3162563"/>
            <a:ext cx="303841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si.bands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-6.0 10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si.bands.xmgr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si.bands.ps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6.255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1.0 6.255</a:t>
            </a:r>
          </a:p>
        </p:txBody>
      </p:sp>
      <p:sp>
        <p:nvSpPr>
          <p:cNvPr id="1513" name="Shape 1513"/>
          <p:cNvSpPr/>
          <p:nvPr/>
        </p:nvSpPr>
        <p:spPr>
          <a:xfrm>
            <a:off x="675869" y="3109990"/>
            <a:ext cx="2675179" cy="1578347"/>
          </a:xfrm>
          <a:prstGeom prst="roundRect">
            <a:avLst>
              <a:gd name="adj" fmla="val 4135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4" name="Shape 1514"/>
          <p:cNvSpPr/>
          <p:nvPr/>
        </p:nvSpPr>
        <p:spPr>
          <a:xfrm>
            <a:off x="672512" y="2786954"/>
            <a:ext cx="162944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Si.plotband</a:t>
            </a:r>
          </a:p>
        </p:txBody>
      </p:sp>
      <p:sp>
        <p:nvSpPr>
          <p:cNvPr id="1515" name="Shape 1515"/>
          <p:cNvSpPr/>
          <p:nvPr/>
        </p:nvSpPr>
        <p:spPr>
          <a:xfrm>
            <a:off x="5033530" y="3122411"/>
            <a:ext cx="10460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Data file</a:t>
            </a:r>
          </a:p>
        </p:txBody>
      </p:sp>
      <p:sp>
        <p:nvSpPr>
          <p:cNvPr id="1516" name="Shape 1516"/>
          <p:cNvSpPr/>
          <p:nvPr/>
        </p:nvSpPr>
        <p:spPr>
          <a:xfrm flipH="1">
            <a:off x="2554739" y="3325611"/>
            <a:ext cx="2398789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7" name="Shape 1517"/>
          <p:cNvSpPr/>
          <p:nvPr/>
        </p:nvSpPr>
        <p:spPr>
          <a:xfrm>
            <a:off x="8185123" y="1268345"/>
            <a:ext cx="409136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Step 1: SCF calculation (Hands-on #1)</a:t>
            </a:r>
          </a:p>
          <a:p>
            <a:pPr algn="l">
              <a:defRPr sz="1800"/>
            </a:pPr>
            <a:r>
              <a:t>Step 2: Non-SCF calculation</a:t>
            </a:r>
          </a:p>
          <a:p>
            <a:pPr algn="l">
              <a:defRPr sz="1800"/>
            </a:pPr>
            <a:r>
              <a:t>Step 3: Data of bands structure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4: Plot band structure</a:t>
            </a:r>
          </a:p>
        </p:txBody>
      </p:sp>
      <p:sp>
        <p:nvSpPr>
          <p:cNvPr id="1518" name="Shape 1518"/>
          <p:cNvSpPr/>
          <p:nvPr/>
        </p:nvSpPr>
        <p:spPr>
          <a:xfrm flipH="1">
            <a:off x="2557279" y="4057728"/>
            <a:ext cx="2398788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526" name="Group 1526"/>
          <p:cNvGrpSpPr/>
          <p:nvPr/>
        </p:nvGrpSpPr>
        <p:grpSpPr>
          <a:xfrm>
            <a:off x="5158146" y="3317876"/>
            <a:ext cx="6331373" cy="4297027"/>
            <a:chOff x="0" y="0"/>
            <a:chExt cx="6331371" cy="4297025"/>
          </a:xfrm>
        </p:grpSpPr>
        <p:pic>
          <p:nvPicPr>
            <p:cNvPr id="1519" name="si.bands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913" t="9968" r="12605" b="7065"/>
            <a:stretch>
              <a:fillRect/>
            </a:stretch>
          </p:blipFill>
          <p:spPr>
            <a:xfrm rot="5400000">
              <a:off x="1367473" y="-983407"/>
              <a:ext cx="3965482" cy="5932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0" name="Shape 1520"/>
            <p:cNvSpPr/>
            <p:nvPr/>
          </p:nvSpPr>
          <p:spPr>
            <a:xfrm rot="16200000">
              <a:off x="-586613" y="1766887"/>
              <a:ext cx="1605026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Energy (eV)</a:t>
              </a:r>
            </a:p>
          </p:txBody>
        </p:sp>
        <p:sp>
          <p:nvSpPr>
            <p:cNvPr id="1521" name="Shape 1521"/>
            <p:cNvSpPr/>
            <p:nvPr/>
          </p:nvSpPr>
          <p:spPr>
            <a:xfrm>
              <a:off x="794573" y="3865225"/>
              <a:ext cx="269690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L</a:t>
              </a:r>
            </a:p>
          </p:txBody>
        </p:sp>
        <p:sp>
          <p:nvSpPr>
            <p:cNvPr id="1522" name="Shape 1522"/>
            <p:cNvSpPr/>
            <p:nvPr/>
          </p:nvSpPr>
          <p:spPr>
            <a:xfrm>
              <a:off x="3760159" y="3865225"/>
              <a:ext cx="30065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X</a:t>
              </a:r>
            </a:p>
          </p:txBody>
        </p:sp>
        <p:sp>
          <p:nvSpPr>
            <p:cNvPr id="1523" name="Shape 1523"/>
            <p:cNvSpPr/>
            <p:nvPr/>
          </p:nvSpPr>
          <p:spPr>
            <a:xfrm>
              <a:off x="4310881" y="3865225"/>
              <a:ext cx="316074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U</a:t>
              </a:r>
            </a:p>
          </p:txBody>
        </p:sp>
        <p:sp>
          <p:nvSpPr>
            <p:cNvPr id="1524" name="Shape 1524"/>
            <p:cNvSpPr/>
            <p:nvPr/>
          </p:nvSpPr>
          <p:spPr>
            <a:xfrm>
              <a:off x="6046403" y="3865225"/>
              <a:ext cx="284969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Γ</a:t>
              </a:r>
            </a:p>
          </p:txBody>
        </p:sp>
        <p:sp>
          <p:nvSpPr>
            <p:cNvPr id="1525" name="Shape 1525"/>
            <p:cNvSpPr/>
            <p:nvPr/>
          </p:nvSpPr>
          <p:spPr>
            <a:xfrm>
              <a:off x="2141198" y="3865225"/>
              <a:ext cx="284970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Γ</a:t>
              </a:r>
            </a:p>
          </p:txBody>
        </p:sp>
      </p:grpSp>
      <p:pic>
        <p:nvPicPr>
          <p:cNvPr id="152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56" y="5531946"/>
            <a:ext cx="3038411" cy="29044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8" name="Shape 15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29" name="Shape 1529"/>
          <p:cNvSpPr/>
          <p:nvPr/>
        </p:nvSpPr>
        <p:spPr>
          <a:xfrm>
            <a:off x="2321930" y="2431354"/>
            <a:ext cx="355781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/>
          <p:nvPr/>
        </p:nvSpPr>
        <p:spPr>
          <a:xfrm>
            <a:off x="5415098" y="372037"/>
            <a:ext cx="2174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Phonon</a:t>
            </a:r>
          </a:p>
        </p:txBody>
      </p:sp>
      <p:grpSp>
        <p:nvGrpSpPr>
          <p:cNvPr id="1550" name="Group 1550"/>
          <p:cNvGrpSpPr/>
          <p:nvPr/>
        </p:nvGrpSpPr>
        <p:grpSpPr>
          <a:xfrm>
            <a:off x="1192964" y="4169816"/>
            <a:ext cx="4651217" cy="5266609"/>
            <a:chOff x="0" y="0"/>
            <a:chExt cx="4651215" cy="5266608"/>
          </a:xfrm>
        </p:grpSpPr>
        <p:sp>
          <p:nvSpPr>
            <p:cNvPr id="1532" name="Shape 1532"/>
            <p:cNvSpPr/>
            <p:nvPr/>
          </p:nvSpPr>
          <p:spPr>
            <a:xfrm>
              <a:off x="0" y="12700"/>
              <a:ext cx="2240308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/silicon/</a:t>
              </a:r>
            </a:p>
          </p:txBody>
        </p:sp>
        <p:sp>
          <p:nvSpPr>
            <p:cNvPr id="1533" name="Shape 1533"/>
            <p:cNvSpPr/>
            <p:nvPr/>
          </p:nvSpPr>
          <p:spPr>
            <a:xfrm>
              <a:off x="3002224" y="0"/>
              <a:ext cx="1648992" cy="482600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scf</a:t>
              </a: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3002224" y="68342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ecut</a:t>
              </a: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3002224" y="136685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k-point</a:t>
              </a: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3002224" y="205028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vc-relax</a:t>
              </a: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002224" y="273371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rho</a:t>
              </a:r>
            </a:p>
          </p:txBody>
        </p:sp>
        <p:sp>
          <p:nvSpPr>
            <p:cNvPr id="1538" name="Shape 1538"/>
            <p:cNvSpPr/>
            <p:nvPr/>
          </p:nvSpPr>
          <p:spPr>
            <a:xfrm>
              <a:off x="3002224" y="3417148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dos</a:t>
              </a:r>
            </a:p>
          </p:txBody>
        </p:sp>
        <p:sp>
          <p:nvSpPr>
            <p:cNvPr id="1539" name="Shape 1539"/>
            <p:cNvSpPr/>
            <p:nvPr/>
          </p:nvSpPr>
          <p:spPr>
            <a:xfrm>
              <a:off x="3002224" y="4100579"/>
              <a:ext cx="1648992" cy="482601"/>
            </a:xfrm>
            <a:prstGeom prst="roundRect">
              <a:avLst>
                <a:gd name="adj" fmla="val 39474"/>
              </a:avLst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bands</a:t>
              </a:r>
            </a:p>
          </p:txBody>
        </p:sp>
        <p:sp>
          <p:nvSpPr>
            <p:cNvPr id="1540" name="Shape 1540"/>
            <p:cNvSpPr/>
            <p:nvPr/>
          </p:nvSpPr>
          <p:spPr>
            <a:xfrm flipV="1">
              <a:off x="2426627" y="264329"/>
              <a:ext cx="1" cy="4779678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1" name="Shape 1541"/>
            <p:cNvSpPr/>
            <p:nvPr/>
          </p:nvSpPr>
          <p:spPr>
            <a:xfrm>
              <a:off x="2227413" y="266977"/>
              <a:ext cx="787706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411980" y="92472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2411980" y="160815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2411980" y="229158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5" name="Shape 1545"/>
            <p:cNvSpPr/>
            <p:nvPr/>
          </p:nvSpPr>
          <p:spPr>
            <a:xfrm>
              <a:off x="2411980" y="297501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6" name="Shape 1546"/>
            <p:cNvSpPr/>
            <p:nvPr/>
          </p:nvSpPr>
          <p:spPr>
            <a:xfrm>
              <a:off x="2411980" y="3658448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7" name="Shape 1547"/>
            <p:cNvSpPr/>
            <p:nvPr/>
          </p:nvSpPr>
          <p:spPr>
            <a:xfrm>
              <a:off x="2411980" y="4341879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8" name="Shape 1548"/>
            <p:cNvSpPr/>
            <p:nvPr/>
          </p:nvSpPr>
          <p:spPr>
            <a:xfrm>
              <a:off x="3002224" y="4784008"/>
              <a:ext cx="1648992" cy="482601"/>
            </a:xfrm>
            <a:prstGeom prst="roundRect">
              <a:avLst>
                <a:gd name="adj" fmla="val 39474"/>
              </a:avLst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phonon</a:t>
              </a:r>
            </a:p>
          </p:txBody>
        </p:sp>
        <p:sp>
          <p:nvSpPr>
            <p:cNvPr id="1549" name="Shape 1549"/>
            <p:cNvSpPr/>
            <p:nvPr/>
          </p:nvSpPr>
          <p:spPr>
            <a:xfrm>
              <a:off x="2411980" y="5025307"/>
              <a:ext cx="604265" cy="1"/>
            </a:xfrm>
            <a:prstGeom prst="line">
              <a:avLst/>
            </a:prstGeom>
            <a:noFill/>
            <a:ln w="254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551" name="Shape 1551"/>
          <p:cNvSpPr/>
          <p:nvPr/>
        </p:nvSpPr>
        <p:spPr>
          <a:xfrm>
            <a:off x="1157049" y="3494799"/>
            <a:ext cx="248213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phonon</a:t>
            </a:r>
          </a:p>
        </p:txBody>
      </p:sp>
      <p:sp>
        <p:nvSpPr>
          <p:cNvPr id="1552" name="Shape 1552"/>
          <p:cNvSpPr/>
          <p:nvPr/>
        </p:nvSpPr>
        <p:spPr>
          <a:xfrm>
            <a:off x="676800" y="1255645"/>
            <a:ext cx="56239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ph.x &lt; Si.ph.in &gt; Si.ph.out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q2r.x &lt;Si.q2r.in &gt; Si.q2r.out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matdyn.x &lt;Si.matdyn.in &gt; Si.matdyn.out</a:t>
            </a:r>
          </a:p>
        </p:txBody>
      </p:sp>
      <p:sp>
        <p:nvSpPr>
          <p:cNvPr id="1553" name="Shape 1553"/>
          <p:cNvSpPr/>
          <p:nvPr/>
        </p:nvSpPr>
        <p:spPr>
          <a:xfrm>
            <a:off x="6865153" y="1255645"/>
            <a:ext cx="569211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0433FF"/>
                </a:solidFill>
              </a:defRPr>
            </a:pPr>
            <a:r>
              <a:t>Step 1: SCF calculation (Hands-on #1)</a:t>
            </a:r>
          </a:p>
          <a:p>
            <a:pPr algn="l">
              <a:defRPr sz="1800"/>
            </a:pPr>
            <a:r>
              <a:t>Step 2: Calculation of dynamical matrices on q-vectors</a:t>
            </a:r>
          </a:p>
          <a:p>
            <a:pPr algn="l">
              <a:defRPr sz="1800"/>
            </a:pPr>
            <a:r>
              <a:t>Step 3: Calculation of IFC's in real space</a:t>
            </a:r>
          </a:p>
          <a:p>
            <a:pPr algn="l">
              <a:defRPr sz="1800"/>
            </a:pPr>
            <a:r>
              <a:t>Step 4: A plot of the phonon DOS</a:t>
            </a:r>
          </a:p>
        </p:txBody>
      </p:sp>
      <p:sp>
        <p:nvSpPr>
          <p:cNvPr id="1554" name="Shape 15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5" name="Shape 1555"/>
          <p:cNvSpPr/>
          <p:nvPr/>
        </p:nvSpPr>
        <p:spPr>
          <a:xfrm>
            <a:off x="2115684" y="2480476"/>
            <a:ext cx="355781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Shape 1557"/>
          <p:cNvSpPr/>
          <p:nvPr/>
        </p:nvSpPr>
        <p:spPr>
          <a:xfrm>
            <a:off x="5415098" y="372037"/>
            <a:ext cx="2174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558" name="Shape 1558"/>
          <p:cNvSpPr/>
          <p:nvPr/>
        </p:nvSpPr>
        <p:spPr>
          <a:xfrm>
            <a:off x="676800" y="1255645"/>
            <a:ext cx="56239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ph.x &lt; Si.ph.in &gt; Si.ph.out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q2r.x &lt;Si.q2r.in &gt; Si.q2r.out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matdyn.x &lt;Si.matdyn.in &gt; Si.matdyn.out</a:t>
            </a:r>
          </a:p>
        </p:txBody>
      </p:sp>
      <p:sp>
        <p:nvSpPr>
          <p:cNvPr id="1559" name="Shape 1559"/>
          <p:cNvSpPr/>
          <p:nvPr/>
        </p:nvSpPr>
        <p:spPr>
          <a:xfrm>
            <a:off x="6865153" y="1255645"/>
            <a:ext cx="569211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Step 1: SCF calculation (Hands-on #1)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2: Calculation of dynamical matrices on q-vectors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3: Calculation of IFC's in real space</a:t>
            </a:r>
          </a:p>
          <a:p>
            <a:pPr algn="l">
              <a:defRPr sz="1800"/>
            </a:pPr>
            <a:r>
              <a:t>Step 4: A plot of the phonon DOS</a:t>
            </a:r>
          </a:p>
        </p:txBody>
      </p:sp>
      <p:sp>
        <p:nvSpPr>
          <p:cNvPr id="1560" name="Shape 1560"/>
          <p:cNvSpPr/>
          <p:nvPr/>
        </p:nvSpPr>
        <p:spPr>
          <a:xfrm>
            <a:off x="850676" y="3010163"/>
            <a:ext cx="3273981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phonon calc.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&amp;inputph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outdir="../tmp/",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prefix="si",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tr2_ph = 1d-14,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ldisp = .true.,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nq1=4, nq2=4, nq3=4,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amass(1)=28.0855,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fildyn='si.dyn',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561" name="Shape 1561"/>
          <p:cNvSpPr/>
          <p:nvPr/>
        </p:nvSpPr>
        <p:spPr>
          <a:xfrm>
            <a:off x="758368" y="2957590"/>
            <a:ext cx="3622965" cy="2489452"/>
          </a:xfrm>
          <a:prstGeom prst="roundRect">
            <a:avLst>
              <a:gd name="adj" fmla="val 3551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62" name="Shape 1562"/>
          <p:cNvSpPr/>
          <p:nvPr/>
        </p:nvSpPr>
        <p:spPr>
          <a:xfrm>
            <a:off x="755010" y="2634554"/>
            <a:ext cx="121622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Si.pp.in</a:t>
            </a:r>
          </a:p>
        </p:txBody>
      </p:sp>
      <p:sp>
        <p:nvSpPr>
          <p:cNvPr id="1563" name="Shape 1563"/>
          <p:cNvSpPr/>
          <p:nvPr/>
        </p:nvSpPr>
        <p:spPr>
          <a:xfrm>
            <a:off x="681859" y="7589274"/>
            <a:ext cx="4083563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rPr b="1"/>
              <a:t>Density functional perturbation theory (DFPT): </a:t>
            </a:r>
            <a:r>
              <a:t>direct calculation of second-order derivatives of the energy</a:t>
            </a:r>
          </a:p>
        </p:txBody>
      </p:sp>
      <p:sp>
        <p:nvSpPr>
          <p:cNvPr id="1564" name="Shape 1564"/>
          <p:cNvSpPr/>
          <p:nvPr/>
        </p:nvSpPr>
        <p:spPr>
          <a:xfrm>
            <a:off x="4877817" y="4334182"/>
            <a:ext cx="8909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q-point</a:t>
            </a:r>
          </a:p>
        </p:txBody>
      </p:sp>
      <p:sp>
        <p:nvSpPr>
          <p:cNvPr id="1565" name="Shape 1565"/>
          <p:cNvSpPr/>
          <p:nvPr/>
        </p:nvSpPr>
        <p:spPr>
          <a:xfrm flipH="1">
            <a:off x="4046491" y="4537382"/>
            <a:ext cx="759078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66" name="Screen Shot 0028-02-20 at 7.38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9310" y="6652448"/>
            <a:ext cx="7835104" cy="2457468"/>
          </a:xfrm>
          <a:prstGeom prst="rect">
            <a:avLst/>
          </a:prstGeom>
          <a:ln w="12700">
            <a:miter lim="400000"/>
          </a:ln>
        </p:spPr>
      </p:pic>
      <p:sp>
        <p:nvSpPr>
          <p:cNvPr id="1567" name="Shape 1567"/>
          <p:cNvSpPr/>
          <p:nvPr/>
        </p:nvSpPr>
        <p:spPr>
          <a:xfrm>
            <a:off x="5297544" y="2793565"/>
            <a:ext cx="71186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Interatomic force constants (IFC’s) in real space</a:t>
            </a:r>
          </a:p>
        </p:txBody>
      </p:sp>
      <p:pic>
        <p:nvPicPr>
          <p:cNvPr id="1568" name="Screen Shot 0028-02-20 at 7.57.4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1000" y="3741923"/>
            <a:ext cx="6919456" cy="2457468"/>
          </a:xfrm>
          <a:prstGeom prst="rect">
            <a:avLst/>
          </a:prstGeom>
          <a:ln w="12700">
            <a:miter lim="400000"/>
          </a:ln>
        </p:spPr>
      </p:pic>
      <p:sp>
        <p:nvSpPr>
          <p:cNvPr id="1569" name="Shape 1569"/>
          <p:cNvSpPr/>
          <p:nvPr/>
        </p:nvSpPr>
        <p:spPr>
          <a:xfrm>
            <a:off x="850676" y="6006383"/>
            <a:ext cx="327398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&amp;input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fildyn='si.dyn',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zasr='simple',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flfrc='si.fc',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570" name="Shape 1570"/>
          <p:cNvSpPr/>
          <p:nvPr/>
        </p:nvSpPr>
        <p:spPr>
          <a:xfrm>
            <a:off x="758368" y="5889528"/>
            <a:ext cx="3622965" cy="1397001"/>
          </a:xfrm>
          <a:prstGeom prst="roundRect">
            <a:avLst>
              <a:gd name="adj" fmla="val 6328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1" name="Shape 1571"/>
          <p:cNvSpPr/>
          <p:nvPr/>
        </p:nvSpPr>
        <p:spPr>
          <a:xfrm>
            <a:off x="755010" y="5566493"/>
            <a:ext cx="135396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Si.q2r.in</a:t>
            </a:r>
          </a:p>
        </p:txBody>
      </p:sp>
      <p:sp>
        <p:nvSpPr>
          <p:cNvPr id="1572" name="Shape 1572"/>
          <p:cNvSpPr/>
          <p:nvPr/>
        </p:nvSpPr>
        <p:spPr>
          <a:xfrm>
            <a:off x="11850448" y="4660899"/>
            <a:ext cx="68865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ph.x</a:t>
            </a:r>
          </a:p>
        </p:txBody>
      </p:sp>
      <p:sp>
        <p:nvSpPr>
          <p:cNvPr id="1573" name="Shape 1573"/>
          <p:cNvSpPr/>
          <p:nvPr/>
        </p:nvSpPr>
        <p:spPr>
          <a:xfrm flipH="1" flipV="1">
            <a:off x="11674800" y="4331167"/>
            <a:ext cx="321221" cy="32122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8" name="Shape 1578"/>
          <p:cNvSpPr/>
          <p:nvPr/>
        </p:nvSpPr>
        <p:spPr>
          <a:xfrm>
            <a:off x="6924543" y="3499732"/>
            <a:ext cx="4619637" cy="390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0" fill="norm" stroke="1" extrusionOk="0">
                <a:moveTo>
                  <a:pt x="0" y="14646"/>
                </a:moveTo>
                <a:cubicBezTo>
                  <a:pt x="7227" y="-5390"/>
                  <a:pt x="14427" y="-4869"/>
                  <a:pt x="21600" y="16210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1575" name="Shape 1575"/>
          <p:cNvSpPr/>
          <p:nvPr/>
        </p:nvSpPr>
        <p:spPr>
          <a:xfrm>
            <a:off x="8917316" y="3478652"/>
            <a:ext cx="76682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</a:defRPr>
            </a:lvl1pPr>
          </a:lstStyle>
          <a:p>
            <a:pPr/>
            <a:r>
              <a:t>q2r.x</a:t>
            </a:r>
          </a:p>
        </p:txBody>
      </p:sp>
      <p:sp>
        <p:nvSpPr>
          <p:cNvPr id="1576" name="Shape 15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7" name="Shape 1577"/>
          <p:cNvSpPr/>
          <p:nvPr/>
        </p:nvSpPr>
        <p:spPr>
          <a:xfrm>
            <a:off x="3092963" y="2493726"/>
            <a:ext cx="355781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/>
          <p:nvPr/>
        </p:nvSpPr>
        <p:spPr>
          <a:xfrm>
            <a:off x="5415098" y="372037"/>
            <a:ext cx="2174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581" name="Shape 1581"/>
          <p:cNvSpPr/>
          <p:nvPr/>
        </p:nvSpPr>
        <p:spPr>
          <a:xfrm>
            <a:off x="676800" y="1255645"/>
            <a:ext cx="56239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pw.x &lt; Si.scf.in &gt; Si.scf.out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ph.x &lt; Si.ph.in &gt; Si.ph.out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q2r.x &lt;Si.q2r.in &gt; Si.q2r.out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matdyn.x &lt;Si.matdyn.in &gt; Si.matdyn.out</a:t>
            </a:r>
          </a:p>
        </p:txBody>
      </p:sp>
      <p:sp>
        <p:nvSpPr>
          <p:cNvPr id="1582" name="Shape 1582"/>
          <p:cNvSpPr/>
          <p:nvPr/>
        </p:nvSpPr>
        <p:spPr>
          <a:xfrm>
            <a:off x="6865153" y="1255645"/>
            <a:ext cx="569211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  <a:r>
              <a:t>Step 1: SCF calculation (Hands-on #1)</a:t>
            </a:r>
          </a:p>
          <a:p>
            <a:pPr algn="l">
              <a:defRPr sz="1800"/>
            </a:pPr>
            <a:r>
              <a:t>Step 2: Calculation of dynamical matrices on q-vectors</a:t>
            </a:r>
          </a:p>
          <a:p>
            <a:pPr algn="l">
              <a:defRPr sz="1800"/>
            </a:pPr>
            <a:r>
              <a:t>Step 3: Calculation of IFC's in real space</a:t>
            </a:r>
          </a:p>
          <a:p>
            <a:pPr algn="l">
              <a:defRPr sz="1800">
                <a:solidFill>
                  <a:srgbClr val="0433FF"/>
                </a:solidFill>
              </a:defRPr>
            </a:pPr>
            <a:r>
              <a:t>Step 4: A plot of the phonon DOS</a:t>
            </a:r>
          </a:p>
        </p:txBody>
      </p:sp>
      <p:sp>
        <p:nvSpPr>
          <p:cNvPr id="1583" name="Shape 1583"/>
          <p:cNvSpPr/>
          <p:nvPr/>
        </p:nvSpPr>
        <p:spPr>
          <a:xfrm>
            <a:off x="788802" y="3035563"/>
            <a:ext cx="327398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&amp;input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asr='simple',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dos=.true.,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amass(1)=28.0855,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flfrc='si.fc',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fldos='si.phdos',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nk1=50,nk2=50,nk3=50,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</p:txBody>
      </p:sp>
      <p:sp>
        <p:nvSpPr>
          <p:cNvPr id="1584" name="Shape 1584"/>
          <p:cNvSpPr/>
          <p:nvPr/>
        </p:nvSpPr>
        <p:spPr>
          <a:xfrm>
            <a:off x="758368" y="2957590"/>
            <a:ext cx="3248581" cy="2086347"/>
          </a:xfrm>
          <a:prstGeom prst="roundRect">
            <a:avLst>
              <a:gd name="adj" fmla="val 4237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5" name="Shape 1585"/>
          <p:cNvSpPr/>
          <p:nvPr/>
        </p:nvSpPr>
        <p:spPr>
          <a:xfrm>
            <a:off x="755010" y="2634554"/>
            <a:ext cx="176718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Si.matdyn.in</a:t>
            </a:r>
          </a:p>
        </p:txBody>
      </p:sp>
      <p:sp>
        <p:nvSpPr>
          <p:cNvPr id="1586" name="Shape 1586"/>
          <p:cNvSpPr/>
          <p:nvPr/>
        </p:nvSpPr>
        <p:spPr>
          <a:xfrm>
            <a:off x="4510866" y="3866115"/>
            <a:ext cx="621257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Interatomic force constants (IFC’s) in real space</a:t>
            </a:r>
          </a:p>
        </p:txBody>
      </p:sp>
      <p:sp>
        <p:nvSpPr>
          <p:cNvPr id="1587" name="Shape 1587"/>
          <p:cNvSpPr/>
          <p:nvPr/>
        </p:nvSpPr>
        <p:spPr>
          <a:xfrm flipH="1">
            <a:off x="3244817" y="4082015"/>
            <a:ext cx="1285705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8" name="Shape 1588"/>
          <p:cNvSpPr/>
          <p:nvPr/>
        </p:nvSpPr>
        <p:spPr>
          <a:xfrm flipH="1" flipV="1">
            <a:off x="3357414" y="4364168"/>
            <a:ext cx="1069753" cy="535938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9" name="Shape 1589"/>
          <p:cNvSpPr/>
          <p:nvPr/>
        </p:nvSpPr>
        <p:spPr>
          <a:xfrm>
            <a:off x="4580306" y="4660899"/>
            <a:ext cx="314295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Data file of phonon DOS</a:t>
            </a:r>
          </a:p>
        </p:txBody>
      </p:sp>
      <p:sp>
        <p:nvSpPr>
          <p:cNvPr id="1590" name="Shape 1590"/>
          <p:cNvSpPr/>
          <p:nvPr/>
        </p:nvSpPr>
        <p:spPr>
          <a:xfrm>
            <a:off x="672623" y="5868126"/>
            <a:ext cx="342007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Command:</a:t>
            </a:r>
          </a:p>
          <a:p>
            <a:pPr algn="l"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$ gnuplot &lt; si_phdos.gnu</a:t>
            </a:r>
          </a:p>
        </p:txBody>
      </p:sp>
      <p:pic>
        <p:nvPicPr>
          <p:cNvPr id="1591" name="si_phdos.pdf"/>
          <p:cNvPicPr>
            <a:picLocks noChangeAspect="1"/>
          </p:cNvPicPr>
          <p:nvPr/>
        </p:nvPicPr>
        <p:blipFill>
          <a:blip r:embed="rId2">
            <a:extLst/>
          </a:blip>
          <a:srcRect l="0" t="5064" r="0" b="0"/>
          <a:stretch>
            <a:fillRect/>
          </a:stretch>
        </p:blipFill>
        <p:spPr>
          <a:xfrm>
            <a:off x="4194862" y="5278880"/>
            <a:ext cx="7771315" cy="4426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Shape 15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3" name="Shape 1593"/>
          <p:cNvSpPr/>
          <p:nvPr/>
        </p:nvSpPr>
        <p:spPr>
          <a:xfrm>
            <a:off x="3092963" y="2493726"/>
            <a:ext cx="355781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800">
                <a:latin typeface="Lucida Console"/>
                <a:ea typeface="Lucida Console"/>
                <a:cs typeface="Lucida Console"/>
                <a:sym typeface="Lucida Console"/>
              </a:defRPr>
            </a:lvl1pPr>
          </a:lstStyle>
          <a:p>
            <a:pPr/>
            <a:r>
              <a:t>(*.exe for Windows users)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Shape 1595"/>
          <p:cNvSpPr/>
          <p:nvPr/>
        </p:nvSpPr>
        <p:spPr>
          <a:xfrm>
            <a:off x="1152000" y="1355524"/>
            <a:ext cx="66736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Arial Rounded MT Bold"/>
              </a:defRPr>
            </a:pPr>
            <a:r>
              <a:t>Do it by yourself: </a:t>
            </a:r>
            <a:r>
              <a:t>Graphene’s calculation!</a:t>
            </a:r>
          </a:p>
        </p:txBody>
      </p:sp>
      <p:sp>
        <p:nvSpPr>
          <p:cNvPr id="1596" name="Shape 1596"/>
          <p:cNvSpPr/>
          <p:nvPr/>
        </p:nvSpPr>
        <p:spPr>
          <a:xfrm>
            <a:off x="1192964" y="4182516"/>
            <a:ext cx="2240309" cy="482601"/>
          </a:xfrm>
          <a:prstGeom prst="roundRect">
            <a:avLst>
              <a:gd name="adj" fmla="val 3947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000">
                <a:solidFill>
                  <a:srgbClr val="FFFFFF"/>
                </a:solidFill>
              </a:defRPr>
            </a:lvl1pPr>
          </a:lstStyle>
          <a:p>
            <a:pPr/>
            <a:r>
              <a:t>/graphene/</a:t>
            </a:r>
          </a:p>
        </p:txBody>
      </p:sp>
      <p:sp>
        <p:nvSpPr>
          <p:cNvPr id="1597" name="Shape 1597"/>
          <p:cNvSpPr/>
          <p:nvPr/>
        </p:nvSpPr>
        <p:spPr>
          <a:xfrm>
            <a:off x="1126550" y="3622133"/>
            <a:ext cx="260982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Files for exercise</a:t>
            </a:r>
          </a:p>
        </p:txBody>
      </p:sp>
      <p:sp>
        <p:nvSpPr>
          <p:cNvPr id="1598" name="Shape 1598"/>
          <p:cNvSpPr/>
          <p:nvPr/>
        </p:nvSpPr>
        <p:spPr>
          <a:xfrm>
            <a:off x="4195189" y="416981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scf</a:t>
            </a:r>
          </a:p>
        </p:txBody>
      </p:sp>
      <p:sp>
        <p:nvSpPr>
          <p:cNvPr id="1599" name="Shape 1599"/>
          <p:cNvSpPr/>
          <p:nvPr/>
        </p:nvSpPr>
        <p:spPr>
          <a:xfrm>
            <a:off x="4195189" y="4853246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ecut</a:t>
            </a:r>
          </a:p>
        </p:txBody>
      </p:sp>
      <p:sp>
        <p:nvSpPr>
          <p:cNvPr id="1600" name="Shape 1600"/>
          <p:cNvSpPr/>
          <p:nvPr/>
        </p:nvSpPr>
        <p:spPr>
          <a:xfrm>
            <a:off x="4195189" y="553667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k-point</a:t>
            </a:r>
          </a:p>
        </p:txBody>
      </p:sp>
      <p:sp>
        <p:nvSpPr>
          <p:cNvPr id="1601" name="Shape 1601"/>
          <p:cNvSpPr/>
          <p:nvPr/>
        </p:nvSpPr>
        <p:spPr>
          <a:xfrm>
            <a:off x="4195189" y="622010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vc-relax</a:t>
            </a:r>
          </a:p>
        </p:txBody>
      </p:sp>
      <p:sp>
        <p:nvSpPr>
          <p:cNvPr id="1602" name="Shape 1602"/>
          <p:cNvSpPr/>
          <p:nvPr/>
        </p:nvSpPr>
        <p:spPr>
          <a:xfrm>
            <a:off x="4195189" y="690353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rho</a:t>
            </a:r>
          </a:p>
        </p:txBody>
      </p:sp>
      <p:sp>
        <p:nvSpPr>
          <p:cNvPr id="1603" name="Shape 1603"/>
          <p:cNvSpPr/>
          <p:nvPr/>
        </p:nvSpPr>
        <p:spPr>
          <a:xfrm>
            <a:off x="4195189" y="758696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dos</a:t>
            </a:r>
          </a:p>
        </p:txBody>
      </p:sp>
      <p:sp>
        <p:nvSpPr>
          <p:cNvPr id="1604" name="Shape 1604"/>
          <p:cNvSpPr/>
          <p:nvPr/>
        </p:nvSpPr>
        <p:spPr>
          <a:xfrm>
            <a:off x="4195189" y="8270395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bands</a:t>
            </a:r>
          </a:p>
        </p:txBody>
      </p:sp>
      <p:sp>
        <p:nvSpPr>
          <p:cNvPr id="1605" name="Shape 1605"/>
          <p:cNvSpPr/>
          <p:nvPr/>
        </p:nvSpPr>
        <p:spPr>
          <a:xfrm flipV="1">
            <a:off x="3619592" y="4434145"/>
            <a:ext cx="1" cy="4779678"/>
          </a:xfrm>
          <a:prstGeom prst="line">
            <a:avLst/>
          </a:prstGeom>
          <a:ln w="254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6" name="Shape 1606"/>
          <p:cNvSpPr/>
          <p:nvPr/>
        </p:nvSpPr>
        <p:spPr>
          <a:xfrm>
            <a:off x="3420378" y="4436793"/>
            <a:ext cx="78770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7" name="Shape 1607"/>
          <p:cNvSpPr/>
          <p:nvPr/>
        </p:nvSpPr>
        <p:spPr>
          <a:xfrm>
            <a:off x="3604945" y="5094546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8" name="Shape 1608"/>
          <p:cNvSpPr/>
          <p:nvPr/>
        </p:nvSpPr>
        <p:spPr>
          <a:xfrm>
            <a:off x="3604945" y="577797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9" name="Shape 1609"/>
          <p:cNvSpPr/>
          <p:nvPr/>
        </p:nvSpPr>
        <p:spPr>
          <a:xfrm>
            <a:off x="3604945" y="646140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0" name="Shape 1610"/>
          <p:cNvSpPr/>
          <p:nvPr/>
        </p:nvSpPr>
        <p:spPr>
          <a:xfrm>
            <a:off x="3604945" y="714483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1" name="Shape 1611"/>
          <p:cNvSpPr/>
          <p:nvPr/>
        </p:nvSpPr>
        <p:spPr>
          <a:xfrm>
            <a:off x="3604945" y="782826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2" name="Shape 1612"/>
          <p:cNvSpPr/>
          <p:nvPr/>
        </p:nvSpPr>
        <p:spPr>
          <a:xfrm>
            <a:off x="3604945" y="8511695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3" name="Shape 1613"/>
          <p:cNvSpPr/>
          <p:nvPr/>
        </p:nvSpPr>
        <p:spPr>
          <a:xfrm>
            <a:off x="6011990" y="7185742"/>
            <a:ext cx="430745" cy="1415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2410" y="255"/>
                  <a:pt x="4610" y="588"/>
                  <a:pt x="6519" y="986"/>
                </a:cubicBezTo>
                <a:cubicBezTo>
                  <a:pt x="8683" y="1438"/>
                  <a:pt x="10440" y="1966"/>
                  <a:pt x="11705" y="2547"/>
                </a:cubicBezTo>
                <a:cubicBezTo>
                  <a:pt x="12274" y="3747"/>
                  <a:pt x="12559" y="4951"/>
                  <a:pt x="12561" y="6156"/>
                </a:cubicBezTo>
                <a:cubicBezTo>
                  <a:pt x="12562" y="7494"/>
                  <a:pt x="12214" y="8831"/>
                  <a:pt x="11517" y="10160"/>
                </a:cubicBezTo>
                <a:cubicBezTo>
                  <a:pt x="12495" y="10469"/>
                  <a:pt x="13754" y="10734"/>
                  <a:pt x="15224" y="10942"/>
                </a:cubicBezTo>
                <a:cubicBezTo>
                  <a:pt x="17123" y="11210"/>
                  <a:pt x="19316" y="11373"/>
                  <a:pt x="21600" y="11417"/>
                </a:cubicBezTo>
                <a:cubicBezTo>
                  <a:pt x="19336" y="11470"/>
                  <a:pt x="17165" y="11635"/>
                  <a:pt x="15269" y="11899"/>
                </a:cubicBezTo>
                <a:cubicBezTo>
                  <a:pt x="13971" y="12079"/>
                  <a:pt x="12825" y="12302"/>
                  <a:pt x="11876" y="12560"/>
                </a:cubicBezTo>
                <a:cubicBezTo>
                  <a:pt x="12947" y="13823"/>
                  <a:pt x="13467" y="15103"/>
                  <a:pt x="13427" y="16386"/>
                </a:cubicBezTo>
                <a:cubicBezTo>
                  <a:pt x="13397" y="17383"/>
                  <a:pt x="13028" y="18378"/>
                  <a:pt x="12324" y="19365"/>
                </a:cubicBezTo>
                <a:cubicBezTo>
                  <a:pt x="11638" y="19958"/>
                  <a:pt x="10114" y="20494"/>
                  <a:pt x="7949" y="20906"/>
                </a:cubicBezTo>
                <a:cubicBezTo>
                  <a:pt x="6206" y="21237"/>
                  <a:pt x="4103" y="21475"/>
                  <a:pt x="1822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4" name="Shape 1614"/>
          <p:cNvSpPr/>
          <p:nvPr/>
        </p:nvSpPr>
        <p:spPr>
          <a:xfrm>
            <a:off x="6536032" y="7973244"/>
            <a:ext cx="200505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Hands-on #2</a:t>
            </a:r>
          </a:p>
        </p:txBody>
      </p:sp>
      <p:sp>
        <p:nvSpPr>
          <p:cNvPr id="1615" name="Shape 1615"/>
          <p:cNvSpPr/>
          <p:nvPr/>
        </p:nvSpPr>
        <p:spPr>
          <a:xfrm>
            <a:off x="4195189" y="8953824"/>
            <a:ext cx="1648992" cy="482601"/>
          </a:xfrm>
          <a:prstGeom prst="roundRect">
            <a:avLst>
              <a:gd name="adj" fmla="val 3947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phonon</a:t>
            </a:r>
          </a:p>
        </p:txBody>
      </p:sp>
      <p:sp>
        <p:nvSpPr>
          <p:cNvPr id="1616" name="Shape 1616"/>
          <p:cNvSpPr/>
          <p:nvPr/>
        </p:nvSpPr>
        <p:spPr>
          <a:xfrm>
            <a:off x="3604945" y="9195124"/>
            <a:ext cx="604265" cy="1"/>
          </a:xfrm>
          <a:prstGeom prst="line">
            <a:avLst/>
          </a:prstGeom>
          <a:ln w="25400">
            <a:solidFill>
              <a:srgbClr val="42424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17" name="bandgap-phonon-GG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9459" y="2072311"/>
            <a:ext cx="5207001" cy="576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Shape 1618"/>
          <p:cNvSpPr/>
          <p:nvPr/>
        </p:nvSpPr>
        <p:spPr>
          <a:xfrm>
            <a:off x="4886585" y="372037"/>
            <a:ext cx="32316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Exercise #2</a:t>
            </a:r>
          </a:p>
        </p:txBody>
      </p:sp>
      <p:sp>
        <p:nvSpPr>
          <p:cNvPr id="1619" name="Shape 161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0" name="Shape 1620"/>
          <p:cNvSpPr/>
          <p:nvPr/>
        </p:nvSpPr>
        <p:spPr>
          <a:xfrm>
            <a:off x="1151062" y="2010038"/>
            <a:ext cx="3922950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Charge density (rho)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Density of states (dos)</a:t>
            </a:r>
          </a:p>
          <a:p>
            <a:pPr marL="432000" indent="-432000" algn="l">
              <a:lnSpc>
                <a:spcPct val="120000"/>
              </a:lnSpc>
              <a:buSzPct val="100000"/>
              <a:buBlip>
                <a:blip r:embed="rId5"/>
              </a:buBlip>
            </a:pPr>
            <a:r>
              <a:t>Band structure (bands)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/>
          <p:nvPr/>
        </p:nvSpPr>
        <p:spPr>
          <a:xfrm>
            <a:off x="347133" y="973666"/>
            <a:ext cx="12155488" cy="8466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1623" name="image54.png" descr="http://www.drimnaghisgood.com/wp-content/uploads/2014/06/thankyou_Arizo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3848" y="809639"/>
            <a:ext cx="7737104" cy="4068338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1626" name="Group 1626"/>
          <p:cNvGrpSpPr/>
          <p:nvPr/>
        </p:nvGrpSpPr>
        <p:grpSpPr>
          <a:xfrm>
            <a:off x="2014238" y="5200432"/>
            <a:ext cx="8976324" cy="4165015"/>
            <a:chOff x="0" y="0"/>
            <a:chExt cx="8976323" cy="4165014"/>
          </a:xfrm>
        </p:grpSpPr>
        <p:pic>
          <p:nvPicPr>
            <p:cNvPr id="1625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8722324" cy="3834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976324" cy="416501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305"/>
          <p:cNvGrpSpPr/>
          <p:nvPr/>
        </p:nvGrpSpPr>
        <p:grpSpPr>
          <a:xfrm>
            <a:off x="8222459" y="3182869"/>
            <a:ext cx="3039606" cy="3356112"/>
            <a:chOff x="0" y="0"/>
            <a:chExt cx="3039604" cy="3356111"/>
          </a:xfrm>
        </p:grpSpPr>
        <p:pic>
          <p:nvPicPr>
            <p:cNvPr id="303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39605" cy="288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Shape 304"/>
            <p:cNvSpPr/>
            <p:nvPr/>
          </p:nvSpPr>
          <p:spPr>
            <a:xfrm>
              <a:off x="976300" y="2860811"/>
              <a:ext cx="10870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Silicon</a:t>
              </a:r>
            </a:p>
          </p:txBody>
        </p:sp>
      </p:grpSp>
      <p:sp>
        <p:nvSpPr>
          <p:cNvPr id="306" name="Shape 306"/>
          <p:cNvSpPr/>
          <p:nvPr/>
        </p:nvSpPr>
        <p:spPr>
          <a:xfrm>
            <a:off x="3079898" y="372037"/>
            <a:ext cx="68450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Structure of QE input file</a:t>
            </a:r>
          </a:p>
        </p:txBody>
      </p:sp>
      <p:sp>
        <p:nvSpPr>
          <p:cNvPr id="307" name="Shape 307"/>
          <p:cNvSpPr/>
          <p:nvPr/>
        </p:nvSpPr>
        <p:spPr>
          <a:xfrm>
            <a:off x="663848" y="1556023"/>
            <a:ext cx="5164783" cy="736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&amp;CONTROL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calculation='scf',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restart_mode='from_scratch',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prefix='si',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pseudo_dir='../pseudo/',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outdir='../tmp/',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&amp;SYSTEM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ibrav=2,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celldm(1)=10.2625,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nat=2,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ntyp=1,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ecutwfc=60.0,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ecutrho=720.0,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&amp;ELECTRONS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mixing_beta=0.7,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conv_thr=1d-8,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/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ATOMIC_SPECIES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 Si 28.0855 Si.pbe-rrkj.UPF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ATOMIC_POSITIONS (alat)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0.00  0.00  0.00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Si  0.25  0.25  0.25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K_POINTS automatic</a:t>
            </a:r>
          </a:p>
          <a:p>
            <a:pPr algn="l">
              <a:defRPr sz="2200">
                <a:latin typeface="Lucida Console"/>
                <a:ea typeface="Lucida Console"/>
                <a:cs typeface="Lucida Console"/>
                <a:sym typeface="Lucida Console"/>
              </a:defRPr>
            </a:pPr>
            <a:r>
              <a:t>4 4 4 1 1 1</a:t>
            </a:r>
          </a:p>
        </p:txBody>
      </p:sp>
      <p:sp>
        <p:nvSpPr>
          <p:cNvPr id="308" name="Shape 308"/>
          <p:cNvSpPr/>
          <p:nvPr/>
        </p:nvSpPr>
        <p:spPr>
          <a:xfrm>
            <a:off x="543122" y="1429023"/>
            <a:ext cx="5139383" cy="7620001"/>
          </a:xfrm>
          <a:prstGeom prst="roundRect">
            <a:avLst>
              <a:gd name="adj" fmla="val 2812"/>
            </a:avLst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" name="Shape 309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3479489" y="372037"/>
            <a:ext cx="604582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/>
                </a:solidFill>
                <a:latin typeface="+mn-lt"/>
                <a:ea typeface="+mn-ea"/>
                <a:cs typeface="+mn-cs"/>
                <a:sym typeface="Arial Rounded MT Bold"/>
              </a:defRPr>
            </a:lvl1pPr>
          </a:lstStyle>
          <a:p>
            <a:pPr/>
            <a:r>
              <a:t>Kohn-Sham equations</a:t>
            </a:r>
          </a:p>
        </p:txBody>
      </p:sp>
      <p:pic>
        <p:nvPicPr>
          <p:cNvPr id="31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4962" y="2978600"/>
            <a:ext cx="2453410" cy="117699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1991749" y="1385344"/>
            <a:ext cx="4445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IN</a:t>
            </a:r>
          </a:p>
        </p:txBody>
      </p:sp>
      <p:pic>
        <p:nvPicPr>
          <p:cNvPr id="31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4208" y="2240928"/>
            <a:ext cx="5056384" cy="341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776394" y="1962565"/>
            <a:ext cx="2875211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2400">
                <a:solidFill>
                  <a:srgbClr val="009193"/>
                </a:solidFill>
              </a:defRPr>
            </a:pPr>
            <a:r>
              <a:t>Model:</a:t>
            </a:r>
          </a:p>
          <a:p>
            <a:pPr algn="l">
              <a:defRPr sz="2200"/>
            </a:pPr>
            <a:r>
              <a:t>unit cell</a:t>
            </a:r>
          </a:p>
          <a:p>
            <a:pPr algn="l">
              <a:defRPr sz="2200"/>
            </a:pPr>
            <a:r>
              <a:t>lattice vectors</a:t>
            </a:r>
          </a:p>
          <a:p>
            <a:pPr algn="l">
              <a:defRPr sz="2200"/>
            </a:pPr>
            <a:r>
              <a:t>basis</a:t>
            </a:r>
          </a:p>
          <a:p>
            <a:pPr algn="l">
              <a:defRPr sz="2200"/>
            </a:pPr>
          </a:p>
          <a:p>
            <a:pPr algn="l">
              <a:defRPr b="1" sz="2400">
                <a:solidFill>
                  <a:srgbClr val="009193"/>
                </a:solidFill>
              </a:defRPr>
            </a:pPr>
            <a:r>
              <a:t>Physical approx:</a:t>
            </a:r>
          </a:p>
          <a:p>
            <a:pPr algn="l">
              <a:defRPr sz="2200"/>
            </a:pPr>
            <a:r>
              <a:t>xc-approximation</a:t>
            </a:r>
          </a:p>
          <a:p>
            <a:pPr algn="l">
              <a:defRPr sz="2200"/>
            </a:pPr>
            <a:r>
              <a:t>GGA, LDA, …</a:t>
            </a:r>
          </a:p>
          <a:p>
            <a:pPr algn="l">
              <a:defRPr sz="2400"/>
            </a:pPr>
          </a:p>
          <a:p>
            <a:pPr algn="l">
              <a:defRPr b="1" sz="2400">
                <a:solidFill>
                  <a:srgbClr val="009193"/>
                </a:solidFill>
              </a:defRPr>
            </a:pPr>
            <a:r>
              <a:t>Numerical approx:</a:t>
            </a:r>
          </a:p>
          <a:p>
            <a:pPr algn="l">
              <a:defRPr sz="2200"/>
            </a:pPr>
            <a:r>
              <a:t>energy cut-off</a:t>
            </a:r>
          </a:p>
          <a:p>
            <a:pPr algn="l">
              <a:defRPr sz="2200"/>
            </a:pPr>
            <a:r>
              <a:t>k-points grid</a:t>
            </a:r>
          </a:p>
          <a:p>
            <a:pPr algn="l">
              <a:defRPr sz="2200"/>
            </a:pPr>
            <a:r>
              <a:t>SCF procedure</a:t>
            </a:r>
          </a:p>
        </p:txBody>
      </p:sp>
      <p:sp>
        <p:nvSpPr>
          <p:cNvPr id="316" name="Shape 316"/>
          <p:cNvSpPr/>
          <p:nvPr/>
        </p:nvSpPr>
        <p:spPr>
          <a:xfrm>
            <a:off x="6087560" y="1385344"/>
            <a:ext cx="82968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RUN</a:t>
            </a:r>
          </a:p>
        </p:txBody>
      </p:sp>
      <p:sp>
        <p:nvSpPr>
          <p:cNvPr id="317" name="Shape 317"/>
          <p:cNvSpPr/>
          <p:nvPr/>
        </p:nvSpPr>
        <p:spPr>
          <a:xfrm>
            <a:off x="10327982" y="1385344"/>
            <a:ext cx="81130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OUT</a:t>
            </a:r>
          </a:p>
        </p:txBody>
      </p:sp>
      <p:sp>
        <p:nvSpPr>
          <p:cNvPr id="318" name="Shape 318"/>
          <p:cNvSpPr/>
          <p:nvPr/>
        </p:nvSpPr>
        <p:spPr>
          <a:xfrm>
            <a:off x="9485511" y="2060807"/>
            <a:ext cx="3061545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2400">
                <a:solidFill>
                  <a:srgbClr val="009193"/>
                </a:solidFill>
              </a:defRPr>
            </a:pPr>
            <a:r>
              <a:t>Physical quantities:</a:t>
            </a:r>
          </a:p>
          <a:p>
            <a:pPr algn="l">
              <a:defRPr sz="2200"/>
            </a:pPr>
            <a:r>
              <a:t>charge density</a:t>
            </a:r>
          </a:p>
          <a:p>
            <a:pPr algn="l">
              <a:defRPr sz="2200"/>
            </a:pPr>
            <a:r>
              <a:t>total energy</a:t>
            </a:r>
          </a:p>
          <a:p>
            <a:pPr algn="l">
              <a:defRPr sz="2200"/>
            </a:pPr>
            <a:r>
              <a:t>KS wavefunctions</a:t>
            </a:r>
          </a:p>
          <a:p>
            <a:pPr algn="l">
              <a:defRPr sz="2200"/>
            </a:pPr>
            <a:r>
              <a:t>KS energies</a:t>
            </a:r>
          </a:p>
        </p:txBody>
      </p:sp>
      <p:grpSp>
        <p:nvGrpSpPr>
          <p:cNvPr id="328" name="Group 328"/>
          <p:cNvGrpSpPr/>
          <p:nvPr/>
        </p:nvGrpSpPr>
        <p:grpSpPr>
          <a:xfrm>
            <a:off x="3088758" y="6591086"/>
            <a:ext cx="9271296" cy="2844261"/>
            <a:chOff x="0" y="0"/>
            <a:chExt cx="9271295" cy="2844259"/>
          </a:xfrm>
        </p:grpSpPr>
        <p:sp>
          <p:nvSpPr>
            <p:cNvPr id="319" name="Shape 319"/>
            <p:cNvSpPr/>
            <p:nvPr/>
          </p:nvSpPr>
          <p:spPr>
            <a:xfrm>
              <a:off x="0" y="550933"/>
              <a:ext cx="9271296" cy="1179698"/>
            </a:xfrm>
            <a:prstGeom prst="roundRect">
              <a:avLst>
                <a:gd name="adj" fmla="val 16148"/>
              </a:avLst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0" name="Shape 320"/>
            <p:cNvSpPr/>
            <p:nvPr/>
          </p:nvSpPr>
          <p:spPr>
            <a:xfrm>
              <a:off x="1434435" y="0"/>
              <a:ext cx="4299522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Solve Kohn-Sham equations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757197" y="2082259"/>
              <a:ext cx="2288518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chemeClr val="accent6"/>
                  </a:solidFill>
                </a:defRPr>
              </a:pPr>
              <a:r>
                <a:t>External nuclear </a:t>
              </a:r>
            </a:p>
            <a:p>
              <a:pPr>
                <a:defRPr sz="2200">
                  <a:solidFill>
                    <a:schemeClr val="accent6"/>
                  </a:solidFill>
                </a:defRPr>
              </a:pPr>
              <a:r>
                <a:t>potential  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5531281" y="2082259"/>
              <a:ext cx="2909801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chemeClr val="accent1"/>
                  </a:solidFill>
                </a:defRPr>
              </a:pPr>
              <a:r>
                <a:t>Exchange-correlation </a:t>
              </a:r>
            </a:p>
            <a:p>
              <a:pPr>
                <a:defRPr sz="2200">
                  <a:solidFill>
                    <a:schemeClr val="accent1"/>
                  </a:solidFill>
                </a:defRPr>
              </a:pPr>
              <a:r>
                <a:t>potential</a:t>
              </a:r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5866900" y="1499080"/>
              <a:ext cx="805621" cy="54850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4" name="Shape 324"/>
            <p:cNvSpPr/>
            <p:nvPr/>
          </p:nvSpPr>
          <p:spPr>
            <a:xfrm flipV="1">
              <a:off x="1903818" y="1462149"/>
              <a:ext cx="327306" cy="58543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5" name="Shape 325"/>
            <p:cNvSpPr/>
            <p:nvPr/>
          </p:nvSpPr>
          <p:spPr>
            <a:xfrm>
              <a:off x="3664362" y="2082259"/>
              <a:ext cx="1248272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>
                  <a:solidFill>
                    <a:schemeClr val="accent2"/>
                  </a:solidFill>
                </a:defRPr>
              </a:pPr>
              <a:r>
                <a:t>Hartree </a:t>
              </a:r>
            </a:p>
            <a:p>
              <a:pPr>
                <a:defRPr sz="2200">
                  <a:solidFill>
                    <a:schemeClr val="accent2"/>
                  </a:solidFill>
                </a:defRPr>
              </a:pPr>
              <a:r>
                <a:t>potential </a:t>
              </a:r>
            </a:p>
          </p:txBody>
        </p:sp>
        <p:sp>
          <p:nvSpPr>
            <p:cNvPr id="326" name="Shape 326"/>
            <p:cNvSpPr/>
            <p:nvPr/>
          </p:nvSpPr>
          <p:spPr>
            <a:xfrm flipH="1" flipV="1">
              <a:off x="3809448" y="1442539"/>
              <a:ext cx="476064" cy="54249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27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773" y="695128"/>
              <a:ext cx="8805452" cy="839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38938" y="5509382"/>
            <a:ext cx="3589389" cy="1247279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>
            <p:ph type="sldNum" sz="quarter" idx="2"/>
          </p:nvPr>
        </p:nvSpPr>
        <p:spPr>
          <a:xfrm>
            <a:off x="12483546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 Rounded MT Bold"/>
        <a:ea typeface="Arial Rounded MT Bold"/>
        <a:cs typeface="Arial Rounded MT Bold"/>
      </a:majorFont>
      <a:minorFont>
        <a:latin typeface="Arial Rounded MT Bold"/>
        <a:ea typeface="Arial Rounded MT Bold"/>
        <a:cs typeface="Arial Rounded M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 Rounded MT Bold"/>
        <a:ea typeface="Arial Rounded MT Bold"/>
        <a:cs typeface="Arial Rounded MT Bold"/>
      </a:majorFont>
      <a:minorFont>
        <a:latin typeface="Arial Rounded MT Bold"/>
        <a:ea typeface="Arial Rounded MT Bold"/>
        <a:cs typeface="Arial Rounded M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