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6"/>
  </p:notesMasterIdLst>
  <p:sldIdLst>
    <p:sldId id="301" r:id="rId3"/>
    <p:sldId id="260" r:id="rId4"/>
    <p:sldId id="305" r:id="rId5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4660"/>
  </p:normalViewPr>
  <p:slideViewPr>
    <p:cSldViewPr>
      <p:cViewPr varScale="1">
        <p:scale>
          <a:sx n="59" d="100"/>
          <a:sy n="59" d="100"/>
        </p:scale>
        <p:origin x="-144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0607E-61C4-41B1-A647-4B3F6E5C900A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6FB6B-5C44-47B1-B58F-F270912B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50358" y="922020"/>
            <a:ext cx="3392683" cy="677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169123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6571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5524227" y="2017035"/>
            <a:ext cx="4385965" cy="4870400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783208" y="2017035"/>
            <a:ext cx="4385965" cy="4870400"/>
          </a:xfrm>
          <a:prstGeom prst="rect">
            <a:avLst/>
          </a:prstGeom>
        </p:spPr>
        <p:txBody>
          <a:bodyPr/>
          <a:lstStyle>
            <a:lvl1pPr marL="274937" indent="-274937">
              <a:spcBef>
                <a:spcPts val="2566"/>
              </a:spcBef>
              <a:defRPr sz="2200"/>
            </a:lvl1pPr>
            <a:lvl2pPr marL="549874" indent="-274937">
              <a:spcBef>
                <a:spcPts val="2566"/>
              </a:spcBef>
              <a:defRPr sz="2200"/>
            </a:lvl2pPr>
            <a:lvl3pPr marL="824812" indent="-274937">
              <a:spcBef>
                <a:spcPts val="2566"/>
              </a:spcBef>
              <a:defRPr sz="2200"/>
            </a:lvl3pPr>
            <a:lvl4pPr marL="1099749" indent="-274937">
              <a:spcBef>
                <a:spcPts val="2566"/>
              </a:spcBef>
              <a:defRPr sz="2200"/>
            </a:lvl4pPr>
            <a:lvl5pPr marL="1374686" indent="-274937">
              <a:spcBef>
                <a:spcPts val="2566"/>
              </a:spcBef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800324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83208" y="983920"/>
            <a:ext cx="9126984" cy="558866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576563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5524227" y="3945516"/>
            <a:ext cx="4385965" cy="2922240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5529340" y="688744"/>
            <a:ext cx="4385966" cy="2922240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783208" y="688744"/>
            <a:ext cx="4385965" cy="6179013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23539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044278" y="4929436"/>
            <a:ext cx="8604845" cy="37464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9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044278" y="3299666"/>
            <a:ext cx="8604845" cy="5439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549425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0693400" cy="7556500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13616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90310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022568" y="2133600"/>
            <a:ext cx="3733800" cy="441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FF00F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044278" y="1269256"/>
            <a:ext cx="8604845" cy="255819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044278" y="3896320"/>
            <a:ext cx="8604845" cy="87568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183291" algn="ctr">
              <a:spcBef>
                <a:spcPts val="0"/>
              </a:spcBef>
              <a:buSzTx/>
              <a:buNone/>
              <a:defRPr sz="2600"/>
            </a:lvl2pPr>
            <a:lvl3pPr marL="0" indent="366583" algn="ctr">
              <a:spcBef>
                <a:spcPts val="0"/>
              </a:spcBef>
              <a:buSzTx/>
              <a:buNone/>
              <a:defRPr sz="2600"/>
            </a:lvl3pPr>
            <a:lvl4pPr marL="0" indent="549874" algn="ctr">
              <a:spcBef>
                <a:spcPts val="0"/>
              </a:spcBef>
              <a:buSzTx/>
              <a:buNone/>
              <a:defRPr sz="2600"/>
            </a:lvl4pPr>
            <a:lvl5pPr marL="0" indent="733166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51872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321011" y="491960"/>
            <a:ext cx="8040936" cy="4585064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044278" y="5204933"/>
            <a:ext cx="8604845" cy="110199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044278" y="6346279"/>
            <a:ext cx="8604845" cy="87568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183291" algn="ctr">
              <a:spcBef>
                <a:spcPts val="0"/>
              </a:spcBef>
              <a:buSzTx/>
              <a:buNone/>
              <a:defRPr sz="2600"/>
            </a:lvl2pPr>
            <a:lvl3pPr marL="0" indent="366583" algn="ctr">
              <a:spcBef>
                <a:spcPts val="0"/>
              </a:spcBef>
              <a:buSzTx/>
              <a:buNone/>
              <a:defRPr sz="2600"/>
            </a:lvl3pPr>
            <a:lvl4pPr marL="0" indent="549874" algn="ctr">
              <a:spcBef>
                <a:spcPts val="0"/>
              </a:spcBef>
              <a:buSzTx/>
              <a:buNone/>
              <a:defRPr sz="2600"/>
            </a:lvl4pPr>
            <a:lvl5pPr marL="0" indent="733166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5165698" y="7162932"/>
            <a:ext cx="351562" cy="2977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803296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044278" y="2499155"/>
            <a:ext cx="8604845" cy="25581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974001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5524227" y="491960"/>
            <a:ext cx="4385965" cy="6375797"/>
          </a:xfrm>
          <a:prstGeom prst="rect">
            <a:avLst/>
          </a:prstGeom>
        </p:spPr>
        <p:txBody>
          <a:bodyPr lIns="73316" tIns="36657" rIns="73316" bIns="36657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783208" y="491959"/>
            <a:ext cx="4385965" cy="3089507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783208" y="3689697"/>
            <a:ext cx="4385965" cy="317805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0"/>
            </a:lvl1pPr>
            <a:lvl2pPr marL="0" indent="183291" algn="ctr">
              <a:spcBef>
                <a:spcPts val="0"/>
              </a:spcBef>
              <a:buSzTx/>
              <a:buNone/>
              <a:defRPr sz="2600"/>
            </a:lvl2pPr>
            <a:lvl3pPr marL="0" indent="366583" algn="ctr">
              <a:spcBef>
                <a:spcPts val="0"/>
              </a:spcBef>
              <a:buSzTx/>
              <a:buNone/>
              <a:defRPr sz="2600"/>
            </a:lvl3pPr>
            <a:lvl4pPr marL="0" indent="549874" algn="ctr">
              <a:spcBef>
                <a:spcPts val="0"/>
              </a:spcBef>
              <a:buSzTx/>
              <a:buNone/>
              <a:defRPr sz="2600"/>
            </a:lvl4pPr>
            <a:lvl5pPr marL="0" indent="733166" algn="ctr">
              <a:spcBef>
                <a:spcPts val="0"/>
              </a:spcBef>
              <a:buSzTx/>
              <a:buNone/>
              <a:defRPr sz="2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868849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45771" y="1524000"/>
            <a:ext cx="8610600" cy="533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3912" y="922020"/>
            <a:ext cx="7585575" cy="677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7848" y="2099289"/>
            <a:ext cx="8397702" cy="3645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83208" y="344372"/>
            <a:ext cx="9126984" cy="1672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731" tIns="40731" rIns="40731" bIns="40731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83208" y="2017035"/>
            <a:ext cx="9126984" cy="487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0731" tIns="40731" rIns="40731" bIns="40731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165698" y="7167852"/>
            <a:ext cx="351562" cy="297701"/>
          </a:xfrm>
          <a:prstGeom prst="rect">
            <a:avLst/>
          </a:prstGeom>
          <a:ln w="12700">
            <a:miter lim="400000"/>
          </a:ln>
        </p:spPr>
        <p:txBody>
          <a:bodyPr wrap="none" lIns="40731" tIns="40731" rIns="40731" bIns="40731">
            <a:spAutoFit/>
          </a:bodyPr>
          <a:lstStyle>
            <a:lvl1pPr>
              <a:defRPr sz="1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ctr" defTabSz="468412" hangingPunct="0"/>
            <a:fld id="{86CB4B4D-7CA3-9044-876B-883B54F8677D}" type="slidenum">
              <a:rPr kern="0">
                <a:solidFill>
                  <a:srgbClr val="000000"/>
                </a:solidFill>
              </a:rPr>
              <a:pPr algn="ctr" defTabSz="468412" hangingPunct="0"/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94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 spd="med"/>
  <p:txStyles>
    <p:titleStyle>
      <a:lvl1pPr marL="0" marR="0" indent="0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1pPr>
      <a:lvl2pPr marL="0" marR="0" indent="183291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2pPr>
      <a:lvl3pPr marL="0" marR="0" indent="366583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3pPr>
      <a:lvl4pPr marL="0" marR="0" indent="549874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4pPr>
      <a:lvl5pPr marL="0" marR="0" indent="733166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5pPr>
      <a:lvl6pPr marL="0" marR="0" indent="916457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6pPr>
      <a:lvl7pPr marL="0" marR="0" indent="1099749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7pPr>
      <a:lvl8pPr marL="0" marR="0" indent="1283040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8pPr>
      <a:lvl9pPr marL="0" marR="0" indent="1466332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 Rounded MT Bold"/>
        </a:defRPr>
      </a:lvl9pPr>
    </p:titleStyle>
    <p:bodyStyle>
      <a:lvl1pPr marL="356400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712800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069200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425600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1782001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138401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494801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2851201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3207601" marR="0" indent="-356400" algn="l" defTabSz="468412" rtl="0" latinLnBrk="0">
        <a:lnSpc>
          <a:spcPct val="100000"/>
        </a:lnSpc>
        <a:spcBef>
          <a:spcPts val="3368"/>
        </a:spcBef>
        <a:spcAft>
          <a:spcPts val="0"/>
        </a:spcAft>
        <a:buClrTx/>
        <a:buSzPct val="75000"/>
        <a:buFontTx/>
        <a:buChar char="•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83291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366583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549874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733166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916457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099749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283040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466332" algn="ctr" defTabSz="4684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jpg" descr="http://www.eng.tohoku.ac.jp/media/images/_u/topic/thumbnail/1790qtv1cd.jpg"/>
          <p:cNvPicPr>
            <a:picLocks noChangeAspect="1"/>
          </p:cNvPicPr>
          <p:nvPr/>
        </p:nvPicPr>
        <p:blipFill>
          <a:blip r:embed="rId2">
            <a:extLst/>
          </a:blip>
          <a:srcRect t="18182" b="22726"/>
          <a:stretch>
            <a:fillRect/>
          </a:stretch>
        </p:blipFill>
        <p:spPr>
          <a:xfrm>
            <a:off x="348823" y="232576"/>
            <a:ext cx="1804154" cy="10042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3.png" descr="http://www.best-masters.com/logo_ecole/349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55105" y="78754"/>
            <a:ext cx="1542635" cy="147497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5" name="Group 125"/>
          <p:cNvGrpSpPr/>
          <p:nvPr/>
        </p:nvGrpSpPr>
        <p:grpSpPr>
          <a:xfrm>
            <a:off x="2248019" y="1521157"/>
            <a:ext cx="6197362" cy="1385412"/>
            <a:chOff x="-1087211" y="216504"/>
            <a:chExt cx="7536932" cy="1788228"/>
          </a:xfrm>
        </p:grpSpPr>
        <p:pic>
          <p:nvPicPr>
            <p:cNvPr id="121" name="pasted-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872919" y="933343"/>
              <a:ext cx="3405346" cy="9500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pasted-image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55003" y="216504"/>
              <a:ext cx="3927270" cy="8058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3" name="pasted-image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-1087212" y="223514"/>
              <a:ext cx="1813605" cy="17812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4" name="image40.png"/>
            <p:cNvPicPr>
              <a:picLocks noChangeAspect="1"/>
            </p:cNvPicPr>
            <p:nvPr/>
          </p:nvPicPr>
          <p:blipFill>
            <a:blip r:embed="rId7">
              <a:extLst/>
            </a:blip>
            <a:srcRect l="13281" t="14583" r="72656" b="76042"/>
            <a:stretch>
              <a:fillRect/>
            </a:stretch>
          </p:blipFill>
          <p:spPr>
            <a:xfrm>
              <a:off x="4838573" y="216614"/>
              <a:ext cx="1611149" cy="805574"/>
            </a:xfrm>
            <a:prstGeom prst="rect">
              <a:avLst/>
            </a:prstGeom>
            <a:ln w="25400" cap="flat">
              <a:noFill/>
              <a:miter lim="400000"/>
            </a:ln>
            <a:effectLst>
              <a:reflection stA="50000" endPos="40000" dir="5400000" sy="-100000" algn="bl" rotWithShape="0"/>
            </a:effectLst>
          </p:spPr>
        </p:pic>
      </p:grpSp>
      <p:sp>
        <p:nvSpPr>
          <p:cNvPr id="126" name="Shape 126"/>
          <p:cNvSpPr/>
          <p:nvPr/>
        </p:nvSpPr>
        <p:spPr>
          <a:xfrm>
            <a:off x="2736597" y="424714"/>
            <a:ext cx="5635048" cy="1097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0725" tIns="40725" rIns="40725" bIns="40725" anchor="ctr">
            <a:spAutoFit/>
          </a:bodyPr>
          <a:lstStyle/>
          <a:p>
            <a:pPr algn="ctr" defTabSz="513466" hangingPunct="0">
              <a:defRPr sz="2800">
                <a:solidFill>
                  <a:srgbClr val="00882B"/>
                </a:solidFill>
                <a:latin typeface="+mn-lt"/>
                <a:ea typeface="+mn-ea"/>
                <a:cs typeface="+mn-cs"/>
                <a:sym typeface="Arial Rounded MT Bold"/>
              </a:defRPr>
            </a:pPr>
            <a:r>
              <a:rPr sz="2200" kern="0">
                <a:solidFill>
                  <a:srgbClr val="00882B"/>
                </a:solidFill>
                <a:sym typeface="Arial Rounded MT Bold"/>
              </a:rPr>
              <a:t>First Principles Workshop</a:t>
            </a:r>
          </a:p>
          <a:p>
            <a:pPr algn="ctr" defTabSz="513466" hangingPunct="0">
              <a:defRPr sz="28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2200" kern="0">
                <a:solidFill>
                  <a:srgbClr val="000000"/>
                </a:solidFill>
                <a:latin typeface="Chalkboard"/>
                <a:ea typeface="Chalkboard"/>
                <a:cs typeface="Chalkboard"/>
                <a:sym typeface="Chalkboard"/>
              </a:rPr>
              <a:t>An introduction and hands-on tutorial with the </a:t>
            </a:r>
          </a:p>
          <a:p>
            <a:pPr algn="ctr" defTabSz="513466" hangingPunct="0">
              <a:defRPr sz="2800">
                <a:latin typeface="Chalkboard"/>
                <a:ea typeface="Chalkboard"/>
                <a:cs typeface="Chalkboard"/>
                <a:sym typeface="Chalkboard"/>
              </a:defRPr>
            </a:pPr>
            <a:r>
              <a:rPr sz="2200" kern="0">
                <a:solidFill>
                  <a:srgbClr val="000000"/>
                </a:solidFill>
                <a:latin typeface="Chalkboard"/>
                <a:ea typeface="Chalkboard"/>
                <a:cs typeface="Chalkboard"/>
                <a:sym typeface="Chalkboard"/>
              </a:rPr>
              <a:t>Quantum ESPRESSO</a:t>
            </a:r>
          </a:p>
        </p:txBody>
      </p:sp>
      <p:sp>
        <p:nvSpPr>
          <p:cNvPr id="128" name="Shape 128"/>
          <p:cNvSpPr/>
          <p:nvPr/>
        </p:nvSpPr>
        <p:spPr>
          <a:xfrm>
            <a:off x="0" y="4028658"/>
            <a:ext cx="10693400" cy="6208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0725" tIns="40725" rIns="40725" bIns="40725" anchor="ctr">
            <a:spAutoFit/>
          </a:bodyPr>
          <a:lstStyle/>
          <a:p>
            <a:pPr algn="ctr" defTabSz="468339" hangingPunct="0">
              <a:defRPr sz="4400">
                <a:latin typeface="+mn-lt"/>
                <a:ea typeface="+mn-ea"/>
                <a:cs typeface="+mn-cs"/>
                <a:sym typeface="Arial Rounded MT Bold"/>
              </a:defRPr>
            </a:pPr>
            <a:r>
              <a:rPr lang="en-US" sz="3500" kern="0" smtClean="0">
                <a:solidFill>
                  <a:srgbClr val="000000"/>
                </a:solidFill>
                <a:sym typeface="Arial Rounded MT Bold"/>
              </a:rPr>
              <a:t>Welcome to The Workshop</a:t>
            </a:r>
            <a:endParaRPr sz="3500" kern="0">
              <a:solidFill>
                <a:srgbClr val="000000"/>
              </a:solidFill>
              <a:sym typeface="Arial Rounded MT Bold"/>
            </a:endParaRPr>
          </a:p>
        </p:txBody>
      </p:sp>
      <p:sp>
        <p:nvSpPr>
          <p:cNvPr id="12" name="Shape 127"/>
          <p:cNvSpPr/>
          <p:nvPr/>
        </p:nvSpPr>
        <p:spPr>
          <a:xfrm>
            <a:off x="4203272" y="5212893"/>
            <a:ext cx="2380952" cy="513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0725" tIns="40725" rIns="40725" bIns="40725" anchor="ctr">
            <a:spAutoFit/>
          </a:bodyPr>
          <a:lstStyle>
            <a:lvl1pPr algn="l">
              <a:spcBef>
                <a:spcPts val="3200"/>
              </a:spcBef>
              <a:defRPr sz="2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algn="ctr" defTabSz="468339" hangingPunct="0"/>
            <a:r>
              <a:rPr lang="en-US" kern="0" smtClean="0">
                <a:solidFill>
                  <a:srgbClr val="000000"/>
                </a:solidFill>
              </a:rPr>
              <a:t>R. Saito </a:t>
            </a:r>
            <a:r>
              <a:rPr lang="en-US" kern="0" smtClean="0">
                <a:solidFill>
                  <a:srgbClr val="000000"/>
                </a:solidFill>
              </a:rPr>
              <a:t>group</a:t>
            </a:r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001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9571" y="2055793"/>
            <a:ext cx="8533130" cy="990600"/>
          </a:xfrm>
          <a:custGeom>
            <a:avLst/>
            <a:gdLst/>
            <a:ahLst/>
            <a:cxnLst/>
            <a:rect l="l" t="t" r="r" b="b"/>
            <a:pathLst>
              <a:path w="8763000" h="990600">
                <a:moveTo>
                  <a:pt x="0" y="990600"/>
                </a:moveTo>
                <a:lnTo>
                  <a:pt x="8763000" y="990600"/>
                </a:lnTo>
                <a:lnTo>
                  <a:pt x="876300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solidFill>
            <a:srgbClr val="EDF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56675" y="923607"/>
            <a:ext cx="359537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54555" algn="l"/>
              </a:tabLst>
            </a:pPr>
            <a:r>
              <a:rPr spc="-5"/>
              <a:t>Wh</a:t>
            </a:r>
            <a:r>
              <a:rPr/>
              <a:t>at</a:t>
            </a:r>
            <a:r>
              <a:rPr spc="-5"/>
              <a:t> </a:t>
            </a:r>
            <a:r>
              <a:rPr spc="-5" smtClean="0"/>
              <a:t>i</a:t>
            </a:r>
            <a:r>
              <a:rPr smtClean="0"/>
              <a:t>s</a:t>
            </a:r>
            <a:r>
              <a:rPr/>
              <a:t>	</a:t>
            </a:r>
            <a:r>
              <a:rPr smtClean="0"/>
              <a:t>D</a:t>
            </a:r>
            <a:r>
              <a:rPr spc="-5" smtClean="0"/>
              <a:t>FT</a:t>
            </a:r>
            <a:r>
              <a:rPr smtClean="0"/>
              <a:t>?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171171" y="2131993"/>
            <a:ext cx="8431530" cy="4237057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5080" indent="-342900">
              <a:lnSpc>
                <a:spcPts val="2900"/>
              </a:lnSpc>
              <a:spcBef>
                <a:spcPts val="80"/>
              </a:spcBef>
              <a:buClr>
                <a:srgbClr val="FF9933"/>
              </a:buClr>
              <a:buSzPct val="100000"/>
              <a:buFont typeface="Arial" panose="020B0604020202020204" pitchFamily="34" charset="0"/>
              <a:buChar char="•"/>
              <a:tabLst>
                <a:tab pos="336550" algn="l"/>
              </a:tabLst>
            </a:pPr>
            <a:r>
              <a:rPr sz="2400" smtClean="0">
                <a:latin typeface="Arial"/>
                <a:cs typeface="Arial"/>
              </a:rPr>
              <a:t>A</a:t>
            </a:r>
            <a:r>
              <a:rPr lang="en-US" sz="2400" smtClean="0">
                <a:latin typeface="Arial"/>
                <a:cs typeface="Arial"/>
              </a:rPr>
              <a:t>n </a:t>
            </a:r>
            <a:r>
              <a:rPr sz="2400" smtClean="0">
                <a:latin typeface="Arial"/>
                <a:cs typeface="Arial"/>
              </a:rPr>
              <a:t>approach </a:t>
            </a:r>
            <a:r>
              <a:rPr sz="2400">
                <a:latin typeface="Arial"/>
                <a:cs typeface="Arial"/>
              </a:rPr>
              <a:t>to </a:t>
            </a:r>
            <a:r>
              <a:rPr lang="en-US" sz="2400" smtClean="0">
                <a:latin typeface="Arial"/>
                <a:cs typeface="Arial"/>
              </a:rPr>
              <a:t>calculate</a:t>
            </a:r>
            <a:r>
              <a:rPr sz="2400" smtClean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(ground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state)  properties of many-electron systems </a:t>
            </a:r>
            <a:r>
              <a:rPr sz="2400">
                <a:latin typeface="Arial"/>
                <a:cs typeface="Arial"/>
              </a:rPr>
              <a:t>from </a:t>
            </a:r>
            <a:r>
              <a:rPr sz="2400" i="1" smtClean="0">
                <a:latin typeface="Arial"/>
                <a:cs typeface="Arial"/>
              </a:rPr>
              <a:t>first</a:t>
            </a:r>
            <a:r>
              <a:rPr lang="en-US" sz="2400" i="1" spc="-110">
                <a:latin typeface="Arial"/>
                <a:cs typeface="Arial"/>
              </a:rPr>
              <a:t>-</a:t>
            </a:r>
            <a:r>
              <a:rPr sz="2400" i="1" smtClean="0">
                <a:latin typeface="Arial"/>
                <a:cs typeface="Arial"/>
              </a:rPr>
              <a:t>principles</a:t>
            </a:r>
            <a:endParaRPr sz="2400" i="1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9933"/>
              </a:buClr>
            </a:pPr>
            <a:endParaRPr sz="2400">
              <a:latin typeface="Times New Roman"/>
              <a:cs typeface="Times New Roman"/>
            </a:endParaRPr>
          </a:p>
          <a:p>
            <a:pPr marL="336550" indent="-323850">
              <a:lnSpc>
                <a:spcPct val="100000"/>
              </a:lnSpc>
              <a:buClr>
                <a:srgbClr val="FF9933"/>
              </a:buClr>
              <a:buSzPct val="100000"/>
              <a:buChar char="•"/>
              <a:tabLst>
                <a:tab pos="336550" algn="l"/>
              </a:tabLst>
            </a:pPr>
            <a:r>
              <a:rPr sz="2400" dirty="0">
                <a:solidFill>
                  <a:srgbClr val="0000FF"/>
                </a:solidFill>
                <a:latin typeface="Arial"/>
                <a:cs typeface="Arial"/>
              </a:rPr>
              <a:t>Features:</a:t>
            </a:r>
            <a:endParaRPr sz="2400">
              <a:latin typeface="Arial"/>
              <a:cs typeface="Arial"/>
            </a:endParaRPr>
          </a:p>
          <a:p>
            <a:pPr marL="537210" lvl="2" indent="-186055">
              <a:lnSpc>
                <a:spcPct val="100000"/>
              </a:lnSpc>
              <a:spcBef>
                <a:spcPts val="1420"/>
              </a:spcBef>
              <a:buChar char="-"/>
              <a:tabLst>
                <a:tab pos="537845" algn="l"/>
              </a:tabLst>
            </a:pPr>
            <a:r>
              <a:rPr lang="en-US" sz="24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Ab initio 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/ </a:t>
            </a:r>
            <a:r>
              <a:rPr lang="en-US" sz="2400" i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first-principles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/ no empirical information</a:t>
            </a:r>
          </a:p>
          <a:p>
            <a:pPr marL="537210" lvl="2" indent="-186055">
              <a:lnSpc>
                <a:spcPct val="100000"/>
              </a:lnSpc>
              <a:spcBef>
                <a:spcPts val="1420"/>
              </a:spcBef>
              <a:buChar char="-"/>
              <a:tabLst>
                <a:tab pos="537845" algn="l"/>
              </a:tabLst>
            </a:pPr>
            <a:r>
              <a:rPr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Quantum</a:t>
            </a:r>
            <a:r>
              <a:rPr sz="2400" spc="-1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</a:t>
            </a:r>
            <a:r>
              <a:rPr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echanical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and </a:t>
            </a:r>
            <a:r>
              <a:rPr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Numerical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marL="537210" lvl="2" indent="-186055">
              <a:lnSpc>
                <a:spcPct val="100000"/>
              </a:lnSpc>
              <a:spcBef>
                <a:spcPts val="1420"/>
              </a:spcBef>
              <a:buChar char="-"/>
              <a:tabLst>
                <a:tab pos="537845" algn="l"/>
              </a:tabLst>
            </a:pP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Predictive</a:t>
            </a:r>
            <a:r>
              <a:rPr lang="en-US" sz="2400" spc="-105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capability</a:t>
            </a:r>
          </a:p>
          <a:p>
            <a:pPr marL="537210" lvl="2" indent="-186055">
              <a:lnSpc>
                <a:spcPct val="100000"/>
              </a:lnSpc>
              <a:spcBef>
                <a:spcPts val="1420"/>
              </a:spcBef>
              <a:buChar char="-"/>
              <a:tabLst>
                <a:tab pos="537845" algn="l"/>
              </a:tabLst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V</a:t>
            </a:r>
            <a:r>
              <a: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ery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accurate for most</a:t>
            </a:r>
            <a:r>
              <a:rPr lang="en-US" sz="2400" spc="-11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materials  (errors typically &lt; few</a:t>
            </a:r>
            <a:r>
              <a:rPr lang="en-US" sz="2400" spc="-1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%)</a:t>
            </a:r>
            <a:endParaRPr lang="en-US" sz="240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537210" lvl="2" indent="-186055">
              <a:lnSpc>
                <a:spcPct val="100000"/>
              </a:lnSpc>
              <a:spcBef>
                <a:spcPts val="1420"/>
              </a:spcBef>
              <a:buChar char="-"/>
              <a:tabLst>
                <a:tab pos="537845" algn="l"/>
              </a:tabLst>
            </a:pPr>
            <a:endParaRPr sz="2400" smtClean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8309" y="6053832"/>
            <a:ext cx="88179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70C0"/>
                </a:solidFill>
              </a:rPr>
              <a:t>Quantum ESPRESSO</a:t>
            </a:r>
            <a:r>
              <a:rPr lang="en-US" sz="3200" smtClean="0">
                <a:solidFill>
                  <a:srgbClr val="0070C0"/>
                </a:solidFill>
              </a:rPr>
              <a:t> </a:t>
            </a:r>
            <a:r>
              <a:rPr lang="en-US" sz="3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one of the </a:t>
            </a:r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most-popular</a:t>
            </a:r>
            <a:r>
              <a:rPr lang="en-US" sz="3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</a:t>
            </a:r>
          </a:p>
          <a:p>
            <a:pPr algn="ctr"/>
            <a:r>
              <a:rPr lang="en-US" sz="32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open-source</a:t>
            </a:r>
            <a:r>
              <a:rPr lang="en-US" sz="32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DFT packages</a:t>
            </a: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6700" y="882650"/>
            <a:ext cx="79248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48105" algn="l"/>
                <a:tab pos="3179445" algn="l"/>
              </a:tabLst>
            </a:pPr>
            <a:r>
              <a:rPr lang="en-US" spc="-5" smtClean="0"/>
              <a:t>Today’s Schedule and Goal</a:t>
            </a:r>
            <a:endParaRPr spc="-5" dirty="0"/>
          </a:p>
        </p:txBody>
      </p:sp>
      <p:sp>
        <p:nvSpPr>
          <p:cNvPr id="7" name="object 3"/>
          <p:cNvSpPr txBox="1"/>
          <p:nvPr/>
        </p:nvSpPr>
        <p:spPr>
          <a:xfrm>
            <a:off x="774700" y="2186186"/>
            <a:ext cx="9918700" cy="4821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marR="226060" indent="-317500">
              <a:lnSpc>
                <a:spcPts val="2600"/>
              </a:lnSpc>
              <a:buClr>
                <a:srgbClr val="FF9933"/>
              </a:buClr>
              <a:buSzPct val="100000"/>
              <a:buChar char="•"/>
              <a:tabLst>
                <a:tab pos="336550" algn="l"/>
              </a:tabLst>
            </a:pP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10:15 – 10:45 = </a:t>
            </a:r>
            <a:r>
              <a:rPr lang="en-US" sz="2000" b="1" smtClean="0">
                <a:solidFill>
                  <a:schemeClr val="accent4"/>
                </a:solidFill>
                <a:latin typeface="Arial"/>
                <a:cs typeface="Arial"/>
              </a:rPr>
              <a:t>Introduction to Computer System and DFT package</a:t>
            </a:r>
          </a:p>
          <a:p>
            <a:pPr marL="12700" marR="226060">
              <a:lnSpc>
                <a:spcPts val="2600"/>
              </a:lnSpc>
              <a:spcAft>
                <a:spcPts val="2000"/>
              </a:spcAft>
              <a:buClr>
                <a:srgbClr val="FF9933"/>
              </a:buClr>
              <a:buSzPct val="175000"/>
              <a:tabLst>
                <a:tab pos="336550" algn="l"/>
              </a:tabLst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	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Participants can </a:t>
            </a:r>
            <a:r>
              <a:rPr lang="en-US" altLang="ja-JP" b="1" smtClean="0">
                <a:solidFill>
                  <a:srgbClr val="FF0000"/>
                </a:solidFill>
                <a:latin typeface="Arial"/>
                <a:cs typeface="Arial"/>
              </a:rPr>
              <a:t>run</a:t>
            </a:r>
            <a:r>
              <a:rPr lang="en-US" altLang="ja-JP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basic Quantum Espresso program.</a:t>
            </a:r>
            <a:endParaRPr lang="en-US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330200" marR="226060" indent="-317500">
              <a:lnSpc>
                <a:spcPts val="2600"/>
              </a:lnSpc>
              <a:spcAft>
                <a:spcPts val="2000"/>
              </a:spcAft>
              <a:buClr>
                <a:srgbClr val="FF9933"/>
              </a:buClr>
              <a:buSzPct val="100000"/>
              <a:buFontTx/>
              <a:buChar char="•"/>
              <a:tabLst>
                <a:tab pos="336550" algn="l"/>
              </a:tabLst>
            </a:pP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10:15 – 12:00 = </a:t>
            </a:r>
            <a:r>
              <a:rPr lang="en-US" sz="2000" b="1" smtClean="0">
                <a:solidFill>
                  <a:schemeClr val="accent4"/>
                </a:solidFill>
                <a:latin typeface="Arial"/>
                <a:cs typeface="Arial"/>
              </a:rPr>
              <a:t>Hands-on tutorial #1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/>
            </a:r>
            <a:b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</a:b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Participants can show </a:t>
            </a:r>
            <a:r>
              <a:rPr lang="en-US" altLang="ja-JP" b="1" smtClean="0">
                <a:solidFill>
                  <a:srgbClr val="FF0000"/>
                </a:solidFill>
                <a:latin typeface="Arial"/>
                <a:cs typeface="Arial"/>
              </a:rPr>
              <a:t>total energy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and </a:t>
            </a:r>
            <a:r>
              <a:rPr lang="en-US" altLang="ja-JP" b="1" smtClean="0">
                <a:solidFill>
                  <a:srgbClr val="FF0000"/>
                </a:solidFill>
                <a:latin typeface="Arial"/>
                <a:cs typeface="Arial"/>
              </a:rPr>
              <a:t>lattice constant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 of Si and Graphene.</a:t>
            </a:r>
            <a:endParaRPr lang="en-US" sz="3200" smtClean="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cs typeface="Times New Roman"/>
            </a:endParaRPr>
          </a:p>
          <a:p>
            <a:pPr marL="336550" indent="-323850">
              <a:lnSpc>
                <a:spcPct val="100000"/>
              </a:lnSpc>
              <a:spcAft>
                <a:spcPts val="2000"/>
              </a:spcAft>
              <a:buClr>
                <a:srgbClr val="FF9933"/>
              </a:buClr>
              <a:buSzPct val="100000"/>
              <a:buChar char="•"/>
              <a:tabLst>
                <a:tab pos="336550" algn="l"/>
              </a:tabLst>
            </a:pP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12:00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– </a:t>
            </a: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13:30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= </a:t>
            </a:r>
            <a:r>
              <a:rPr lang="en-US" sz="2000" b="1" smtClean="0">
                <a:solidFill>
                  <a:schemeClr val="accent4"/>
                </a:solidFill>
                <a:latin typeface="Arial"/>
                <a:cs typeface="Arial"/>
              </a:rPr>
              <a:t>Lunch break</a:t>
            </a:r>
            <a:endParaRPr lang="en-US" sz="3200" b="1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pPr marL="330200" marR="226060" indent="-317500">
              <a:lnSpc>
                <a:spcPts val="2600"/>
              </a:lnSpc>
              <a:buClr>
                <a:srgbClr val="FF9933"/>
              </a:buClr>
              <a:buSzPct val="100000"/>
              <a:buChar char="•"/>
              <a:tabLst>
                <a:tab pos="336550" algn="l"/>
              </a:tabLst>
            </a:pP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13:30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– </a:t>
            </a: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14:30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= </a:t>
            </a:r>
            <a:r>
              <a:rPr lang="en-US" sz="2000" b="1" smtClean="0">
                <a:solidFill>
                  <a:schemeClr val="accent4"/>
                </a:solidFill>
                <a:latin typeface="Arial"/>
                <a:cs typeface="Arial"/>
              </a:rPr>
              <a:t>Hands-on tutorial #2</a:t>
            </a:r>
            <a:endParaRPr lang="en-US" sz="2000" b="1">
              <a:solidFill>
                <a:schemeClr val="accent4"/>
              </a:solidFill>
              <a:latin typeface="Arial"/>
              <a:cs typeface="Arial"/>
            </a:endParaRPr>
          </a:p>
          <a:p>
            <a:pPr marL="12700" marR="226060">
              <a:lnSpc>
                <a:spcPts val="2600"/>
              </a:lnSpc>
              <a:spcAft>
                <a:spcPts val="2000"/>
              </a:spcAft>
              <a:buClr>
                <a:srgbClr val="FF9933"/>
              </a:buClr>
              <a:buSzPct val="175000"/>
              <a:tabLst>
                <a:tab pos="336550" algn="l"/>
              </a:tabLst>
            </a:pP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	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Participants </a:t>
            </a:r>
            <a:r>
              <a:rPr lang="en-US" altLang="ja-JP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can show </a:t>
            </a:r>
            <a:r>
              <a:rPr lang="en-US" altLang="ja-JP" b="1" smtClean="0">
                <a:solidFill>
                  <a:srgbClr val="FF0000"/>
                </a:solidFill>
                <a:latin typeface="Arial"/>
                <a:cs typeface="Arial"/>
              </a:rPr>
              <a:t>charge density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</a:t>
            </a:r>
            <a:r>
              <a:rPr lang="en-US" altLang="ja-JP" b="1" smtClean="0">
                <a:solidFill>
                  <a:srgbClr val="FF0000"/>
                </a:solidFill>
                <a:latin typeface="Arial"/>
                <a:cs typeface="Arial"/>
              </a:rPr>
              <a:t> energy bands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, </a:t>
            </a:r>
            <a:r>
              <a:rPr lang="en-US" altLang="ja-JP" b="1" smtClean="0">
                <a:solidFill>
                  <a:srgbClr val="FF0000"/>
                </a:solidFill>
                <a:latin typeface="Arial"/>
                <a:cs typeface="Arial"/>
              </a:rPr>
              <a:t>DOS</a:t>
            </a:r>
            <a:r>
              <a:rPr lang="en-US" altLang="ja-JP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of </a:t>
            </a:r>
            <a:r>
              <a:rPr lang="en-US" altLang="ja-JP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Si and Graphene.</a:t>
            </a:r>
            <a:endParaRPr lang="en-US" sz="3200">
              <a:solidFill>
                <a:schemeClr val="tx1">
                  <a:lumMod val="85000"/>
                  <a:lumOff val="15000"/>
                </a:schemeClr>
              </a:solidFill>
              <a:latin typeface="Times New Roman"/>
              <a:cs typeface="Times New Roman"/>
            </a:endParaRPr>
          </a:p>
          <a:p>
            <a:pPr marL="330200" marR="226060" indent="-317500">
              <a:lnSpc>
                <a:spcPts val="2600"/>
              </a:lnSpc>
              <a:spcAft>
                <a:spcPts val="1200"/>
              </a:spcAft>
              <a:buClr>
                <a:srgbClr val="FF9933"/>
              </a:buClr>
              <a:buSzPct val="100000"/>
              <a:buChar char="•"/>
              <a:tabLst>
                <a:tab pos="336550" algn="l"/>
              </a:tabLst>
            </a:pP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14:30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– </a:t>
            </a: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14:45 </a:t>
            </a:r>
            <a:r>
              <a:rPr lang="en-US" sz="2000" b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= </a:t>
            </a:r>
            <a:r>
              <a:rPr lang="en-US" sz="2000" b="1" smtClean="0">
                <a:solidFill>
                  <a:schemeClr val="accent4"/>
                </a:solidFill>
                <a:latin typeface="Arial"/>
                <a:cs typeface="Arial"/>
              </a:rPr>
              <a:t>Extra Tutorial</a:t>
            </a:r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/>
            </a:r>
            <a:b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</a:br>
            <a:r>
              <a:rPr lang="en-US" altLang="ja-JP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Participants obtain extra information (practice can be done at home)</a:t>
            </a: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marL="330200" marR="226060" indent="-317500">
              <a:lnSpc>
                <a:spcPts val="2600"/>
              </a:lnSpc>
              <a:buClr>
                <a:srgbClr val="FF9933"/>
              </a:buClr>
              <a:buSzPct val="100000"/>
              <a:buChar char="•"/>
              <a:tabLst>
                <a:tab pos="336550" algn="l"/>
              </a:tabLst>
            </a:pPr>
            <a:r>
              <a:rPr lang="en-US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14:45 – 15:00 = </a:t>
            </a:r>
            <a:r>
              <a:rPr lang="en-US" sz="2000" b="1" smtClean="0">
                <a:solidFill>
                  <a:schemeClr val="accent4"/>
                </a:solidFill>
                <a:latin typeface="Arial"/>
                <a:cs typeface="Arial"/>
              </a:rPr>
              <a:t>Closing</a:t>
            </a:r>
            <a:endParaRPr lang="en-US" sz="2000" b="1">
              <a:solidFill>
                <a:schemeClr val="accent4"/>
              </a:solidFill>
              <a:latin typeface="Arial"/>
              <a:cs typeface="Arial"/>
            </a:endParaRPr>
          </a:p>
          <a:p>
            <a:pPr marL="330200" marR="226060" indent="-317500">
              <a:lnSpc>
                <a:spcPts val="2600"/>
              </a:lnSpc>
              <a:buClr>
                <a:srgbClr val="FF9933"/>
              </a:buClr>
              <a:buSzPct val="175000"/>
              <a:buChar char="•"/>
              <a:tabLst>
                <a:tab pos="336550" algn="l"/>
              </a:tabLst>
            </a:pPr>
            <a:endParaRPr sz="200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1900" y="5525666"/>
            <a:ext cx="1347619" cy="1071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889500" y="6734462"/>
            <a:ext cx="553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0070C0"/>
                </a:solidFill>
              </a:rPr>
              <a:t>Let’s enjoy Quantum ESPRESSO!</a:t>
            </a:r>
            <a:endParaRPr lang="en-US" sz="32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7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 Rounded MT Bold"/>
        <a:ea typeface="Arial Rounded MT Bold"/>
        <a:cs typeface="Arial Rounded MT Bold"/>
      </a:majorFont>
      <a:minorFont>
        <a:latin typeface="Arial Rounded MT Bold"/>
        <a:ea typeface="Arial Rounded MT Bold"/>
        <a:cs typeface="Arial Rounded MT 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99</Words>
  <Application>Microsoft Office PowerPoint</Application>
  <PresentationFormat>Custom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White</vt:lpstr>
      <vt:lpstr>PowerPoint Presentation</vt:lpstr>
      <vt:lpstr>What is DFT?</vt:lpstr>
      <vt:lpstr>Today’s Schedule and Goal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DFT and  Quantum Espresso</dc:title>
  <dc:creator>Art Nugraha</dc:creator>
  <cp:lastModifiedBy>nugraha</cp:lastModifiedBy>
  <cp:revision>44</cp:revision>
  <dcterms:created xsi:type="dcterms:W3CDTF">2016-02-15T04:00:25Z</dcterms:created>
  <dcterms:modified xsi:type="dcterms:W3CDTF">2016-02-25T13:34:27Z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2016-02-15T00:00:00Z</vt:filetime>
  </property>
</Properties>
</file>