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88" r:id="rId4"/>
    <p:sldId id="258" r:id="rId5"/>
    <p:sldId id="260" r:id="rId6"/>
    <p:sldId id="289" r:id="rId7"/>
    <p:sldId id="262" r:id="rId8"/>
    <p:sldId id="263" r:id="rId9"/>
    <p:sldId id="261" r:id="rId10"/>
    <p:sldId id="264" r:id="rId11"/>
    <p:sldId id="269" r:id="rId12"/>
    <p:sldId id="270" r:id="rId13"/>
    <p:sldId id="268" r:id="rId14"/>
    <p:sldId id="272" r:id="rId15"/>
    <p:sldId id="273" r:id="rId16"/>
    <p:sldId id="274" r:id="rId17"/>
    <p:sldId id="275" r:id="rId18"/>
    <p:sldId id="287" r:id="rId19"/>
    <p:sldId id="277" r:id="rId20"/>
    <p:sldId id="276" r:id="rId21"/>
    <p:sldId id="281" r:id="rId22"/>
    <p:sldId id="285" r:id="rId23"/>
    <p:sldId id="282"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A48E"/>
    <a:srgbClr val="69A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0433" autoAdjust="0"/>
  </p:normalViewPr>
  <p:slideViewPr>
    <p:cSldViewPr>
      <p:cViewPr varScale="1">
        <p:scale>
          <a:sx n="66" d="100"/>
          <a:sy n="66" d="100"/>
        </p:scale>
        <p:origin x="-169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569369-2B44-48A6-83D6-C65CA487DA96}" type="datetimeFigureOut">
              <a:rPr lang="en-US" smtClean="0"/>
              <a:pPr/>
              <a:t>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5AC7F-2150-4D49-86D3-4E99C5A6B9CD}" type="slidenum">
              <a:rPr lang="en-US" smtClean="0"/>
              <a:pPr/>
              <a:t>‹#›</a:t>
            </a:fld>
            <a:endParaRPr lang="en-US"/>
          </a:p>
        </p:txBody>
      </p:sp>
    </p:spTree>
    <p:extLst>
      <p:ext uri="{BB962C8B-B14F-4D97-AF65-F5344CB8AC3E}">
        <p14:creationId xmlns:p14="http://schemas.microsoft.com/office/powerpoint/2010/main" val="24410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05AC7F-2150-4D49-86D3-4E99C5A6B9CD}"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a:p>
        </p:txBody>
      </p:sp>
      <p:sp>
        <p:nvSpPr>
          <p:cNvPr id="4" name="Slide Number Placeholder 3"/>
          <p:cNvSpPr>
            <a:spLocks noGrp="1"/>
          </p:cNvSpPr>
          <p:nvPr>
            <p:ph type="sldNum" sz="quarter" idx="10"/>
          </p:nvPr>
        </p:nvSpPr>
        <p:spPr/>
        <p:txBody>
          <a:bodyPr/>
          <a:lstStyle/>
          <a:p>
            <a:fld id="{2705AC7F-2150-4D49-86D3-4E99C5A6B9CD}"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a:p>
        </p:txBody>
      </p:sp>
      <p:sp>
        <p:nvSpPr>
          <p:cNvPr id="4" name="Slide Number Placeholder 3"/>
          <p:cNvSpPr>
            <a:spLocks noGrp="1"/>
          </p:cNvSpPr>
          <p:nvPr>
            <p:ph type="sldNum" sz="quarter" idx="10"/>
          </p:nvPr>
        </p:nvSpPr>
        <p:spPr/>
        <p:txBody>
          <a:bodyPr/>
          <a:lstStyle/>
          <a:p>
            <a:fld id="{2705AC7F-2150-4D49-86D3-4E99C5A6B9CD}"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05AC7F-2150-4D49-86D3-4E99C5A6B9CD}"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05AC7F-2150-4D49-86D3-4E99C5A6B9CD}"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05AC7F-2150-4D49-86D3-4E99C5A6B9CD}"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05AC7F-2150-4D49-86D3-4E99C5A6B9C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A4335B1-60DB-4A34-8551-996A09E71B7B}" type="datetimeFigureOut">
              <a:rPr lang="en-US" smtClean="0"/>
              <a:pPr/>
              <a:t>11/1/2013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F617433-4E69-49F9-B4F6-567E07030B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4335B1-60DB-4A34-8551-996A09E71B7B}"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17433-4E69-49F9-B4F6-567E07030B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4335B1-60DB-4A34-8551-996A09E71B7B}"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17433-4E69-49F9-B4F6-567E07030B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A4335B1-60DB-4A34-8551-996A09E71B7B}" type="datetimeFigureOut">
              <a:rPr lang="en-US" smtClean="0"/>
              <a:pPr/>
              <a:t>11/1/2013</a:t>
            </a:fld>
            <a:endParaRPr lang="en-US"/>
          </a:p>
        </p:txBody>
      </p:sp>
      <p:sp>
        <p:nvSpPr>
          <p:cNvPr id="9" name="Slide Number Placeholder 8"/>
          <p:cNvSpPr>
            <a:spLocks noGrp="1"/>
          </p:cNvSpPr>
          <p:nvPr>
            <p:ph type="sldNum" sz="quarter" idx="15"/>
          </p:nvPr>
        </p:nvSpPr>
        <p:spPr/>
        <p:txBody>
          <a:bodyPr rtlCol="0"/>
          <a:lstStyle/>
          <a:p>
            <a:fld id="{8F617433-4E69-49F9-B4F6-567E07030B4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A4335B1-60DB-4A34-8551-996A09E71B7B}" type="datetimeFigureOut">
              <a:rPr lang="en-US" smtClean="0"/>
              <a:pPr/>
              <a:t>11/1/2013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F617433-4E69-49F9-B4F6-567E07030B4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A4335B1-60DB-4A34-8551-996A09E71B7B}"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17433-4E69-49F9-B4F6-567E07030B4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A4335B1-60DB-4A34-8551-996A09E71B7B}" type="datetimeFigureOut">
              <a:rPr lang="en-US" smtClean="0"/>
              <a:pPr/>
              <a:t>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17433-4E69-49F9-B4F6-567E07030B4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A4335B1-60DB-4A34-8551-996A09E71B7B}" type="datetimeFigureOut">
              <a:rPr lang="en-US" smtClean="0"/>
              <a:pPr/>
              <a:t>11/1/2013</a:t>
            </a:fld>
            <a:endParaRPr lang="en-US"/>
          </a:p>
        </p:txBody>
      </p:sp>
      <p:sp>
        <p:nvSpPr>
          <p:cNvPr id="7" name="Slide Number Placeholder 6"/>
          <p:cNvSpPr>
            <a:spLocks noGrp="1"/>
          </p:cNvSpPr>
          <p:nvPr>
            <p:ph type="sldNum" sz="quarter" idx="11"/>
          </p:nvPr>
        </p:nvSpPr>
        <p:spPr/>
        <p:txBody>
          <a:bodyPr rtlCol="0"/>
          <a:lstStyle/>
          <a:p>
            <a:fld id="{8F617433-4E69-49F9-B4F6-567E07030B4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335B1-60DB-4A34-8551-996A09E71B7B}" type="datetimeFigureOut">
              <a:rPr lang="en-US" smtClean="0"/>
              <a:pPr/>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617433-4E69-49F9-B4F6-567E07030B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A4335B1-60DB-4A34-8551-996A09E71B7B}" type="datetimeFigureOut">
              <a:rPr lang="en-US" smtClean="0"/>
              <a:pPr/>
              <a:t>11/1/2013</a:t>
            </a:fld>
            <a:endParaRPr lang="en-US"/>
          </a:p>
        </p:txBody>
      </p:sp>
      <p:sp>
        <p:nvSpPr>
          <p:cNvPr id="22" name="Slide Number Placeholder 21"/>
          <p:cNvSpPr>
            <a:spLocks noGrp="1"/>
          </p:cNvSpPr>
          <p:nvPr>
            <p:ph type="sldNum" sz="quarter" idx="15"/>
          </p:nvPr>
        </p:nvSpPr>
        <p:spPr/>
        <p:txBody>
          <a:bodyPr rtlCol="0"/>
          <a:lstStyle/>
          <a:p>
            <a:fld id="{8F617433-4E69-49F9-B4F6-567E07030B4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A4335B1-60DB-4A34-8551-996A09E71B7B}" type="datetimeFigureOut">
              <a:rPr lang="en-US" smtClean="0"/>
              <a:pPr/>
              <a:t>11/1/2013</a:t>
            </a:fld>
            <a:endParaRPr lang="en-US"/>
          </a:p>
        </p:txBody>
      </p:sp>
      <p:sp>
        <p:nvSpPr>
          <p:cNvPr id="18" name="Slide Number Placeholder 17"/>
          <p:cNvSpPr>
            <a:spLocks noGrp="1"/>
          </p:cNvSpPr>
          <p:nvPr>
            <p:ph type="sldNum" sz="quarter" idx="11"/>
          </p:nvPr>
        </p:nvSpPr>
        <p:spPr/>
        <p:txBody>
          <a:bodyPr rtlCol="0"/>
          <a:lstStyle/>
          <a:p>
            <a:fld id="{8F617433-4E69-49F9-B4F6-567E07030B4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A4335B1-60DB-4A34-8551-996A09E71B7B}" type="datetimeFigureOut">
              <a:rPr lang="en-US" smtClean="0"/>
              <a:pPr/>
              <a:t>11/1/2013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F617433-4E69-49F9-B4F6-567E07030B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2.png"/><Relationship Id="rId7"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8.gif"/><Relationship Id="rId5" Type="http://schemas.openxmlformats.org/officeDocument/2006/relationships/image" Target="../media/image67.gif"/><Relationship Id="rId4" Type="http://schemas.openxmlformats.org/officeDocument/2006/relationships/image" Target="../media/image66.jpeg"/></Relationships>
</file>

<file path=ppt/slides/_rels/slide19.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76.gif"/><Relationship Id="rId13" Type="http://schemas.openxmlformats.org/officeDocument/2006/relationships/image" Target="../media/image52.jpeg"/><Relationship Id="rId3" Type="http://schemas.openxmlformats.org/officeDocument/2006/relationships/image" Target="../media/image71.gif"/><Relationship Id="rId7" Type="http://schemas.openxmlformats.org/officeDocument/2006/relationships/image" Target="../media/image75.gif"/><Relationship Id="rId12" Type="http://schemas.openxmlformats.org/officeDocument/2006/relationships/image" Target="../media/image79.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4.gif"/><Relationship Id="rId11" Type="http://schemas.openxmlformats.org/officeDocument/2006/relationships/image" Target="../media/image51.jpeg"/><Relationship Id="rId5" Type="http://schemas.openxmlformats.org/officeDocument/2006/relationships/image" Target="../media/image73.gif"/><Relationship Id="rId15" Type="http://schemas.openxmlformats.org/officeDocument/2006/relationships/hyperlink" Target="http://www.phys.tohoku.ac.jp/" TargetMode="External"/><Relationship Id="rId10" Type="http://schemas.openxmlformats.org/officeDocument/2006/relationships/image" Target="../media/image78.gif"/><Relationship Id="rId4" Type="http://schemas.openxmlformats.org/officeDocument/2006/relationships/image" Target="../media/image72.gif"/><Relationship Id="rId9" Type="http://schemas.openxmlformats.org/officeDocument/2006/relationships/image" Target="../media/image77.gif"/><Relationship Id="rId14" Type="http://schemas.openxmlformats.org/officeDocument/2006/relationships/image" Target="../media/image80.jpeg"/></Relationships>
</file>

<file path=ppt/slides/_rels/slide21.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gif"/></Relationships>
</file>

<file path=ppt/slides/_rels/slide22.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3.jpeg"/><Relationship Id="rId3" Type="http://schemas.openxmlformats.org/officeDocument/2006/relationships/image" Target="../media/image2.png"/><Relationship Id="rId7" Type="http://schemas.openxmlformats.org/officeDocument/2006/relationships/image" Target="../media/image88.jpeg"/><Relationship Id="rId12" Type="http://schemas.openxmlformats.org/officeDocument/2006/relationships/image" Target="../media/image92.jpe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7.gif"/><Relationship Id="rId11" Type="http://schemas.microsoft.com/office/2007/relationships/hdphoto" Target="../media/hdphoto1.wdp"/><Relationship Id="rId5" Type="http://schemas.openxmlformats.org/officeDocument/2006/relationships/image" Target="../media/image86.jpeg"/><Relationship Id="rId10" Type="http://schemas.openxmlformats.org/officeDocument/2006/relationships/image" Target="../media/image91.jpeg"/><Relationship Id="rId4" Type="http://schemas.openxmlformats.org/officeDocument/2006/relationships/image" Target="../media/image85.jpeg"/><Relationship Id="rId9" Type="http://schemas.openxmlformats.org/officeDocument/2006/relationships/image" Target="../media/image90.jpeg"/></Relationships>
</file>

<file path=ppt/slides/_rels/slide23.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2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jpeg"/><Relationship Id="rId7"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70.jpeg"/><Relationship Id="rId4" Type="http://schemas.openxmlformats.org/officeDocument/2006/relationships/image" Target="../media/image33.jpeg"/><Relationship Id="rId9"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Hasdeo\Dropbox\Indonesia\Presentation\sendai.wmv"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pn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8.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24000"/>
            <a:ext cx="7239000" cy="1470025"/>
          </a:xfrm>
        </p:spPr>
        <p:txBody>
          <a:bodyPr>
            <a:normAutofit/>
          </a:bodyPr>
          <a:lstStyle/>
          <a:p>
            <a:r>
              <a:rPr lang="en-US" sz="3600" smtClean="0"/>
              <a:t>Berkenalan dengan Universitas Tohoku</a:t>
            </a:r>
            <a:br>
              <a:rPr lang="en-US" sz="3600" smtClean="0"/>
            </a:br>
            <a:r>
              <a:rPr lang="en-US" sz="1800" b="1" i="1" smtClean="0"/>
              <a:t>Introduction to Tohoku University</a:t>
            </a:r>
            <a:endParaRPr lang="en-US" sz="3600"/>
          </a:p>
        </p:txBody>
      </p:sp>
      <p:sp>
        <p:nvSpPr>
          <p:cNvPr id="3" name="Subtitle 2"/>
          <p:cNvSpPr>
            <a:spLocks noGrp="1"/>
          </p:cNvSpPr>
          <p:nvPr>
            <p:ph type="subTitle" idx="1"/>
          </p:nvPr>
        </p:nvSpPr>
        <p:spPr>
          <a:xfrm>
            <a:off x="2514600" y="3505200"/>
            <a:ext cx="4953000" cy="1752600"/>
          </a:xfrm>
        </p:spPr>
        <p:txBody>
          <a:bodyPr/>
          <a:lstStyle/>
          <a:p>
            <a:r>
              <a:rPr lang="en-US" sz="2800" dirty="0" err="1" smtClean="0"/>
              <a:t>Riichiro</a:t>
            </a:r>
            <a:r>
              <a:rPr lang="en-US" sz="2800" dirty="0" smtClean="0"/>
              <a:t> Saito</a:t>
            </a:r>
            <a:endParaRPr lang="en-US" dirty="0" smtClean="0"/>
          </a:p>
          <a:p>
            <a:r>
              <a:rPr lang="en-US" sz="2000" dirty="0" smtClean="0"/>
              <a:t>Professor, Department of Physics,</a:t>
            </a:r>
          </a:p>
          <a:p>
            <a:r>
              <a:rPr lang="en-US" sz="2000" smtClean="0"/>
              <a:t>Tohoku University</a:t>
            </a:r>
            <a:endParaRPr lang="en-US" sz="2000"/>
          </a:p>
        </p:txBody>
      </p:sp>
      <p:pic>
        <p:nvPicPr>
          <p:cNvPr id="7" name="Picture 2" descr="C:\Users\ed1\Desktop\logo.gif"/>
          <p:cNvPicPr>
            <a:picLocks noChangeAspect="1" noChangeArrowheads="1"/>
          </p:cNvPicPr>
          <p:nvPr/>
        </p:nvPicPr>
        <p:blipFill>
          <a:blip r:embed="rId2" cstate="print"/>
          <a:srcRect/>
          <a:stretch>
            <a:fillRect/>
          </a:stretch>
        </p:blipFill>
        <p:spPr bwMode="auto">
          <a:xfrm>
            <a:off x="7162800" y="1"/>
            <a:ext cx="1905000" cy="1931878"/>
          </a:xfrm>
          <a:prstGeom prst="rect">
            <a:avLst/>
          </a:prstGeom>
          <a:noFill/>
        </p:spPr>
      </p:pic>
      <p:sp>
        <p:nvSpPr>
          <p:cNvPr id="8" name="Subtitle 2"/>
          <p:cNvSpPr txBox="1">
            <a:spLocks/>
          </p:cNvSpPr>
          <p:nvPr/>
        </p:nvSpPr>
        <p:spPr>
          <a:xfrm>
            <a:off x="4419600" y="5638800"/>
            <a:ext cx="4724400" cy="121920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400" b="1" i="0" u="none" strike="noStrike" kern="1200" cap="none" spc="0" normalizeH="0" baseline="0" noProof="0" dirty="0" smtClean="0">
                <a:ln>
                  <a:noFill/>
                </a:ln>
                <a:solidFill>
                  <a:schemeClr val="tx2"/>
                </a:solidFill>
                <a:effectLst/>
                <a:uLnTx/>
                <a:uFillTx/>
                <a:latin typeface="Cambria" pitchFamily="18" charset="0"/>
              </a:rPr>
              <a:t>Material </a:t>
            </a:r>
            <a:r>
              <a:rPr kumimoji="0" lang="en-US" sz="1400" b="1" i="0" u="none" strike="noStrike" kern="1200" cap="none" spc="0" normalizeH="0" baseline="0" noProof="0" dirty="0" err="1" smtClean="0">
                <a:ln>
                  <a:noFill/>
                </a:ln>
                <a:solidFill>
                  <a:schemeClr val="tx2"/>
                </a:solidFill>
                <a:effectLst/>
                <a:uLnTx/>
                <a:uFillTx/>
                <a:latin typeface="Cambria" pitchFamily="18" charset="0"/>
              </a:rPr>
              <a:t>presentasi</a:t>
            </a:r>
            <a:r>
              <a:rPr kumimoji="0" lang="en-US" sz="1400" b="1" i="0" u="none" strike="noStrike" kern="1200" cap="none" spc="0" normalizeH="0" baseline="0" noProof="0" dirty="0" smtClean="0">
                <a:ln>
                  <a:noFill/>
                </a:ln>
                <a:solidFill>
                  <a:schemeClr val="tx2"/>
                </a:solidFill>
                <a:effectLst/>
                <a:uLnTx/>
                <a:uFillTx/>
                <a:latin typeface="Cambria" pitchFamily="18" charset="0"/>
              </a:rPr>
              <a:t>		:</a:t>
            </a:r>
            <a:r>
              <a:rPr kumimoji="0" lang="en-US" sz="1400" b="1" i="0" u="none" strike="noStrike" kern="1200" cap="none" spc="0" normalizeH="0" noProof="0" dirty="0" smtClean="0">
                <a:ln>
                  <a:noFill/>
                </a:ln>
                <a:solidFill>
                  <a:schemeClr val="tx2"/>
                </a:solidFill>
                <a:effectLst/>
                <a:uLnTx/>
                <a:uFillTx/>
                <a:latin typeface="Cambria" pitchFamily="18" charset="0"/>
              </a:rPr>
              <a:t> </a:t>
            </a:r>
            <a:r>
              <a:rPr lang="en-US" sz="1400" b="1" dirty="0" smtClean="0">
                <a:solidFill>
                  <a:schemeClr val="tx2"/>
                </a:solidFill>
                <a:latin typeface="Cambria" pitchFamily="18" charset="0"/>
              </a:rPr>
              <a:t>A. R. T. </a:t>
            </a:r>
            <a:r>
              <a:rPr lang="en-US" sz="1400" b="1" dirty="0" err="1" smtClean="0">
                <a:solidFill>
                  <a:schemeClr val="tx2"/>
                </a:solidFill>
                <a:latin typeface="Cambria" pitchFamily="18" charset="0"/>
              </a:rPr>
              <a:t>Nugraha</a:t>
            </a:r>
            <a:endParaRPr lang="en-US" sz="1400" b="1" dirty="0" smtClean="0">
              <a:solidFill>
                <a:schemeClr val="tx2"/>
              </a:solidFill>
              <a:latin typeface="Cambria"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400" b="1" i="0" u="none" strike="noStrike" kern="1200" cap="none" spc="0" normalizeH="0" baseline="0" noProof="0" dirty="0" smtClean="0">
                <a:ln>
                  <a:noFill/>
                </a:ln>
                <a:solidFill>
                  <a:schemeClr val="tx2"/>
                </a:solidFill>
                <a:effectLst/>
                <a:uLnTx/>
                <a:uFillTx/>
                <a:latin typeface="Cambria" pitchFamily="18" charset="0"/>
              </a:rPr>
              <a:t>Tata </a:t>
            </a:r>
            <a:r>
              <a:rPr kumimoji="0" lang="en-US" sz="1400" b="1" i="0" u="none" strike="noStrike" kern="1200" cap="none" spc="0" normalizeH="0" baseline="0" noProof="0" dirty="0" err="1" smtClean="0">
                <a:ln>
                  <a:noFill/>
                </a:ln>
                <a:solidFill>
                  <a:schemeClr val="tx2"/>
                </a:solidFill>
                <a:effectLst/>
                <a:uLnTx/>
                <a:uFillTx/>
                <a:latin typeface="Cambria" pitchFamily="18" charset="0"/>
              </a:rPr>
              <a:t>letak</a:t>
            </a:r>
            <a:r>
              <a:rPr kumimoji="0" lang="en-US" sz="1400" b="1" i="0" u="none" strike="noStrike" kern="1200" cap="none" spc="0" normalizeH="0" baseline="0" noProof="0" dirty="0" smtClean="0">
                <a:ln>
                  <a:noFill/>
                </a:ln>
                <a:solidFill>
                  <a:schemeClr val="tx2"/>
                </a:solidFill>
                <a:effectLst/>
                <a:uLnTx/>
                <a:uFillTx/>
                <a:latin typeface="Cambria" pitchFamily="18" charset="0"/>
              </a:rPr>
              <a:t> </a:t>
            </a:r>
            <a:r>
              <a:rPr kumimoji="0" lang="en-US" sz="1400" b="1" i="0" u="none" strike="noStrike" kern="1200" cap="none" spc="0" normalizeH="0" baseline="0" noProof="0" dirty="0" err="1" smtClean="0">
                <a:ln>
                  <a:noFill/>
                </a:ln>
                <a:solidFill>
                  <a:schemeClr val="tx2"/>
                </a:solidFill>
                <a:effectLst/>
                <a:uLnTx/>
                <a:uFillTx/>
                <a:latin typeface="Cambria" pitchFamily="18" charset="0"/>
              </a:rPr>
              <a:t>dan</a:t>
            </a:r>
            <a:r>
              <a:rPr kumimoji="0" lang="en-US" sz="1400" b="1" i="0" u="none" strike="noStrike" kern="1200" cap="none" spc="0" normalizeH="0" baseline="0" noProof="0" dirty="0" smtClean="0">
                <a:ln>
                  <a:noFill/>
                </a:ln>
                <a:solidFill>
                  <a:schemeClr val="tx2"/>
                </a:solidFill>
                <a:effectLst/>
                <a:uLnTx/>
                <a:uFillTx/>
                <a:latin typeface="Cambria" pitchFamily="18" charset="0"/>
              </a:rPr>
              <a:t> </a:t>
            </a:r>
            <a:r>
              <a:rPr kumimoji="0" lang="en-US" sz="1400" b="1" i="0" u="none" strike="noStrike" kern="1200" cap="none" spc="0" normalizeH="0" baseline="0" noProof="0" dirty="0" err="1" smtClean="0">
                <a:ln>
                  <a:noFill/>
                </a:ln>
                <a:solidFill>
                  <a:schemeClr val="tx2"/>
                </a:solidFill>
                <a:effectLst/>
                <a:uLnTx/>
                <a:uFillTx/>
                <a:latin typeface="Cambria" pitchFamily="18" charset="0"/>
              </a:rPr>
              <a:t>bahasa</a:t>
            </a:r>
            <a:r>
              <a:rPr kumimoji="0" lang="en-US" sz="1400" b="1" i="0" u="none" strike="noStrike" kern="1200" cap="none" spc="0" normalizeH="0" baseline="0" noProof="0" dirty="0" smtClean="0">
                <a:ln>
                  <a:noFill/>
                </a:ln>
                <a:solidFill>
                  <a:schemeClr val="tx2"/>
                </a:solidFill>
                <a:effectLst/>
                <a:uLnTx/>
                <a:uFillTx/>
                <a:latin typeface="Cambria" pitchFamily="18" charset="0"/>
              </a:rPr>
              <a:t>	</a:t>
            </a:r>
            <a:r>
              <a:rPr kumimoji="0" lang="en-US" sz="1400" b="1" i="0" u="none" strike="noStrike" kern="1200" cap="none" spc="0" normalizeH="0" noProof="0" dirty="0" smtClean="0">
                <a:ln>
                  <a:noFill/>
                </a:ln>
                <a:solidFill>
                  <a:schemeClr val="tx2"/>
                </a:solidFill>
                <a:effectLst/>
                <a:uLnTx/>
                <a:uFillTx/>
                <a:latin typeface="Cambria" pitchFamily="18" charset="0"/>
              </a:rPr>
              <a:t> 	</a:t>
            </a:r>
            <a:r>
              <a:rPr kumimoji="0" lang="en-US" sz="1400" b="1" i="0" u="none" strike="noStrike" kern="1200" cap="none" spc="0" normalizeH="0" baseline="0" noProof="0" dirty="0" smtClean="0">
                <a:ln>
                  <a:noFill/>
                </a:ln>
                <a:solidFill>
                  <a:schemeClr val="tx2"/>
                </a:solidFill>
                <a:effectLst/>
                <a:uLnTx/>
                <a:uFillTx/>
                <a:latin typeface="Cambria" pitchFamily="18" charset="0"/>
              </a:rPr>
              <a:t>: </a:t>
            </a:r>
            <a:r>
              <a:rPr kumimoji="0" lang="en-US" sz="1400" b="1" i="0" u="none" strike="noStrike" kern="1200" cap="none" spc="0" normalizeH="0" baseline="0" noProof="0" dirty="0" err="1" smtClean="0">
                <a:ln>
                  <a:noFill/>
                </a:ln>
                <a:solidFill>
                  <a:schemeClr val="tx2"/>
                </a:solidFill>
                <a:effectLst/>
                <a:uLnTx/>
                <a:uFillTx/>
                <a:latin typeface="Cambria" pitchFamily="18" charset="0"/>
              </a:rPr>
              <a:t>Retno</a:t>
            </a:r>
            <a:r>
              <a:rPr kumimoji="0" lang="en-US" sz="1400" b="1" i="0" u="none" strike="noStrike" kern="1200" cap="none" spc="0" normalizeH="0" baseline="0" noProof="0" dirty="0" smtClean="0">
                <a:ln>
                  <a:noFill/>
                </a:ln>
                <a:solidFill>
                  <a:schemeClr val="tx2"/>
                </a:solidFill>
                <a:effectLst/>
                <a:uLnTx/>
                <a:uFillTx/>
                <a:latin typeface="Cambria" pitchFamily="18" charset="0"/>
              </a:rPr>
              <a:t> </a:t>
            </a:r>
            <a:r>
              <a:rPr kumimoji="0" lang="en-US" sz="1400" b="1" i="0" u="none" strike="noStrike" kern="1200" cap="none" spc="0" normalizeH="0" baseline="0" noProof="0" dirty="0" err="1" smtClean="0">
                <a:ln>
                  <a:noFill/>
                </a:ln>
                <a:solidFill>
                  <a:schemeClr val="tx2"/>
                </a:solidFill>
                <a:effectLst/>
                <a:uLnTx/>
                <a:uFillTx/>
                <a:latin typeface="Cambria" pitchFamily="18" charset="0"/>
              </a:rPr>
              <a:t>Ninggalih</a:t>
            </a:r>
            <a:endParaRPr kumimoji="0" lang="en-US" sz="1400" b="1" i="0" u="none" strike="noStrike" kern="1200" cap="none" spc="0" normalizeH="0" baseline="0" noProof="0" dirty="0" smtClean="0">
              <a:ln>
                <a:noFill/>
              </a:ln>
              <a:solidFill>
                <a:schemeClr val="tx2"/>
              </a:solidFill>
              <a:effectLst/>
              <a:uLnTx/>
              <a:uFillTx/>
              <a:latin typeface="Cambria"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1400" b="1" dirty="0" smtClean="0">
                <a:solidFill>
                  <a:schemeClr val="tx2"/>
                </a:solidFill>
                <a:latin typeface="Cambria" pitchFamily="18" charset="0"/>
              </a:rPr>
              <a:t>Update </a:t>
            </a:r>
            <a:r>
              <a:rPr lang="en-US" sz="1400" b="1" dirty="0" err="1" smtClean="0">
                <a:solidFill>
                  <a:schemeClr val="tx2"/>
                </a:solidFill>
                <a:latin typeface="Cambria" pitchFamily="18" charset="0"/>
              </a:rPr>
              <a:t>dan</a:t>
            </a:r>
            <a:r>
              <a:rPr lang="en-US" sz="1400" b="1" dirty="0" smtClean="0">
                <a:solidFill>
                  <a:schemeClr val="tx2"/>
                </a:solidFill>
                <a:latin typeface="Cambria" pitchFamily="18" charset="0"/>
              </a:rPr>
              <a:t> </a:t>
            </a:r>
            <a:r>
              <a:rPr lang="en-US" sz="1400" b="1" dirty="0" err="1" smtClean="0">
                <a:solidFill>
                  <a:schemeClr val="tx2"/>
                </a:solidFill>
                <a:latin typeface="Cambria" pitchFamily="18" charset="0"/>
              </a:rPr>
              <a:t>sentuhan</a:t>
            </a:r>
            <a:r>
              <a:rPr lang="en-US" sz="1400" b="1" dirty="0" smtClean="0">
                <a:solidFill>
                  <a:schemeClr val="tx2"/>
                </a:solidFill>
                <a:latin typeface="Cambria" pitchFamily="18" charset="0"/>
              </a:rPr>
              <a:t> </a:t>
            </a:r>
            <a:r>
              <a:rPr lang="en-US" sz="1400" b="1" dirty="0" err="1" smtClean="0">
                <a:solidFill>
                  <a:schemeClr val="tx2"/>
                </a:solidFill>
                <a:latin typeface="Cambria" pitchFamily="18" charset="0"/>
              </a:rPr>
              <a:t>akhir</a:t>
            </a:r>
            <a:r>
              <a:rPr lang="en-US" sz="1400" b="1" dirty="0" smtClean="0">
                <a:solidFill>
                  <a:schemeClr val="tx2"/>
                </a:solidFill>
                <a:latin typeface="Cambria" pitchFamily="18" charset="0"/>
              </a:rPr>
              <a:t>	: E. H. </a:t>
            </a:r>
            <a:r>
              <a:rPr lang="en-US" sz="1400" b="1" dirty="0" err="1" smtClean="0">
                <a:solidFill>
                  <a:schemeClr val="tx2"/>
                </a:solidFill>
                <a:latin typeface="Cambria" pitchFamily="18" charset="0"/>
              </a:rPr>
              <a:t>Hasdeo</a:t>
            </a:r>
            <a:endParaRPr kumimoji="0" lang="en-US" sz="1400" b="1" i="0" u="none" strike="noStrike" kern="1200" cap="none" spc="0" normalizeH="0" baseline="0" noProof="0" dirty="0" smtClean="0">
              <a:ln>
                <a:noFill/>
              </a:ln>
              <a:solidFill>
                <a:schemeClr val="tx2"/>
              </a:solidFill>
              <a:effectLst/>
              <a:uLnTx/>
              <a:uFillTx/>
              <a:latin typeface="Cambria"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1400" b="1" dirty="0" err="1" smtClean="0">
                <a:solidFill>
                  <a:schemeClr val="tx2"/>
                </a:solidFill>
                <a:latin typeface="Cambria" pitchFamily="18" charset="0"/>
              </a:rPr>
              <a:t>Tanggal</a:t>
            </a:r>
            <a:r>
              <a:rPr lang="en-US" sz="1400" b="1" dirty="0" smtClean="0">
                <a:solidFill>
                  <a:schemeClr val="tx2"/>
                </a:solidFill>
                <a:latin typeface="Cambria" pitchFamily="18" charset="0"/>
              </a:rPr>
              <a:t> </a:t>
            </a:r>
            <a:r>
              <a:rPr lang="en-US" sz="1400" b="1" dirty="0" err="1" smtClean="0">
                <a:solidFill>
                  <a:schemeClr val="tx2"/>
                </a:solidFill>
                <a:latin typeface="Cambria" pitchFamily="18" charset="0"/>
              </a:rPr>
              <a:t>selesai</a:t>
            </a:r>
            <a:r>
              <a:rPr lang="en-US" sz="1400" b="1" dirty="0" smtClean="0">
                <a:solidFill>
                  <a:schemeClr val="tx2"/>
                </a:solidFill>
                <a:latin typeface="Cambria" pitchFamily="18" charset="0"/>
              </a:rPr>
              <a:t> </a:t>
            </a:r>
            <a:r>
              <a:rPr lang="en-US" sz="1400" b="1" dirty="0" err="1" smtClean="0">
                <a:solidFill>
                  <a:schemeClr val="tx2"/>
                </a:solidFill>
                <a:latin typeface="Cambria" pitchFamily="18" charset="0"/>
              </a:rPr>
              <a:t>produksi</a:t>
            </a:r>
            <a:r>
              <a:rPr lang="en-US" sz="1400" b="1" dirty="0" smtClean="0">
                <a:solidFill>
                  <a:schemeClr val="tx2"/>
                </a:solidFill>
                <a:latin typeface="Cambria" pitchFamily="18" charset="0"/>
              </a:rPr>
              <a:t>	: 29 October 2013</a:t>
            </a:r>
            <a:endParaRPr kumimoji="0" lang="en-US" sz="1400" b="1" i="0" u="none" strike="noStrike" kern="1200" cap="none" spc="0" normalizeH="0" baseline="0" noProof="0" dirty="0">
              <a:ln>
                <a:noFill/>
              </a:ln>
              <a:solidFill>
                <a:schemeClr val="tx2"/>
              </a:solidFill>
              <a:effectLst/>
              <a:uLnTx/>
              <a:uFillTx/>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3"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45" name="Title 1"/>
          <p:cNvSpPr>
            <a:spLocks noGrp="1"/>
          </p:cNvSpPr>
          <p:nvPr>
            <p:ph type="title"/>
          </p:nvPr>
        </p:nvSpPr>
        <p:spPr>
          <a:xfrm>
            <a:off x="1143000" y="0"/>
            <a:ext cx="7620000" cy="990600"/>
          </a:xfrm>
        </p:spPr>
        <p:txBody>
          <a:bodyPr>
            <a:normAutofit/>
          </a:bodyPr>
          <a:lstStyle/>
          <a:p>
            <a:pPr algn="ctr"/>
            <a:r>
              <a:rPr lang="en-US" sz="2700" smtClean="0">
                <a:solidFill>
                  <a:srgbClr val="7030A0"/>
                </a:solidFill>
              </a:rPr>
              <a:t>Orang terkenal dalam sejarah U. Tohoku</a:t>
            </a:r>
            <a:r>
              <a:rPr lang="en-US" sz="4000" smtClean="0">
                <a:solidFill>
                  <a:srgbClr val="7030A0"/>
                </a:solidFill>
              </a:rPr>
              <a:t/>
            </a:r>
            <a:br>
              <a:rPr lang="en-US" sz="4000" smtClean="0">
                <a:solidFill>
                  <a:srgbClr val="7030A0"/>
                </a:solidFill>
              </a:rPr>
            </a:br>
            <a:r>
              <a:rPr lang="en-US" sz="1600" i="1" cap="none" smtClean="0">
                <a:solidFill>
                  <a:srgbClr val="7030A0"/>
                </a:solidFill>
                <a:latin typeface="Calibri" pitchFamily="34" charset="0"/>
              </a:rPr>
              <a:t>Famous people in the history of Tohoku University</a:t>
            </a:r>
            <a:endParaRPr lang="en-US" sz="3100" i="1" cap="none">
              <a:solidFill>
                <a:srgbClr val="7030A0"/>
              </a:solidFill>
              <a:latin typeface="Calibri" pitchFamily="34" charset="0"/>
            </a:endParaRPr>
          </a:p>
        </p:txBody>
      </p:sp>
      <p:sp>
        <p:nvSpPr>
          <p:cNvPr id="20" name="Rectangle 9"/>
          <p:cNvSpPr txBox="1">
            <a:spLocks noChangeArrowheads="1"/>
          </p:cNvSpPr>
          <p:nvPr/>
        </p:nvSpPr>
        <p:spPr>
          <a:xfrm>
            <a:off x="228600" y="1219200"/>
            <a:ext cx="8534400" cy="393700"/>
          </a:xfrm>
          <a:prstGeom prst="rect">
            <a:avLst/>
          </a:prstGeom>
        </p:spPr>
        <p:txBody>
          <a:bodyPr vert="horz" anchor="b">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3200" b="1" u="none" strike="noStrike" kern="1200" cap="small" spc="0" normalizeH="0" baseline="0" noProof="0" smtClean="0">
                <a:ln>
                  <a:noFill/>
                </a:ln>
                <a:solidFill>
                  <a:srgbClr val="CC3300"/>
                </a:solidFill>
                <a:effectLst>
                  <a:outerShdw blurRad="38100" dist="38100" dir="2700000" algn="tl">
                    <a:srgbClr val="C0C0C0"/>
                  </a:outerShdw>
                </a:effectLst>
                <a:uLnTx/>
                <a:uFillTx/>
                <a:latin typeface="+mj-lt"/>
                <a:ea typeface="+mj-ea"/>
                <a:cs typeface="+mj-cs"/>
              </a:rPr>
              <a:t>Koichi TANAKA, Pemenang Nobel Kimia 2002</a:t>
            </a:r>
            <a:endParaRPr kumimoji="0" lang="en-US" altLang="ja-JP" sz="4000" b="0" u="none" strike="noStrike" kern="1200" cap="small" spc="0" normalizeH="0" baseline="0" noProof="0" smtClean="0">
              <a:ln>
                <a:noFill/>
              </a:ln>
              <a:solidFill>
                <a:schemeClr val="tx2"/>
              </a:solidFill>
              <a:effectLst/>
              <a:uLnTx/>
              <a:uFillTx/>
              <a:latin typeface="+mj-lt"/>
              <a:ea typeface="+mj-ea"/>
              <a:cs typeface="+mj-cs"/>
            </a:endParaRPr>
          </a:p>
        </p:txBody>
      </p:sp>
      <p:pic>
        <p:nvPicPr>
          <p:cNvPr id="22" name="Picture 11" descr="tanaka-nobel"/>
          <p:cNvPicPr>
            <a:picLocks noChangeAspect="1" noChangeArrowheads="1"/>
          </p:cNvPicPr>
          <p:nvPr/>
        </p:nvPicPr>
        <p:blipFill>
          <a:blip r:embed="rId4" cstate="print"/>
          <a:srcRect/>
          <a:stretch>
            <a:fillRect/>
          </a:stretch>
        </p:blipFill>
        <p:spPr bwMode="auto">
          <a:xfrm>
            <a:off x="304800" y="1981200"/>
            <a:ext cx="2852737" cy="3867150"/>
          </a:xfrm>
          <a:prstGeom prst="rect">
            <a:avLst/>
          </a:prstGeom>
          <a:ln>
            <a:noFill/>
          </a:ln>
          <a:effectLst>
            <a:softEdge rad="112500"/>
          </a:effectLst>
        </p:spPr>
      </p:pic>
      <p:sp>
        <p:nvSpPr>
          <p:cNvPr id="25" name="Rectangle 12"/>
          <p:cNvSpPr>
            <a:spLocks noChangeArrowheads="1"/>
          </p:cNvSpPr>
          <p:nvPr/>
        </p:nvSpPr>
        <p:spPr bwMode="auto">
          <a:xfrm>
            <a:off x="381000" y="5943600"/>
            <a:ext cx="2667000" cy="276999"/>
          </a:xfrm>
          <a:prstGeom prst="rect">
            <a:avLst/>
          </a:prstGeom>
          <a:noFill/>
          <a:ln w="9525">
            <a:noFill/>
            <a:miter lim="800000"/>
            <a:headEnd/>
            <a:tailEnd/>
          </a:ln>
        </p:spPr>
        <p:txBody>
          <a:bodyPr wrap="square" anchor="ctr">
            <a:spAutoFit/>
          </a:bodyPr>
          <a:lstStyle/>
          <a:p>
            <a:pPr algn="ctr">
              <a:spcBef>
                <a:spcPct val="0"/>
              </a:spcBef>
            </a:pPr>
            <a:r>
              <a:rPr lang="en-US" altLang="ja-JP" sz="1200" b="1" smtClean="0">
                <a:solidFill>
                  <a:srgbClr val="00B050"/>
                </a:solidFill>
              </a:rPr>
              <a:t>Photo: Nobel </a:t>
            </a:r>
            <a:r>
              <a:rPr lang="en-US" altLang="ja-JP" sz="1200" b="1">
                <a:solidFill>
                  <a:srgbClr val="00B050"/>
                </a:solidFill>
              </a:rPr>
              <a:t>e-Museum</a:t>
            </a:r>
          </a:p>
        </p:txBody>
      </p:sp>
      <p:sp>
        <p:nvSpPr>
          <p:cNvPr id="27" name="Rectangle 26"/>
          <p:cNvSpPr/>
          <p:nvPr/>
        </p:nvSpPr>
        <p:spPr>
          <a:xfrm>
            <a:off x="5181600" y="1597223"/>
            <a:ext cx="3429000" cy="307777"/>
          </a:xfrm>
          <a:prstGeom prst="rect">
            <a:avLst/>
          </a:prstGeom>
        </p:spPr>
        <p:txBody>
          <a:bodyPr wrap="square">
            <a:spAutoFit/>
          </a:bodyPr>
          <a:lstStyle/>
          <a:p>
            <a:r>
              <a:rPr lang="en-US" altLang="ja-JP" sz="1400" b="1" i="1" smtClean="0">
                <a:solidFill>
                  <a:srgbClr val="3366CC"/>
                </a:solidFill>
              </a:rPr>
              <a:t>Nobel Laureate in Chemistry, 2002</a:t>
            </a:r>
            <a:endParaRPr lang="en-US" sz="1400" i="1"/>
          </a:p>
        </p:txBody>
      </p:sp>
      <p:sp>
        <p:nvSpPr>
          <p:cNvPr id="29" name="Rectangle 22"/>
          <p:cNvSpPr>
            <a:spLocks noChangeArrowheads="1"/>
          </p:cNvSpPr>
          <p:nvPr/>
        </p:nvSpPr>
        <p:spPr bwMode="auto">
          <a:xfrm>
            <a:off x="3276600" y="3657600"/>
            <a:ext cx="5562600" cy="584775"/>
          </a:xfrm>
          <a:prstGeom prst="rect">
            <a:avLst/>
          </a:prstGeom>
          <a:noFill/>
          <a:ln w="9525">
            <a:noFill/>
            <a:miter lim="800000"/>
            <a:headEnd/>
            <a:tailEnd/>
          </a:ln>
        </p:spPr>
        <p:txBody>
          <a:bodyPr wrap="square">
            <a:spAutoFit/>
          </a:bodyPr>
          <a:lstStyle/>
          <a:p>
            <a:r>
              <a:rPr lang="en-US" altLang="ja-JP" b="1" smtClean="0">
                <a:solidFill>
                  <a:schemeClr val="tx2"/>
                </a:solidFill>
                <a:effectLst>
                  <a:outerShdw blurRad="38100" dist="38100" dir="2700000" algn="tl">
                    <a:srgbClr val="000000">
                      <a:alpha val="43137"/>
                    </a:srgbClr>
                  </a:outerShdw>
                </a:effectLst>
              </a:rPr>
              <a:t>1983	: Lulus (sarjana teknik ) dari Tohoku</a:t>
            </a:r>
          </a:p>
          <a:p>
            <a:r>
              <a:rPr lang="en-US" altLang="ja-JP" sz="1400" b="1" i="1" smtClean="0">
                <a:solidFill>
                  <a:srgbClr val="3366CC"/>
                </a:solidFill>
              </a:rPr>
              <a:t>Graduated (B. Eng) from Tohoku University</a:t>
            </a:r>
            <a:endParaRPr lang="en-US" sz="1400" i="1"/>
          </a:p>
        </p:txBody>
      </p:sp>
      <p:sp>
        <p:nvSpPr>
          <p:cNvPr id="30" name="Rectangle 22"/>
          <p:cNvSpPr>
            <a:spLocks noChangeArrowheads="1"/>
          </p:cNvSpPr>
          <p:nvPr/>
        </p:nvSpPr>
        <p:spPr bwMode="auto">
          <a:xfrm>
            <a:off x="3276600" y="4349353"/>
            <a:ext cx="5562600" cy="584775"/>
          </a:xfrm>
          <a:prstGeom prst="rect">
            <a:avLst/>
          </a:prstGeom>
          <a:noFill/>
          <a:ln w="9525">
            <a:noFill/>
            <a:miter lim="800000"/>
            <a:headEnd/>
            <a:tailEnd/>
          </a:ln>
        </p:spPr>
        <p:txBody>
          <a:bodyPr wrap="square">
            <a:spAutoFit/>
          </a:bodyPr>
          <a:lstStyle/>
          <a:p>
            <a:r>
              <a:rPr lang="en-US" altLang="ja-JP" b="1" smtClean="0">
                <a:solidFill>
                  <a:schemeClr val="tx2"/>
                </a:solidFill>
                <a:effectLst>
                  <a:outerShdw blurRad="38100" dist="38100" dir="2700000" algn="tl">
                    <a:srgbClr val="000000">
                      <a:alpha val="43137"/>
                    </a:srgbClr>
                  </a:outerShdw>
                </a:effectLst>
              </a:rPr>
              <a:t>1983	: Mulai bekerja di Shimadzu Corp. </a:t>
            </a:r>
          </a:p>
          <a:p>
            <a:r>
              <a:rPr lang="en-US" sz="1400" b="1" i="1" smtClean="0">
                <a:solidFill>
                  <a:srgbClr val="3366CC"/>
                </a:solidFill>
              </a:rPr>
              <a:t>Started work at Shimadzu Corporation</a:t>
            </a:r>
            <a:endParaRPr lang="en-US" sz="1400" i="1"/>
          </a:p>
        </p:txBody>
      </p:sp>
      <p:sp>
        <p:nvSpPr>
          <p:cNvPr id="32" name="Rectangle 22"/>
          <p:cNvSpPr>
            <a:spLocks noChangeArrowheads="1"/>
          </p:cNvSpPr>
          <p:nvPr/>
        </p:nvSpPr>
        <p:spPr bwMode="auto">
          <a:xfrm>
            <a:off x="3276600" y="5059978"/>
            <a:ext cx="5562600" cy="584775"/>
          </a:xfrm>
          <a:prstGeom prst="rect">
            <a:avLst/>
          </a:prstGeom>
          <a:noFill/>
          <a:ln w="9525">
            <a:noFill/>
            <a:miter lim="800000"/>
            <a:headEnd/>
            <a:tailEnd/>
          </a:ln>
        </p:spPr>
        <p:txBody>
          <a:bodyPr wrap="square">
            <a:spAutoFit/>
          </a:bodyPr>
          <a:lstStyle/>
          <a:p>
            <a:r>
              <a:rPr lang="en-US" altLang="ja-JP" b="1" smtClean="0">
                <a:solidFill>
                  <a:schemeClr val="tx2"/>
                </a:solidFill>
                <a:effectLst>
                  <a:outerShdw blurRad="38100" dist="38100" dir="2700000" algn="tl">
                    <a:srgbClr val="000000">
                      <a:alpha val="43137"/>
                    </a:srgbClr>
                  </a:outerShdw>
                </a:effectLst>
              </a:rPr>
              <a:t>1985	: Merancang soft laser desorption</a:t>
            </a:r>
            <a:endParaRPr lang="en-US" sz="1400" b="1" i="1" smtClean="0">
              <a:solidFill>
                <a:srgbClr val="3366CC"/>
              </a:solidFill>
            </a:endParaRPr>
          </a:p>
          <a:p>
            <a:r>
              <a:rPr lang="en-US" sz="1400" b="1" i="1" smtClean="0">
                <a:solidFill>
                  <a:srgbClr val="3366CC"/>
                </a:solidFill>
              </a:rPr>
              <a:t>Developed soft laser desorption (SLD) method</a:t>
            </a:r>
            <a:endParaRPr lang="en-US" sz="1400" i="1"/>
          </a:p>
        </p:txBody>
      </p:sp>
      <p:sp>
        <p:nvSpPr>
          <p:cNvPr id="34" name="Rectangle 22"/>
          <p:cNvSpPr>
            <a:spLocks noChangeArrowheads="1"/>
          </p:cNvSpPr>
          <p:nvPr/>
        </p:nvSpPr>
        <p:spPr bwMode="auto">
          <a:xfrm>
            <a:off x="3276600" y="5770602"/>
            <a:ext cx="5715000" cy="553998"/>
          </a:xfrm>
          <a:prstGeom prst="rect">
            <a:avLst/>
          </a:prstGeom>
          <a:noFill/>
          <a:ln w="9525">
            <a:noFill/>
            <a:miter lim="800000"/>
            <a:headEnd/>
            <a:tailEnd/>
          </a:ln>
        </p:spPr>
        <p:txBody>
          <a:bodyPr wrap="square">
            <a:spAutoFit/>
          </a:bodyPr>
          <a:lstStyle/>
          <a:p>
            <a:r>
              <a:rPr lang="en-US" altLang="ja-JP" b="1" smtClean="0">
                <a:solidFill>
                  <a:schemeClr val="tx2"/>
                </a:solidFill>
                <a:effectLst>
                  <a:outerShdw blurRad="38100" dist="38100" dir="2700000" algn="tl">
                    <a:srgbClr val="000000">
                      <a:alpha val="43137"/>
                    </a:srgbClr>
                  </a:outerShdw>
                </a:effectLst>
              </a:rPr>
              <a:t>2002	: Nobel Prize</a:t>
            </a:r>
          </a:p>
          <a:p>
            <a:r>
              <a:rPr lang="en-US" altLang="ja-JP" sz="1200" b="1" i="1" smtClean="0">
                <a:solidFill>
                  <a:schemeClr val="accent2">
                    <a:lumMod val="75000"/>
                  </a:schemeClr>
                </a:solidFill>
              </a:rPr>
              <a:t>Also awarded Doctor Honoris Causa from Tohoku Univ.</a:t>
            </a:r>
          </a:p>
        </p:txBody>
      </p:sp>
      <p:sp>
        <p:nvSpPr>
          <p:cNvPr id="35" name="Rectangle 34"/>
          <p:cNvSpPr/>
          <p:nvPr/>
        </p:nvSpPr>
        <p:spPr>
          <a:xfrm>
            <a:off x="3505200" y="2057400"/>
            <a:ext cx="4572000" cy="1532727"/>
          </a:xfrm>
          <a:prstGeom prst="rect">
            <a:avLst/>
          </a:prstGeom>
        </p:spPr>
        <p:txBody>
          <a:bodyPr>
            <a:spAutoFit/>
          </a:bodyPr>
          <a:lstStyle/>
          <a:p>
            <a:pPr lvl="0" algn="ctr">
              <a:lnSpc>
                <a:spcPct val="130000"/>
              </a:lnSpc>
              <a:spcBef>
                <a:spcPts val="600"/>
              </a:spcBef>
              <a:buClr>
                <a:schemeClr val="accent1"/>
              </a:buClr>
              <a:buSzPct val="70000"/>
              <a:defRPr/>
            </a:pPr>
            <a:r>
              <a:rPr lang="en-US" altLang="ja-JP" b="1" smtClean="0">
                <a:solidFill>
                  <a:srgbClr val="00B050"/>
                </a:solidFill>
              </a:rPr>
              <a:t>“The development of methods for identification and structure analyses of biological macromolecules”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105362"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3"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45" name="Title 1"/>
          <p:cNvSpPr>
            <a:spLocks noGrp="1"/>
          </p:cNvSpPr>
          <p:nvPr>
            <p:ph type="title"/>
          </p:nvPr>
        </p:nvSpPr>
        <p:spPr>
          <a:xfrm>
            <a:off x="1143000" y="0"/>
            <a:ext cx="7620000" cy="990600"/>
          </a:xfrm>
        </p:spPr>
        <p:txBody>
          <a:bodyPr>
            <a:normAutofit/>
          </a:bodyPr>
          <a:lstStyle/>
          <a:p>
            <a:pPr algn="ctr"/>
            <a:r>
              <a:rPr lang="en-US" sz="3100" smtClean="0">
                <a:solidFill>
                  <a:srgbClr val="7030A0"/>
                </a:solidFill>
              </a:rPr>
              <a:t>Komposisi staf dan mahasiswa</a:t>
            </a:r>
            <a:br>
              <a:rPr lang="en-US" sz="3100" smtClean="0">
                <a:solidFill>
                  <a:srgbClr val="7030A0"/>
                </a:solidFill>
              </a:rPr>
            </a:br>
            <a:r>
              <a:rPr lang="en-US" sz="1800" i="1" cap="none" smtClean="0">
                <a:solidFill>
                  <a:srgbClr val="7030A0"/>
                </a:solidFill>
                <a:latin typeface="Calibri" pitchFamily="34" charset="0"/>
              </a:rPr>
              <a:t>Number of staffs and students</a:t>
            </a:r>
            <a:endParaRPr lang="en-US" sz="3100" i="1" cap="none">
              <a:solidFill>
                <a:srgbClr val="7030A0"/>
              </a:solidFill>
              <a:latin typeface="Calibri" pitchFamily="34" charset="0"/>
            </a:endParaRPr>
          </a:p>
        </p:txBody>
      </p:sp>
      <p:graphicFrame>
        <p:nvGraphicFramePr>
          <p:cNvPr id="8" name="Group 141"/>
          <p:cNvGraphicFramePr>
            <a:graphicFrameLocks noGrp="1"/>
          </p:cNvGraphicFramePr>
          <p:nvPr/>
        </p:nvGraphicFramePr>
        <p:xfrm>
          <a:off x="457200" y="1371600"/>
          <a:ext cx="8458200" cy="838200"/>
        </p:xfrm>
        <a:graphic>
          <a:graphicData uri="http://schemas.openxmlformats.org/drawingml/2006/table">
            <a:tbl>
              <a:tblPr/>
              <a:tblGrid>
                <a:gridCol w="845820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1" i="1" u="none" strike="noStrike" cap="none" normalizeH="0" baseline="0" smtClean="0">
                          <a:ln>
                            <a:noFill/>
                          </a:ln>
                          <a:solidFill>
                            <a:schemeClr val="tx2"/>
                          </a:solidFill>
                          <a:effectLst/>
                          <a:latin typeface="Arial" charset="0"/>
                          <a:ea typeface="ＭＳ Ｐゴシック" pitchFamily="50" charset="-128"/>
                        </a:rPr>
                        <a:t>Jumlah Anggota Dewan Pimpinan dan Staf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1" u="none" strike="noStrike" cap="none" normalizeH="0" baseline="0" smtClean="0">
                          <a:ln>
                            <a:noFill/>
                          </a:ln>
                          <a:solidFill>
                            <a:schemeClr val="accent2"/>
                          </a:solidFill>
                          <a:effectLst/>
                          <a:latin typeface="Arial" charset="0"/>
                          <a:ea typeface="ＭＳ Ｐゴシック" pitchFamily="50" charset="-128"/>
                        </a:rPr>
                        <a:t>Number of Board Members and Staffs</a:t>
                      </a: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9" name="Group 142"/>
          <p:cNvGraphicFramePr>
            <a:graphicFrameLocks noGrp="1"/>
          </p:cNvGraphicFramePr>
          <p:nvPr/>
        </p:nvGraphicFramePr>
        <p:xfrm>
          <a:off x="381000" y="2057400"/>
          <a:ext cx="8077200" cy="4576320"/>
        </p:xfrm>
        <a:graphic>
          <a:graphicData uri="http://schemas.openxmlformats.org/drawingml/2006/table">
            <a:tbl>
              <a:tblPr>
                <a:tableStyleId>{69CF1AB2-1976-4502-BF36-3FF5EA218861}</a:tableStyleId>
              </a:tblPr>
              <a:tblGrid>
                <a:gridCol w="1981200"/>
                <a:gridCol w="3886200"/>
                <a:gridCol w="2209800"/>
              </a:tblGrid>
              <a:tr h="37306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err="1" smtClean="0">
                          <a:ln>
                            <a:noFill/>
                          </a:ln>
                          <a:effectLst/>
                        </a:rPr>
                        <a:t>Presiden</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smtClean="0">
                          <a:ln>
                            <a:noFill/>
                          </a:ln>
                          <a:effectLst/>
                        </a:rPr>
                        <a:t>                 1</a:t>
                      </a:r>
                      <a:endParaRPr kumimoji="1" lang="en-US" altLang="ja-JP" sz="2400" b="1" i="0" u="none" strike="noStrike" cap="none" normalizeH="0" baseline="0" smtClean="0">
                        <a:ln>
                          <a:noFill/>
                        </a:ln>
                        <a:solidFill>
                          <a:schemeClr val="tx1"/>
                        </a:solidFill>
                        <a:effectLst/>
                        <a:latin typeface="Arial" charset="0"/>
                        <a:ea typeface="ＭＳ Ｐゴシック" pitchFamily="50" charset="-128"/>
                      </a:endParaRPr>
                    </a:p>
                  </a:txBody>
                  <a:tcPr horzOverflow="overflow"/>
                </a:tc>
              </a:tr>
              <a:tr h="37306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smtClean="0">
                          <a:ln>
                            <a:noFill/>
                          </a:ln>
                          <a:effectLst/>
                        </a:rPr>
                        <a:t>Direktur Eksekutif</a:t>
                      </a:r>
                      <a:endParaRPr kumimoji="1" lang="en-US" altLang="ja-JP" sz="2400" b="1" i="0" u="none" strike="noStrike" cap="none" normalizeH="0" baseline="0" smtClean="0">
                        <a:ln>
                          <a:noFill/>
                        </a:ln>
                        <a:solidFill>
                          <a:schemeClr val="tx1"/>
                        </a:solidFill>
                        <a:effectLst/>
                        <a:latin typeface="Arial" charset="0"/>
                        <a:ea typeface="ＭＳ Ｐゴシック" pitchFamily="50" charset="-128"/>
                      </a:endParaRPr>
                    </a:p>
                  </a:txBody>
                  <a:tcP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smtClean="0">
                          <a:ln>
                            <a:noFill/>
                          </a:ln>
                          <a:effectLst/>
                        </a:rPr>
                        <a:t>                 6</a:t>
                      </a:r>
                      <a:endParaRPr kumimoji="1" lang="en-US" altLang="ja-JP" sz="2400" b="1" i="0" u="none" strike="noStrike" cap="none" normalizeH="0" baseline="0" smtClean="0">
                        <a:ln>
                          <a:noFill/>
                        </a:ln>
                        <a:solidFill>
                          <a:schemeClr val="tx1"/>
                        </a:solidFill>
                        <a:effectLst/>
                        <a:latin typeface="Arial" charset="0"/>
                        <a:ea typeface="ＭＳ Ｐゴシック" pitchFamily="50" charset="-128"/>
                      </a:endParaRPr>
                    </a:p>
                  </a:txBody>
                  <a:tcPr horzOverflow="overflow"/>
                </a:tc>
              </a:tr>
              <a:tr h="44608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smtClean="0">
                          <a:ln>
                            <a:noFill/>
                          </a:ln>
                          <a:effectLst/>
                        </a:rPr>
                        <a:t>Auditor</a:t>
                      </a:r>
                      <a:endParaRPr kumimoji="1" lang="en-US" altLang="ja-JP" sz="2400" b="1" i="0" u="none" strike="noStrike" cap="none" normalizeH="0" baseline="0" smtClean="0">
                        <a:ln>
                          <a:noFill/>
                        </a:ln>
                        <a:solidFill>
                          <a:schemeClr val="tx1"/>
                        </a:solidFill>
                        <a:effectLst/>
                        <a:latin typeface="Arial" charset="0"/>
                        <a:ea typeface="ＭＳ Ｐゴシック" pitchFamily="50" charset="-128"/>
                      </a:endParaRPr>
                    </a:p>
                  </a:txBody>
                  <a:tcP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smtClean="0">
                          <a:ln>
                            <a:noFill/>
                          </a:ln>
                          <a:effectLst/>
                        </a:rPr>
                        <a:t>                 1</a:t>
                      </a:r>
                      <a:endParaRPr kumimoji="1" lang="en-US" altLang="ja-JP" sz="2400" b="1" i="0" u="none" strike="noStrike" cap="none" normalizeH="0" baseline="0" smtClean="0">
                        <a:ln>
                          <a:noFill/>
                        </a:ln>
                        <a:solidFill>
                          <a:schemeClr val="tx1"/>
                        </a:solidFill>
                        <a:effectLst/>
                        <a:latin typeface="Arial" charset="0"/>
                        <a:ea typeface="ＭＳ Ｐゴシック" pitchFamily="50" charset="-128"/>
                      </a:endParaRPr>
                    </a:p>
                  </a:txBody>
                  <a:tcPr horzOverflow="overflow"/>
                </a:tc>
              </a:tr>
              <a:tr h="3206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err="1" smtClean="0">
                          <a:ln>
                            <a:noFill/>
                          </a:ln>
                          <a:effectLst/>
                        </a:rPr>
                        <a:t>Anggota</a:t>
                      </a:r>
                      <a:r>
                        <a:rPr kumimoji="1" lang="en-US" altLang="ja-JP" sz="2400" u="none" strike="noStrike" cap="none" normalizeH="0" baseline="0" dirty="0" smtClean="0">
                          <a:ln>
                            <a:noFill/>
                          </a:ln>
                          <a:effectLst/>
                        </a:rPr>
                        <a:t> </a:t>
                      </a:r>
                      <a:r>
                        <a:rPr kumimoji="1" lang="en-US" altLang="ja-JP" sz="2400" u="none" strike="noStrike" cap="none" normalizeH="0" baseline="0" dirty="0" err="1" smtClean="0">
                          <a:ln>
                            <a:noFill/>
                          </a:ln>
                          <a:effectLst/>
                        </a:rPr>
                        <a:t>Fakultas</a:t>
                      </a:r>
                      <a:endParaRPr kumimoji="1" lang="en-US" altLang="ja-JP"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u="none" strike="noStrike" cap="none" normalizeH="0" baseline="0" dirty="0" smtClean="0">
                          <a:ln>
                            <a:noFill/>
                          </a:ln>
                          <a:effectLst/>
                        </a:rPr>
                        <a:t>(Faculty members)</a:t>
                      </a:r>
                      <a:endParaRPr kumimoji="1" lang="en-US" altLang="ja-JP" sz="24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err="1" smtClean="0">
                          <a:ln>
                            <a:noFill/>
                          </a:ln>
                          <a:effectLst/>
                        </a:rPr>
                        <a:t>Profesor</a:t>
                      </a:r>
                      <a:r>
                        <a:rPr kumimoji="1" lang="en-US" altLang="ja-JP" sz="2400" u="none" strike="noStrike" cap="none" normalizeH="0" baseline="0" dirty="0" smtClean="0">
                          <a:ln>
                            <a:noFill/>
                          </a:ln>
                          <a:effectLst/>
                        </a:rPr>
                        <a:t>.(852)</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1" u="none" strike="noStrike" cap="none" normalizeH="0" baseline="0" dirty="0" smtClean="0">
                          <a:ln>
                            <a:noFill/>
                          </a:ln>
                          <a:solidFill>
                            <a:srgbClr val="FF0000"/>
                          </a:solidFill>
                          <a:effectLst/>
                        </a:rPr>
                        <a:t>           2,969</a:t>
                      </a:r>
                      <a:endParaRPr kumimoji="1" lang="en-US" altLang="ja-JP" sz="2400" b="1" i="0" u="none" strike="noStrike" cap="none" normalizeH="0" baseline="0" dirty="0" smtClean="0">
                        <a:ln>
                          <a:noFill/>
                        </a:ln>
                        <a:solidFill>
                          <a:srgbClr val="FF0000"/>
                        </a:solidFill>
                        <a:effectLst/>
                        <a:latin typeface="Arial" charset="0"/>
                        <a:ea typeface="ＭＳ Ｐゴシック" pitchFamily="50" charset="-128"/>
                      </a:endParaRPr>
                    </a:p>
                  </a:txBody>
                  <a:tcPr marL="90000" marR="90000" marT="46800" marB="46800" anchor="ctr" horzOverflow="overflow"/>
                </a:tc>
              </a:tr>
              <a:tr h="33655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smtClean="0">
                          <a:ln>
                            <a:noFill/>
                          </a:ln>
                          <a:effectLst/>
                        </a:rPr>
                        <a:t>Assoc. Profs.(716)</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tc>
                <a:tc vMerge="1">
                  <a:txBody>
                    <a:bodyPr/>
                    <a:lstStyle/>
                    <a:p>
                      <a:endParaRPr lang="en-US"/>
                    </a:p>
                  </a:txBody>
                  <a:tcPr/>
                </a:tc>
              </a:tr>
              <a:tr h="35242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err="1" smtClean="0">
                          <a:ln>
                            <a:noFill/>
                          </a:ln>
                          <a:effectLst/>
                        </a:rPr>
                        <a:t>Lects</a:t>
                      </a:r>
                      <a:r>
                        <a:rPr kumimoji="1" lang="en-US" altLang="ja-JP" sz="2400" u="none" strike="noStrike" cap="none" normalizeH="0" baseline="0" dirty="0" smtClean="0">
                          <a:ln>
                            <a:noFill/>
                          </a:ln>
                          <a:effectLst/>
                        </a:rPr>
                        <a:t>.(153)</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tc>
                <a:tc vMerge="1">
                  <a:txBody>
                    <a:bodyPr/>
                    <a:lstStyle/>
                    <a:p>
                      <a:endParaRPr lang="en-US"/>
                    </a:p>
                  </a:txBody>
                  <a:tcPr/>
                </a:tc>
              </a:tr>
              <a:tr h="36195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smtClean="0">
                          <a:ln>
                            <a:noFill/>
                          </a:ln>
                          <a:effectLst/>
                        </a:rPr>
                        <a:t>Assist. Profs. (1,117)</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tc>
                <a:tc vMerge="1">
                  <a:txBody>
                    <a:bodyPr/>
                    <a:lstStyle/>
                    <a:p>
                      <a:endParaRPr lang="en-US"/>
                    </a:p>
                  </a:txBody>
                  <a:tcPr/>
                </a:tc>
              </a:tr>
              <a:tr h="36195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4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mn-lt"/>
                          <a:ea typeface="ＭＳ Ｐゴシック" pitchFamily="50" charset="-128"/>
                        </a:rPr>
                        <a:t>Research Assoc. (131)</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400" b="1" i="0" u="none" strike="noStrike" cap="none" normalizeH="0" baseline="0" dirty="0" smtClean="0">
                        <a:ln>
                          <a:noFill/>
                        </a:ln>
                        <a:solidFill>
                          <a:srgbClr val="FF0000"/>
                        </a:solidFill>
                        <a:effectLst/>
                        <a:latin typeface="Arial" charset="0"/>
                        <a:ea typeface="ＭＳ Ｐゴシック" pitchFamily="50" charset="-128"/>
                      </a:endParaRPr>
                    </a:p>
                  </a:txBody>
                  <a:tcPr marL="90000" marR="90000" marT="46800" marB="46800" anchor="ctr" horzOverflow="overflow"/>
                </a:tc>
              </a:tr>
              <a:tr h="37306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smtClean="0">
                          <a:ln>
                            <a:noFill/>
                          </a:ln>
                          <a:effectLst/>
                        </a:rPr>
                        <a:t>Administrasi dan staf teknis</a:t>
                      </a:r>
                      <a:endParaRPr kumimoji="1" lang="en-US" altLang="ja-JP" sz="2400" b="1" i="0" u="none" strike="noStrike" cap="none" normalizeH="0" baseline="0" smtClean="0">
                        <a:ln>
                          <a:noFill/>
                        </a:ln>
                        <a:solidFill>
                          <a:schemeClr val="tx1"/>
                        </a:solidFill>
                        <a:effectLst/>
                        <a:latin typeface="Arial" charset="0"/>
                        <a:ea typeface="ＭＳ Ｐゴシック" pitchFamily="50" charset="-128"/>
                      </a:endParaRPr>
                    </a:p>
                  </a:txBody>
                  <a:tcP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smtClean="0">
                          <a:ln>
                            <a:noFill/>
                          </a:ln>
                          <a:effectLst/>
                        </a:rPr>
                        <a:t>           2,971</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txBody>
                  <a:tcPr marL="90000" marR="90000" marT="46800" marB="46800" anchor="ctr" horzOverflow="overflow"/>
                </a:tc>
              </a:tr>
              <a:tr h="2730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1" u="none" strike="noStrike" cap="none" normalizeH="0" baseline="0" smtClean="0">
                          <a:ln>
                            <a:noFill/>
                          </a:ln>
                          <a:solidFill>
                            <a:schemeClr val="bg1"/>
                          </a:solidFill>
                          <a:effectLst/>
                        </a:rPr>
                        <a:t>Total</a:t>
                      </a:r>
                      <a:endParaRPr kumimoji="1" lang="en-US" altLang="ja-JP" sz="2400" b="1" i="0" u="none" strike="noStrike" cap="none" normalizeH="0" baseline="0" smtClean="0">
                        <a:ln>
                          <a:noFill/>
                        </a:ln>
                        <a:solidFill>
                          <a:schemeClr val="bg1"/>
                        </a:solidFill>
                        <a:effectLst/>
                        <a:latin typeface="Arial" charset="0"/>
                        <a:ea typeface="ＭＳ Ｐゴシック" pitchFamily="50" charset="-128"/>
                      </a:endParaRPr>
                    </a:p>
                  </a:txBody>
                  <a:tcPr horzOverflow="overflow">
                    <a:solidFill>
                      <a:schemeClr val="accent3">
                        <a:lumMod val="40000"/>
                        <a:lumOff val="6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1" u="none" strike="noStrike" cap="none" normalizeH="0" baseline="0" dirty="0" smtClean="0">
                          <a:ln>
                            <a:noFill/>
                          </a:ln>
                          <a:solidFill>
                            <a:schemeClr val="bg1"/>
                          </a:solidFill>
                          <a:effectLst/>
                        </a:rPr>
                        <a:t>       5,950</a:t>
                      </a:r>
                      <a:endParaRPr kumimoji="1" lang="en-US" altLang="ja-JP" sz="2400" b="1" i="0" u="none" strike="noStrike" cap="none" normalizeH="0" baseline="0" dirty="0" smtClean="0">
                        <a:ln>
                          <a:noFill/>
                        </a:ln>
                        <a:solidFill>
                          <a:schemeClr val="bg1"/>
                        </a:solidFill>
                        <a:effectLst/>
                        <a:latin typeface="Arial" charset="0"/>
                        <a:ea typeface="ＭＳ Ｐゴシック" pitchFamily="50" charset="-128"/>
                      </a:endParaRPr>
                    </a:p>
                  </a:txBody>
                  <a:tcPr horzOverflow="overflow">
                    <a:solidFill>
                      <a:schemeClr val="accent3">
                        <a:lumMod val="40000"/>
                        <a:lumOff val="60000"/>
                      </a:schemeClr>
                    </a:solidFill>
                  </a:tcPr>
                </a:tc>
              </a:tr>
            </a:tbl>
          </a:graphicData>
        </a:graphic>
      </p:graphicFrame>
      <p:pic>
        <p:nvPicPr>
          <p:cNvPr id="4099" name="Picture 3" descr="C:\Users\nugraha\Desktop\rsaito.png"/>
          <p:cNvPicPr>
            <a:picLocks noChangeAspect="1" noChangeArrowheads="1"/>
          </p:cNvPicPr>
          <p:nvPr/>
        </p:nvPicPr>
        <p:blipFill>
          <a:blip r:embed="rId4" cstate="print"/>
          <a:srcRect/>
          <a:stretch>
            <a:fillRect/>
          </a:stretch>
        </p:blipFill>
        <p:spPr bwMode="auto">
          <a:xfrm>
            <a:off x="4800600" y="3200400"/>
            <a:ext cx="779034" cy="838200"/>
          </a:xfrm>
          <a:prstGeom prst="ellipse">
            <a:avLst/>
          </a:prstGeom>
          <a:ln>
            <a:noFill/>
          </a:ln>
          <a:effectLst>
            <a:softEdge rad="112500"/>
          </a:effectLst>
        </p:spPr>
      </p:pic>
      <p:pic>
        <p:nvPicPr>
          <p:cNvPr id="4100" name="Picture 4" descr="C:\Users\nugraha\Desktop\port.jpg"/>
          <p:cNvPicPr>
            <a:picLocks noChangeAspect="1" noChangeArrowheads="1"/>
          </p:cNvPicPr>
          <p:nvPr/>
        </p:nvPicPr>
        <p:blipFill>
          <a:blip r:embed="rId5" cstate="print"/>
          <a:srcRect/>
          <a:stretch>
            <a:fillRect/>
          </a:stretch>
        </p:blipFill>
        <p:spPr bwMode="auto">
          <a:xfrm>
            <a:off x="5562600" y="3581400"/>
            <a:ext cx="755744" cy="958850"/>
          </a:xfrm>
          <a:prstGeom prst="ellipse">
            <a:avLst/>
          </a:prstGeom>
          <a:ln>
            <a:noFill/>
          </a:ln>
          <a:effectLst>
            <a:softEdge rad="112500"/>
          </a:effectLst>
        </p:spPr>
      </p:pic>
      <p:pic>
        <p:nvPicPr>
          <p:cNvPr id="4101" name="Picture 5" descr="C:\Users\nugraha\Desktop\ksato.jpg"/>
          <p:cNvPicPr>
            <a:picLocks noChangeAspect="1" noChangeArrowheads="1"/>
          </p:cNvPicPr>
          <p:nvPr/>
        </p:nvPicPr>
        <p:blipFill>
          <a:blip r:embed="rId6" cstate="print"/>
          <a:srcRect/>
          <a:stretch>
            <a:fillRect/>
          </a:stretch>
        </p:blipFill>
        <p:spPr bwMode="auto">
          <a:xfrm>
            <a:off x="5334000" y="4572000"/>
            <a:ext cx="784225" cy="852222"/>
          </a:xfrm>
          <a:prstGeom prst="ellipse">
            <a:avLst/>
          </a:prstGeom>
          <a:ln>
            <a:noFill/>
          </a:ln>
          <a:effectLst>
            <a:softEdge rad="112500"/>
          </a:effectLst>
        </p:spPr>
      </p:pic>
      <p:pic>
        <p:nvPicPr>
          <p:cNvPr id="18434" name="Picture 2" descr="Susumu Satomi"/>
          <p:cNvPicPr>
            <a:picLocks noChangeAspect="1" noChangeArrowheads="1"/>
          </p:cNvPicPr>
          <p:nvPr/>
        </p:nvPicPr>
        <p:blipFill>
          <a:blip r:embed="rId7" cstate="print"/>
          <a:srcRect l="14792" t="2302" r="15208" b="36746"/>
          <a:stretch>
            <a:fillRect/>
          </a:stretch>
        </p:blipFill>
        <p:spPr bwMode="auto">
          <a:xfrm>
            <a:off x="3505200" y="1828800"/>
            <a:ext cx="866775" cy="990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90848" y="57912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3"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45" name="Title 1"/>
          <p:cNvSpPr>
            <a:spLocks noGrp="1"/>
          </p:cNvSpPr>
          <p:nvPr>
            <p:ph type="title"/>
          </p:nvPr>
        </p:nvSpPr>
        <p:spPr>
          <a:xfrm>
            <a:off x="1143000" y="0"/>
            <a:ext cx="7620000" cy="990600"/>
          </a:xfrm>
        </p:spPr>
        <p:txBody>
          <a:bodyPr>
            <a:normAutofit/>
          </a:bodyPr>
          <a:lstStyle/>
          <a:p>
            <a:pPr algn="ctr"/>
            <a:r>
              <a:rPr lang="en-US" sz="3100" smtClean="0">
                <a:solidFill>
                  <a:srgbClr val="7030A0"/>
                </a:solidFill>
              </a:rPr>
              <a:t>Komposisi staf dan mahasiswa</a:t>
            </a:r>
            <a:br>
              <a:rPr lang="en-US" sz="3100" smtClean="0">
                <a:solidFill>
                  <a:srgbClr val="7030A0"/>
                </a:solidFill>
              </a:rPr>
            </a:br>
            <a:r>
              <a:rPr lang="en-US" sz="1800" i="1" cap="none" smtClean="0">
                <a:solidFill>
                  <a:srgbClr val="7030A0"/>
                </a:solidFill>
                <a:latin typeface="Calibri" pitchFamily="34" charset="0"/>
              </a:rPr>
              <a:t>Number of staffs and students</a:t>
            </a:r>
            <a:endParaRPr lang="en-US" sz="3100" i="1" cap="none">
              <a:solidFill>
                <a:srgbClr val="7030A0"/>
              </a:solidFill>
              <a:latin typeface="Calibri" pitchFamily="34" charset="0"/>
            </a:endParaRPr>
          </a:p>
        </p:txBody>
      </p:sp>
      <p:graphicFrame>
        <p:nvGraphicFramePr>
          <p:cNvPr id="6" name="Group 76"/>
          <p:cNvGraphicFramePr>
            <a:graphicFrameLocks noGrp="1"/>
          </p:cNvGraphicFramePr>
          <p:nvPr/>
        </p:nvGraphicFramePr>
        <p:xfrm>
          <a:off x="381000" y="2362200"/>
          <a:ext cx="3905677" cy="2057400"/>
        </p:xfrm>
        <a:graphic>
          <a:graphicData uri="http://schemas.openxmlformats.org/drawingml/2006/table">
            <a:tbl>
              <a:tblPr>
                <a:tableStyleId>{69CF1AB2-1976-4502-BF36-3FF5EA218861}</a:tableStyleId>
              </a:tblPr>
              <a:tblGrid>
                <a:gridCol w="2471947"/>
                <a:gridCol w="1433730"/>
              </a:tblGrid>
              <a:tr h="514350">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1" lang="en-US" altLang="ja-JP" sz="1900" u="none" strike="noStrike" cap="none" normalizeH="0" baseline="0" dirty="0" smtClean="0">
                          <a:ln>
                            <a:noFill/>
                          </a:ln>
                          <a:effectLst/>
                        </a:rPr>
                        <a:t>Strata 1 </a:t>
                      </a:r>
                      <a:r>
                        <a:rPr kumimoji="1" lang="en-US" altLang="ja-JP" sz="1300" u="none" strike="noStrike" cap="none" normalizeH="0" baseline="0" dirty="0" smtClean="0">
                          <a:ln>
                            <a:noFill/>
                          </a:ln>
                          <a:effectLst/>
                        </a:rPr>
                        <a:t>(Undergraduate)</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72078" marR="72078" marT="37481" marB="37481" anchor="ctr" horzOverflow="overflow"/>
                </a:tc>
                <a:tc>
                  <a:txBody>
                    <a:bodyPr/>
                    <a:lstStyle/>
                    <a:p>
                      <a:pPr marL="0" marR="0" lvl="0" indent="0" algn="r" defTabSz="914400" rtl="0" eaLnBrk="1" fontAlgn="base" latinLnBrk="0" hangingPunct="1">
                        <a:lnSpc>
                          <a:spcPct val="150000"/>
                        </a:lnSpc>
                        <a:spcBef>
                          <a:spcPct val="20000"/>
                        </a:spcBef>
                        <a:spcAft>
                          <a:spcPct val="0"/>
                        </a:spcAft>
                        <a:buClrTx/>
                        <a:buSzTx/>
                        <a:buFontTx/>
                        <a:buNone/>
                        <a:tabLst/>
                      </a:pPr>
                      <a:r>
                        <a:rPr kumimoji="1" lang="en-US" altLang="ja-JP" sz="1900" u="none" strike="noStrike" cap="none" normalizeH="0" baseline="0" dirty="0" smtClean="0">
                          <a:ln>
                            <a:noFill/>
                          </a:ln>
                          <a:effectLst/>
                        </a:rPr>
                        <a:t>10,</a:t>
                      </a:r>
                      <a:r>
                        <a:rPr kumimoji="1" lang="ja-JP" altLang="en-US" sz="1900" u="none" strike="noStrike" cap="none" normalizeH="0" baseline="0" smtClean="0">
                          <a:ln>
                            <a:noFill/>
                          </a:ln>
                          <a:effectLst/>
                        </a:rPr>
                        <a:t>９６７</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72078" marR="72078" marT="37481" marB="37481" anchor="ctr" horzOverflow="overflow"/>
                </a:tc>
              </a:tr>
              <a:tr h="514350">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1" lang="en-US" altLang="ja-JP" sz="1900" u="none" strike="noStrike" cap="none" normalizeH="0" baseline="0" smtClean="0">
                          <a:ln>
                            <a:noFill/>
                          </a:ln>
                          <a:effectLst/>
                        </a:rPr>
                        <a:t>Strata 2 </a:t>
                      </a:r>
                      <a:r>
                        <a:rPr kumimoji="1" lang="en-US" altLang="ja-JP" sz="1300" u="none" strike="noStrike" cap="none" normalizeH="0" baseline="0" smtClean="0">
                          <a:ln>
                            <a:noFill/>
                          </a:ln>
                          <a:effectLst/>
                        </a:rPr>
                        <a:t>(Master)</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72078" marR="72078" marT="37481" marB="37481" anchor="ctr" horzOverflow="overflow"/>
                </a:tc>
                <a:tc>
                  <a:txBody>
                    <a:bodyPr/>
                    <a:lstStyle/>
                    <a:p>
                      <a:pPr marL="0" marR="0" lvl="0" indent="0" algn="r" defTabSz="914400" rtl="0" eaLnBrk="1" fontAlgn="base" latinLnBrk="0" hangingPunct="1">
                        <a:lnSpc>
                          <a:spcPct val="150000"/>
                        </a:lnSpc>
                        <a:spcBef>
                          <a:spcPct val="20000"/>
                        </a:spcBef>
                        <a:spcAft>
                          <a:spcPct val="0"/>
                        </a:spcAft>
                        <a:buClrTx/>
                        <a:buSzTx/>
                        <a:buFontTx/>
                        <a:buNone/>
                        <a:tabLst/>
                      </a:pPr>
                      <a:r>
                        <a:rPr kumimoji="1" lang="en-US" altLang="ja-JP" sz="1900" u="none" strike="noStrike" cap="none" normalizeH="0" baseline="0" dirty="0" smtClean="0">
                          <a:ln>
                            <a:noFill/>
                          </a:ln>
                          <a:effectLst/>
                        </a:rPr>
                        <a:t>4,471</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72078" marR="72078" marT="37481" marB="37481" anchor="ctr" horzOverflow="overflow"/>
                </a:tc>
              </a:tr>
              <a:tr h="514350">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1" lang="en-US" altLang="ja-JP" sz="1900" u="none" strike="noStrike" cap="none" normalizeH="0" baseline="0" smtClean="0">
                          <a:ln>
                            <a:noFill/>
                          </a:ln>
                          <a:effectLst/>
                        </a:rPr>
                        <a:t>Strata 3 </a:t>
                      </a:r>
                      <a:r>
                        <a:rPr kumimoji="1" lang="en-US" altLang="ja-JP" sz="1300" u="none" strike="noStrike" cap="none" normalizeH="0" baseline="0" smtClean="0">
                          <a:ln>
                            <a:noFill/>
                          </a:ln>
                          <a:effectLst/>
                        </a:rPr>
                        <a:t>(Doctor)</a:t>
                      </a:r>
                      <a:endParaRPr kumimoji="1" lang="en-US" altLang="ja-JP" sz="1900" b="1" i="0" u="none" strike="noStrike" cap="none" normalizeH="0" baseline="0" smtClean="0">
                        <a:ln>
                          <a:noFill/>
                        </a:ln>
                        <a:solidFill>
                          <a:schemeClr val="tx1"/>
                        </a:solidFill>
                        <a:effectLst/>
                        <a:latin typeface="Arial" charset="0"/>
                        <a:ea typeface="ＭＳ Ｐゴシック" pitchFamily="50" charset="-128"/>
                      </a:endParaRPr>
                    </a:p>
                  </a:txBody>
                  <a:tcPr marL="72078" marR="72078" marT="37481" marB="37481" anchor="ctr" horzOverflow="overflow"/>
                </a:tc>
                <a:tc>
                  <a:txBody>
                    <a:bodyPr/>
                    <a:lstStyle/>
                    <a:p>
                      <a:pPr marL="0" marR="0" lvl="0" indent="0" algn="r" defTabSz="914400" rtl="0" eaLnBrk="1" fontAlgn="base" latinLnBrk="0" hangingPunct="1">
                        <a:lnSpc>
                          <a:spcPct val="150000"/>
                        </a:lnSpc>
                        <a:spcBef>
                          <a:spcPct val="20000"/>
                        </a:spcBef>
                        <a:spcAft>
                          <a:spcPct val="0"/>
                        </a:spcAft>
                        <a:buClrTx/>
                        <a:buSzTx/>
                        <a:buFontTx/>
                        <a:buNone/>
                        <a:tabLst/>
                      </a:pPr>
                      <a:r>
                        <a:rPr kumimoji="1" lang="en-US" altLang="ja-JP" sz="1900" u="none" strike="noStrike" cap="none" normalizeH="0" baseline="0" dirty="0" smtClean="0">
                          <a:ln>
                            <a:noFill/>
                          </a:ln>
                          <a:effectLst/>
                        </a:rPr>
                        <a:t>2,787</a:t>
                      </a:r>
                      <a:endParaRPr kumimoji="1" lang="en-US" altLang="ja-JP" sz="1900" b="1" i="0" u="none" strike="noStrike" cap="none" normalizeH="0" baseline="0" dirty="0" smtClean="0">
                        <a:ln>
                          <a:noFill/>
                        </a:ln>
                        <a:solidFill>
                          <a:schemeClr val="tx1"/>
                        </a:solidFill>
                        <a:effectLst/>
                        <a:latin typeface="Arial" charset="0"/>
                        <a:ea typeface="ＭＳ Ｐゴシック" pitchFamily="50" charset="-128"/>
                      </a:endParaRPr>
                    </a:p>
                  </a:txBody>
                  <a:tcPr marL="72078" marR="72078" marT="37481" marB="37481" anchor="ctr" horzOverflow="overflow"/>
                </a:tc>
              </a:tr>
              <a:tr h="514350">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1" lang="en-US" altLang="ja-JP" sz="1900" b="1" u="none" strike="noStrike" cap="none" normalizeH="0" baseline="0" smtClean="0">
                          <a:ln>
                            <a:noFill/>
                          </a:ln>
                          <a:solidFill>
                            <a:schemeClr val="bg1"/>
                          </a:solidFill>
                          <a:effectLst/>
                        </a:rPr>
                        <a:t>Total</a:t>
                      </a:r>
                      <a:endParaRPr kumimoji="1" lang="en-US" altLang="ja-JP" sz="1900" b="1" i="0" u="none" strike="noStrike" cap="none" normalizeH="0" baseline="0" smtClean="0">
                        <a:ln>
                          <a:noFill/>
                        </a:ln>
                        <a:solidFill>
                          <a:schemeClr val="bg1"/>
                        </a:solidFill>
                        <a:effectLst/>
                        <a:latin typeface="Arial" charset="0"/>
                        <a:ea typeface="ＭＳ Ｐゴシック" pitchFamily="50" charset="-128"/>
                      </a:endParaRPr>
                    </a:p>
                  </a:txBody>
                  <a:tcPr marL="72078" marR="72078" marT="37481" marB="37481" anchor="ctr" horzOverflow="overflow">
                    <a:solidFill>
                      <a:schemeClr val="accent3">
                        <a:lumMod val="40000"/>
                        <a:lumOff val="60000"/>
                      </a:schemeClr>
                    </a:solidFill>
                  </a:tcPr>
                </a:tc>
                <a:tc>
                  <a:txBody>
                    <a:bodyPr/>
                    <a:lstStyle/>
                    <a:p>
                      <a:pPr marL="0" marR="0" lvl="0" indent="0" algn="r" defTabSz="914400" rtl="0" eaLnBrk="1" fontAlgn="base" latinLnBrk="0" hangingPunct="1">
                        <a:lnSpc>
                          <a:spcPct val="150000"/>
                        </a:lnSpc>
                        <a:spcBef>
                          <a:spcPct val="20000"/>
                        </a:spcBef>
                        <a:spcAft>
                          <a:spcPct val="0"/>
                        </a:spcAft>
                        <a:buClrTx/>
                        <a:buSzTx/>
                        <a:buFontTx/>
                        <a:buNone/>
                        <a:tabLst/>
                      </a:pPr>
                      <a:r>
                        <a:rPr kumimoji="1" lang="en-US" altLang="ja-JP" sz="1900" b="1" u="none" strike="noStrike" cap="none" normalizeH="0" baseline="0" dirty="0" smtClean="0">
                          <a:ln>
                            <a:noFill/>
                          </a:ln>
                          <a:solidFill>
                            <a:schemeClr val="bg1"/>
                          </a:solidFill>
                          <a:effectLst/>
                        </a:rPr>
                        <a:t>18,225</a:t>
                      </a:r>
                      <a:endParaRPr kumimoji="1" lang="en-US" altLang="ja-JP" sz="1900" b="1" i="0" u="none" strike="noStrike" cap="none" normalizeH="0" baseline="0" dirty="0" smtClean="0">
                        <a:ln>
                          <a:noFill/>
                        </a:ln>
                        <a:solidFill>
                          <a:schemeClr val="bg1"/>
                        </a:solidFill>
                        <a:effectLst/>
                        <a:latin typeface="Arial" charset="0"/>
                        <a:ea typeface="ＭＳ Ｐゴシック" pitchFamily="50" charset="-128"/>
                      </a:endParaRPr>
                    </a:p>
                  </a:txBody>
                  <a:tcPr marL="72078" marR="72078" marT="37481" marB="37481" anchor="ctr" horzOverflow="overflow">
                    <a:solidFill>
                      <a:schemeClr val="accent3">
                        <a:lumMod val="40000"/>
                        <a:lumOff val="60000"/>
                      </a:schemeClr>
                    </a:solidFill>
                  </a:tcPr>
                </a:tc>
              </a:tr>
            </a:tbl>
          </a:graphicData>
        </a:graphic>
      </p:graphicFrame>
      <p:graphicFrame>
        <p:nvGraphicFramePr>
          <p:cNvPr id="9" name="Group 141"/>
          <p:cNvGraphicFramePr>
            <a:graphicFrameLocks noGrp="1"/>
          </p:cNvGraphicFramePr>
          <p:nvPr/>
        </p:nvGraphicFramePr>
        <p:xfrm>
          <a:off x="457200" y="1371600"/>
          <a:ext cx="4038600" cy="838200"/>
        </p:xfrm>
        <a:graphic>
          <a:graphicData uri="http://schemas.openxmlformats.org/drawingml/2006/table">
            <a:tbl>
              <a:tblPr/>
              <a:tblGrid>
                <a:gridCol w="403860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1" i="1" u="none" strike="noStrike" cap="none" normalizeH="0" baseline="0" smtClean="0">
                          <a:ln>
                            <a:noFill/>
                          </a:ln>
                          <a:solidFill>
                            <a:schemeClr val="tx2"/>
                          </a:solidFill>
                          <a:effectLst/>
                          <a:latin typeface="Arial" charset="0"/>
                          <a:ea typeface="ＭＳ Ｐゴシック" pitchFamily="50" charset="-128"/>
                        </a:rPr>
                        <a:t>Jumlah Mahasiswa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1" u="none" strike="noStrike" cap="none" normalizeH="0" baseline="0" smtClean="0">
                          <a:ln>
                            <a:noFill/>
                          </a:ln>
                          <a:solidFill>
                            <a:schemeClr val="accent2"/>
                          </a:solidFill>
                          <a:effectLst/>
                          <a:latin typeface="Arial" charset="0"/>
                          <a:ea typeface="ＭＳ Ｐゴシック" pitchFamily="50" charset="-128"/>
                        </a:rPr>
                        <a:t>Number of Students</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0" name="Rectangle 9"/>
          <p:cNvSpPr/>
          <p:nvPr/>
        </p:nvSpPr>
        <p:spPr>
          <a:xfrm>
            <a:off x="381000" y="4648200"/>
            <a:ext cx="3505200" cy="2031325"/>
          </a:xfrm>
          <a:prstGeom prst="rect">
            <a:avLst/>
          </a:prstGeom>
        </p:spPr>
        <p:txBody>
          <a:bodyPr wrap="square">
            <a:spAutoFit/>
          </a:bodyPr>
          <a:lstStyle/>
          <a:p>
            <a:r>
              <a:rPr lang="en-US" b="1" smtClean="0">
                <a:solidFill>
                  <a:srgbClr val="00B050"/>
                </a:solidFill>
              </a:rPr>
              <a:t>Faculty per Students Ratio</a:t>
            </a:r>
          </a:p>
          <a:p>
            <a:r>
              <a:rPr lang="en-US" smtClean="0">
                <a:solidFill>
                  <a:schemeClr val="tx2"/>
                </a:solidFill>
              </a:rPr>
              <a:t>1 per 3.9 (Undergraduate)</a:t>
            </a:r>
          </a:p>
          <a:p>
            <a:r>
              <a:rPr lang="en-US" b="1" smtClean="0">
                <a:solidFill>
                  <a:schemeClr val="accent2"/>
                </a:solidFill>
              </a:rPr>
              <a:t>1 per 2.1 (Graduate)</a:t>
            </a:r>
          </a:p>
          <a:p>
            <a:endParaRPr lang="en-US" smtClean="0">
              <a:solidFill>
                <a:schemeClr val="tx2"/>
              </a:solidFill>
            </a:endParaRPr>
          </a:p>
          <a:p>
            <a:r>
              <a:rPr lang="en-US" b="1" smtClean="0">
                <a:solidFill>
                  <a:srgbClr val="00B050"/>
                </a:solidFill>
              </a:rPr>
              <a:t>International Students</a:t>
            </a:r>
          </a:p>
          <a:p>
            <a:r>
              <a:rPr lang="en-US" smtClean="0">
                <a:solidFill>
                  <a:schemeClr val="tx2"/>
                </a:solidFill>
              </a:rPr>
              <a:t>1.5% (Undergraduate)</a:t>
            </a:r>
          </a:p>
          <a:p>
            <a:r>
              <a:rPr lang="en-US" smtClean="0">
                <a:solidFill>
                  <a:schemeClr val="tx2"/>
                </a:solidFill>
              </a:rPr>
              <a:t>7.3% (Graduate)</a:t>
            </a:r>
            <a:endParaRPr lang="en-US">
              <a:solidFill>
                <a:schemeClr val="tx2"/>
              </a:solidFill>
            </a:endParaRPr>
          </a:p>
        </p:txBody>
      </p:sp>
      <p:pic>
        <p:nvPicPr>
          <p:cNvPr id="1028" name="Picture 4"/>
          <p:cNvPicPr>
            <a:picLocks noChangeAspect="1" noChangeArrowheads="1"/>
          </p:cNvPicPr>
          <p:nvPr/>
        </p:nvPicPr>
        <p:blipFill>
          <a:blip r:embed="rId4" cstate="print"/>
          <a:srcRect/>
          <a:stretch>
            <a:fillRect/>
          </a:stretch>
        </p:blipFill>
        <p:spPr bwMode="auto">
          <a:xfrm>
            <a:off x="4343400" y="2837052"/>
            <a:ext cx="4391025" cy="3487548"/>
          </a:xfrm>
          <a:prstGeom prst="rect">
            <a:avLst/>
          </a:prstGeom>
          <a:noFill/>
          <a:ln w="9525">
            <a:noFill/>
            <a:miter lim="800000"/>
            <a:headEnd/>
            <a:tailEnd/>
          </a:ln>
          <a:effectLst/>
        </p:spPr>
      </p:pic>
      <p:sp>
        <p:nvSpPr>
          <p:cNvPr id="14" name="Rectangle 22"/>
          <p:cNvSpPr>
            <a:spLocks noChangeArrowheads="1"/>
          </p:cNvSpPr>
          <p:nvPr/>
        </p:nvSpPr>
        <p:spPr bwMode="auto">
          <a:xfrm>
            <a:off x="5029200" y="1425714"/>
            <a:ext cx="3810000" cy="707886"/>
          </a:xfrm>
          <a:prstGeom prst="rect">
            <a:avLst/>
          </a:prstGeom>
          <a:noFill/>
          <a:ln w="9525">
            <a:noFill/>
            <a:miter lim="800000"/>
            <a:headEnd/>
            <a:tailEnd/>
          </a:ln>
        </p:spPr>
        <p:txBody>
          <a:bodyPr wrap="square">
            <a:spAutoFit/>
          </a:bodyPr>
          <a:lstStyle/>
          <a:p>
            <a:r>
              <a:rPr lang="en-US" altLang="ja-JP" sz="2000" b="1" smtClean="0">
                <a:solidFill>
                  <a:schemeClr val="tx2"/>
                </a:solidFill>
              </a:rPr>
              <a:t>Jumlah mahasiswa asing berdasarkan kebangsaan</a:t>
            </a:r>
            <a:endParaRPr lang="en-US" sz="1400"/>
          </a:p>
        </p:txBody>
      </p:sp>
      <p:sp>
        <p:nvSpPr>
          <p:cNvPr id="15" name="Rectangle 14"/>
          <p:cNvSpPr/>
          <p:nvPr/>
        </p:nvSpPr>
        <p:spPr>
          <a:xfrm>
            <a:off x="5130789" y="2206823"/>
            <a:ext cx="3251211" cy="307777"/>
          </a:xfrm>
          <a:prstGeom prst="rect">
            <a:avLst/>
          </a:prstGeom>
        </p:spPr>
        <p:txBody>
          <a:bodyPr wrap="none">
            <a:spAutoFit/>
          </a:bodyPr>
          <a:lstStyle/>
          <a:p>
            <a:pPr lvl="0" fontAlgn="base">
              <a:spcBef>
                <a:spcPct val="20000"/>
              </a:spcBef>
              <a:spcAft>
                <a:spcPct val="0"/>
              </a:spcAft>
              <a:defRPr/>
            </a:pPr>
            <a:r>
              <a:rPr kumimoji="1" lang="en-US" altLang="ja-JP" sz="1400" b="1" i="1" smtClean="0">
                <a:solidFill>
                  <a:schemeClr val="accent2"/>
                </a:solidFill>
                <a:latin typeface="Arial" charset="0"/>
                <a:ea typeface="ＭＳ Ｐゴシック" pitchFamily="50" charset="-128"/>
              </a:rPr>
              <a:t>International students by nationality</a:t>
            </a:r>
          </a:p>
        </p:txBody>
      </p:sp>
      <p:sp>
        <p:nvSpPr>
          <p:cNvPr id="12" name="Rectangle 58"/>
          <p:cNvSpPr>
            <a:spLocks noChangeArrowheads="1"/>
          </p:cNvSpPr>
          <p:nvPr/>
        </p:nvSpPr>
        <p:spPr bwMode="auto">
          <a:xfrm>
            <a:off x="3276600" y="6288512"/>
            <a:ext cx="2361144" cy="264688"/>
          </a:xfrm>
          <a:prstGeom prst="rect">
            <a:avLst/>
          </a:prstGeom>
          <a:noFill/>
          <a:ln w="9525" algn="ctr">
            <a:noFill/>
            <a:miter lim="800000"/>
            <a:headEnd/>
            <a:tailEnd/>
          </a:ln>
          <a:effectLst/>
        </p:spPr>
        <p:txBody>
          <a:bodyPr wrap="square">
            <a:spAutoFit/>
          </a:bodyPr>
          <a:lstStyle/>
          <a:p>
            <a:pPr algn="l">
              <a:lnSpc>
                <a:spcPct val="70000"/>
              </a:lnSpc>
              <a:defRPr/>
            </a:pPr>
            <a:r>
              <a:rPr lang="en-US" altLang="ja-JP" sz="1600" smtClean="0">
                <a:solidFill>
                  <a:schemeClr val="accent2"/>
                </a:solidFill>
                <a:effectLst>
                  <a:outerShdw blurRad="38100" dist="38100" dir="2700000" algn="tl">
                    <a:srgbClr val="C0C0C0"/>
                  </a:outerShdw>
                </a:effectLst>
              </a:rPr>
              <a:t>(Data 2004-2007)</a:t>
            </a:r>
            <a:endParaRPr lang="en-US" altLang="ja-JP" sz="1600">
              <a:solidFill>
                <a:schemeClr val="accent2"/>
              </a:solidFill>
            </a:endParaRPr>
          </a:p>
        </p:txBody>
      </p:sp>
      <p:sp>
        <p:nvSpPr>
          <p:cNvPr id="13" name="Oval 12"/>
          <p:cNvSpPr/>
          <p:nvPr/>
        </p:nvSpPr>
        <p:spPr>
          <a:xfrm>
            <a:off x="7493000" y="4495800"/>
            <a:ext cx="812800" cy="520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nugraha\Desktop\5253_138893033997_733003997_3213200_4543373_n.jpg"/>
          <p:cNvPicPr>
            <a:picLocks noChangeAspect="1" noChangeArrowheads="1"/>
          </p:cNvPicPr>
          <p:nvPr/>
        </p:nvPicPr>
        <p:blipFill>
          <a:blip r:embed="rId5" cstate="print"/>
          <a:srcRect/>
          <a:stretch>
            <a:fillRect/>
          </a:stretch>
        </p:blipFill>
        <p:spPr bwMode="auto">
          <a:xfrm>
            <a:off x="8077201" y="4800600"/>
            <a:ext cx="685800" cy="781049"/>
          </a:xfrm>
          <a:prstGeom prst="ellipse">
            <a:avLst/>
          </a:prstGeom>
          <a:ln>
            <a:noFill/>
          </a:ln>
          <a:effectLst>
            <a:softEdge rad="112500"/>
          </a:effectLst>
        </p:spPr>
      </p:pic>
      <p:pic>
        <p:nvPicPr>
          <p:cNvPr id="5123" name="Picture 3" descr="C:\Users\nugraha\Desktop\165616_1778394347934_1481651233_31945689_2075752_n.jpg"/>
          <p:cNvPicPr>
            <a:picLocks noChangeAspect="1" noChangeArrowheads="1"/>
          </p:cNvPicPr>
          <p:nvPr/>
        </p:nvPicPr>
        <p:blipFill>
          <a:blip r:embed="rId6" cstate="print"/>
          <a:srcRect/>
          <a:stretch>
            <a:fillRect/>
          </a:stretch>
        </p:blipFill>
        <p:spPr bwMode="auto">
          <a:xfrm>
            <a:off x="7543799" y="5029200"/>
            <a:ext cx="660849" cy="762000"/>
          </a:xfrm>
          <a:prstGeom prst="ellipse">
            <a:avLst/>
          </a:prstGeom>
          <a:ln>
            <a:noFill/>
          </a:ln>
          <a:effectLst>
            <a:softEdge rad="112500"/>
          </a:effectLst>
        </p:spPr>
      </p:pic>
      <p:pic>
        <p:nvPicPr>
          <p:cNvPr id="5124" name="Picture 4" descr="C:\Users\nugraha\Desktop\Mahbub.jpg"/>
          <p:cNvPicPr>
            <a:picLocks noChangeAspect="1" noChangeArrowheads="1"/>
          </p:cNvPicPr>
          <p:nvPr/>
        </p:nvPicPr>
        <p:blipFill>
          <a:blip r:embed="rId7" cstate="print"/>
          <a:srcRect/>
          <a:stretch>
            <a:fillRect/>
          </a:stretch>
        </p:blipFill>
        <p:spPr bwMode="auto">
          <a:xfrm>
            <a:off x="5753100" y="5715000"/>
            <a:ext cx="677862" cy="834972"/>
          </a:xfrm>
          <a:prstGeom prst="ellipse">
            <a:avLst/>
          </a:prstGeom>
          <a:ln>
            <a:noFill/>
          </a:ln>
          <a:effectLst>
            <a:softEdge rad="112500"/>
          </a:effectLst>
        </p:spPr>
      </p:pic>
      <p:pic>
        <p:nvPicPr>
          <p:cNvPr id="5125" name="Picture 5" descr="C:\Users\nugraha\Desktop\tapsanit.jpg"/>
          <p:cNvPicPr>
            <a:picLocks noChangeAspect="1" noChangeArrowheads="1"/>
          </p:cNvPicPr>
          <p:nvPr/>
        </p:nvPicPr>
        <p:blipFill>
          <a:blip r:embed="rId8" cstate="print"/>
          <a:srcRect/>
          <a:stretch>
            <a:fillRect/>
          </a:stretch>
        </p:blipFill>
        <p:spPr bwMode="auto">
          <a:xfrm>
            <a:off x="4313909" y="4495800"/>
            <a:ext cx="715291" cy="914400"/>
          </a:xfrm>
          <a:prstGeom prst="ellipse">
            <a:avLst/>
          </a:prstGeom>
          <a:ln>
            <a:noFill/>
          </a:ln>
          <a:effectLst>
            <a:softEdge rad="112500"/>
          </a:effectLst>
        </p:spPr>
      </p:pic>
      <p:pic>
        <p:nvPicPr>
          <p:cNvPr id="5126" name="Picture 6" descr="C:\Users\nugraha\Desktop\70516_718656238_4702582_n.jpg"/>
          <p:cNvPicPr>
            <a:picLocks noChangeAspect="1" noChangeArrowheads="1"/>
          </p:cNvPicPr>
          <p:nvPr/>
        </p:nvPicPr>
        <p:blipFill>
          <a:blip r:embed="rId9" cstate="print"/>
          <a:srcRect/>
          <a:stretch>
            <a:fillRect/>
          </a:stretch>
        </p:blipFill>
        <p:spPr bwMode="auto">
          <a:xfrm>
            <a:off x="4938294" y="2667000"/>
            <a:ext cx="624305" cy="77359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105362"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3"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45" name="Title 1"/>
          <p:cNvSpPr>
            <a:spLocks noGrp="1"/>
          </p:cNvSpPr>
          <p:nvPr>
            <p:ph type="title"/>
          </p:nvPr>
        </p:nvSpPr>
        <p:spPr>
          <a:xfrm>
            <a:off x="1143000" y="0"/>
            <a:ext cx="7620000" cy="990600"/>
          </a:xfrm>
        </p:spPr>
        <p:txBody>
          <a:bodyPr>
            <a:normAutofit/>
          </a:bodyPr>
          <a:lstStyle/>
          <a:p>
            <a:pPr algn="ctr"/>
            <a:r>
              <a:rPr lang="en-US" sz="3100" smtClean="0">
                <a:solidFill>
                  <a:srgbClr val="7030A0"/>
                </a:solidFill>
              </a:rPr>
              <a:t>Salah satu rujukan terbaik di dunia</a:t>
            </a:r>
            <a:br>
              <a:rPr lang="en-US" sz="3100" smtClean="0">
                <a:solidFill>
                  <a:srgbClr val="7030A0"/>
                </a:solidFill>
              </a:rPr>
            </a:br>
            <a:r>
              <a:rPr lang="en-US" sz="1800" i="1" cap="none" smtClean="0">
                <a:solidFill>
                  <a:srgbClr val="7030A0"/>
                </a:solidFill>
                <a:latin typeface="Calibri" pitchFamily="34" charset="0"/>
              </a:rPr>
              <a:t>one of the top-cited institutions in the world</a:t>
            </a:r>
            <a:endParaRPr lang="en-US" sz="3100" i="1" cap="none">
              <a:solidFill>
                <a:srgbClr val="7030A0"/>
              </a:solidFill>
              <a:latin typeface="Calibri" pitchFamily="34" charset="0"/>
            </a:endParaRPr>
          </a:p>
        </p:txBody>
      </p:sp>
      <p:graphicFrame>
        <p:nvGraphicFramePr>
          <p:cNvPr id="19" name="Group 51"/>
          <p:cNvGraphicFramePr>
            <a:graphicFrameLocks noGrp="1"/>
          </p:cNvGraphicFramePr>
          <p:nvPr/>
        </p:nvGraphicFramePr>
        <p:xfrm>
          <a:off x="304801" y="1981200"/>
          <a:ext cx="8229600" cy="2805114"/>
        </p:xfrm>
        <a:graphic>
          <a:graphicData uri="http://schemas.openxmlformats.org/drawingml/2006/table">
            <a:tbl>
              <a:tblPr>
                <a:tableStyleId>{0505E3EF-67EA-436B-97B2-0124C06EBD24}</a:tableStyleId>
              </a:tblPr>
              <a:tblGrid>
                <a:gridCol w="1396704"/>
                <a:gridCol w="1631201"/>
                <a:gridCol w="2250815"/>
                <a:gridCol w="1475440"/>
                <a:gridCol w="1475440"/>
              </a:tblGrid>
              <a:tr h="757238">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600" b="1" u="none" strike="noStrike" cap="none" normalizeH="0" baseline="0" dirty="0" smtClean="0">
                          <a:ln>
                            <a:noFill/>
                          </a:ln>
                          <a:solidFill>
                            <a:schemeClr val="bg1"/>
                          </a:solidFill>
                          <a:effectLst/>
                        </a:rPr>
                        <a:t>Ranking </a:t>
                      </a:r>
                      <a:r>
                        <a:rPr kumimoji="1" lang="en-US" altLang="ja-JP" sz="1600" b="1" u="none" strike="noStrike" cap="none" normalizeH="0" baseline="0" dirty="0" err="1" smtClean="0">
                          <a:ln>
                            <a:noFill/>
                          </a:ln>
                          <a:solidFill>
                            <a:schemeClr val="bg1"/>
                          </a:solidFill>
                          <a:effectLst/>
                        </a:rPr>
                        <a:t>Nasional</a:t>
                      </a:r>
                      <a:endParaRPr kumimoji="1" lang="en-US" altLang="ja-JP" sz="1600" b="1" i="0" u="none" strike="noStrike" cap="none" normalizeH="0" baseline="0" dirty="0" smtClean="0">
                        <a:ln>
                          <a:noFill/>
                        </a:ln>
                        <a:solidFill>
                          <a:schemeClr val="bg1"/>
                        </a:solidFill>
                        <a:effectLst/>
                        <a:latin typeface="Arial" charset="0"/>
                        <a:ea typeface="ＭＳ Ｐゴシック" pitchFamily="50" charset="-128"/>
                      </a:endParaRPr>
                    </a:p>
                  </a:txBody>
                  <a:tcPr marL="72000" marR="72000" marT="18000" marB="18000" anchor="ctr" horzOverflow="overflow">
                    <a:solidFill>
                      <a:schemeClr val="accent3">
                        <a:lumMod val="40000"/>
                        <a:lumOff val="60000"/>
                      </a:schemeClr>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600" b="1" u="none" strike="noStrike" cap="none" normalizeH="0" baseline="0" smtClean="0">
                          <a:ln>
                            <a:noFill/>
                          </a:ln>
                          <a:solidFill>
                            <a:schemeClr val="bg1"/>
                          </a:solidFill>
                          <a:effectLst/>
                        </a:rPr>
                        <a:t>Ranking Internasional</a:t>
                      </a:r>
                      <a:endParaRPr kumimoji="1" lang="en-US" altLang="ja-JP" sz="1600" b="1" i="0" u="none" strike="noStrike" cap="none" normalizeH="0" baseline="0" smtClean="0">
                        <a:ln>
                          <a:noFill/>
                        </a:ln>
                        <a:solidFill>
                          <a:schemeClr val="bg1"/>
                        </a:solidFill>
                        <a:effectLst/>
                        <a:latin typeface="Arial" charset="0"/>
                        <a:ea typeface="ＭＳ Ｐゴシック" pitchFamily="50" charset="-128"/>
                      </a:endParaRPr>
                    </a:p>
                  </a:txBody>
                  <a:tcPr marL="72000" marR="72000" marT="18000" marB="18000" anchor="ctr" horzOverflow="overflow">
                    <a:solidFill>
                      <a:schemeClr val="accent3">
                        <a:lumMod val="40000"/>
                        <a:lumOff val="60000"/>
                      </a:schemeClr>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800" b="1" u="none" strike="noStrike" cap="none" normalizeH="0" baseline="0" smtClean="0">
                          <a:ln>
                            <a:noFill/>
                          </a:ln>
                          <a:solidFill>
                            <a:schemeClr val="bg1"/>
                          </a:solidFill>
                          <a:effectLst/>
                        </a:rPr>
                        <a:t>Bidang</a:t>
                      </a:r>
                    </a:p>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200" b="1" u="none" strike="noStrike" cap="none" normalizeH="0" baseline="0" smtClean="0">
                          <a:ln>
                            <a:noFill/>
                          </a:ln>
                          <a:solidFill>
                            <a:schemeClr val="bg1"/>
                          </a:solidFill>
                          <a:effectLst/>
                        </a:rPr>
                        <a:t>(Fields)</a:t>
                      </a:r>
                      <a:endParaRPr kumimoji="1" lang="en-US" altLang="ja-JP" sz="1200" b="1" i="0" u="none" strike="noStrike" cap="none" normalizeH="0" baseline="0" smtClean="0">
                        <a:ln>
                          <a:noFill/>
                        </a:ln>
                        <a:solidFill>
                          <a:schemeClr val="bg1"/>
                        </a:solidFill>
                        <a:effectLst/>
                        <a:latin typeface="Arial" charset="0"/>
                        <a:ea typeface="ＭＳ Ｐゴシック" pitchFamily="50" charset="-128"/>
                      </a:endParaRPr>
                    </a:p>
                  </a:txBody>
                  <a:tcPr marL="72000" marR="72000" marT="18000" marB="18000" anchor="ctr" horzOverflow="overflow">
                    <a:solidFill>
                      <a:schemeClr val="accent3">
                        <a:lumMod val="40000"/>
                        <a:lumOff val="60000"/>
                      </a:schemeClr>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600" b="1" u="none" strike="noStrike" cap="none" normalizeH="0" baseline="0" smtClean="0">
                          <a:ln>
                            <a:noFill/>
                          </a:ln>
                          <a:solidFill>
                            <a:schemeClr val="bg1"/>
                          </a:solidFill>
                          <a:effectLst/>
                        </a:rPr>
                        <a:t>Pengutipan</a:t>
                      </a:r>
                      <a:endParaRPr kumimoji="1" lang="en-US" altLang="ja-JP" sz="1800" b="1" u="none" strike="noStrike" cap="none" normalizeH="0" baseline="0" smtClean="0">
                        <a:ln>
                          <a:noFill/>
                        </a:ln>
                        <a:solidFill>
                          <a:schemeClr val="bg1"/>
                        </a:solidFill>
                        <a:effectLst/>
                      </a:endParaRPr>
                    </a:p>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200" b="1" u="none" strike="noStrike" cap="none" normalizeH="0" baseline="0" smtClean="0">
                          <a:ln>
                            <a:noFill/>
                          </a:ln>
                          <a:solidFill>
                            <a:schemeClr val="bg1"/>
                          </a:solidFill>
                          <a:effectLst/>
                        </a:rPr>
                        <a:t>(#Citations)</a:t>
                      </a:r>
                      <a:endParaRPr kumimoji="1" lang="en-US" altLang="ja-JP" sz="1200" b="1" i="0" u="none" strike="noStrike" cap="none" normalizeH="0" baseline="0" smtClean="0">
                        <a:ln>
                          <a:noFill/>
                        </a:ln>
                        <a:solidFill>
                          <a:schemeClr val="bg1"/>
                        </a:solidFill>
                        <a:effectLst/>
                        <a:latin typeface="Arial" charset="0"/>
                        <a:ea typeface="ＭＳ Ｐゴシック" pitchFamily="50" charset="-128"/>
                      </a:endParaRPr>
                    </a:p>
                  </a:txBody>
                  <a:tcPr marL="72000" marR="72000" marT="18000" marB="18000" anchor="ctr" horzOverflow="overflow">
                    <a:solidFill>
                      <a:schemeClr val="accent3">
                        <a:lumMod val="40000"/>
                        <a:lumOff val="60000"/>
                      </a:schemeClr>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600" b="1" u="none" strike="noStrike" cap="none" normalizeH="0" baseline="0" smtClean="0">
                          <a:ln>
                            <a:noFill/>
                          </a:ln>
                          <a:solidFill>
                            <a:schemeClr val="bg1"/>
                          </a:solidFill>
                          <a:effectLst/>
                        </a:rPr>
                        <a:t>Paper</a:t>
                      </a:r>
                      <a:endParaRPr kumimoji="1" lang="en-US" altLang="ja-JP" sz="1800" b="1" i="0" u="none" strike="noStrike" cap="none" normalizeH="0" baseline="0" smtClean="0">
                        <a:ln>
                          <a:noFill/>
                        </a:ln>
                        <a:solidFill>
                          <a:schemeClr val="bg1"/>
                        </a:solidFill>
                        <a:effectLst/>
                        <a:latin typeface="Arial" charset="0"/>
                        <a:ea typeface="ＭＳ Ｐゴシック" pitchFamily="50" charset="-128"/>
                      </a:endParaRPr>
                    </a:p>
                  </a:txBody>
                  <a:tcPr marL="72000" marR="72000" marT="18000" marB="18000" anchor="ctr" horzOverflow="overflow">
                    <a:solidFill>
                      <a:schemeClr val="accent3">
                        <a:lumMod val="40000"/>
                        <a:lumOff val="60000"/>
                      </a:schemeClr>
                    </a:solidFill>
                  </a:tcPr>
                </a:tc>
              </a:tr>
              <a:tr h="568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u="none" strike="noStrike" cap="none" normalizeH="0" baseline="0" smtClean="0">
                          <a:ln>
                            <a:noFill/>
                          </a:ln>
                          <a:solidFill>
                            <a:srgbClr val="FF0000"/>
                          </a:solidFill>
                          <a:effectLst/>
                        </a:rPr>
                        <a:t>1</a:t>
                      </a:r>
                      <a:endParaRPr kumimoji="1" lang="en-US" altLang="ja-JP" sz="1800" b="1" i="0" u="none" strike="noStrike" cap="none" normalizeH="0" baseline="0" smtClean="0">
                        <a:ln>
                          <a:noFill/>
                        </a:ln>
                        <a:solidFill>
                          <a:srgbClr val="FF0000"/>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u="none" strike="noStrike" cap="none" normalizeH="0" baseline="0" dirty="0" smtClean="0">
                          <a:ln>
                            <a:noFill/>
                          </a:ln>
                          <a:solidFill>
                            <a:srgbClr val="FF0000"/>
                          </a:solidFill>
                          <a:effectLst/>
                        </a:rPr>
                        <a:t>  3</a:t>
                      </a:r>
                      <a:endParaRPr kumimoji="1" lang="en-US" altLang="ja-JP" sz="1800" b="1" i="0" u="none" strike="noStrike" cap="none" normalizeH="0" baseline="0" dirty="0" smtClean="0">
                        <a:ln>
                          <a:noFill/>
                        </a:ln>
                        <a:solidFill>
                          <a:srgbClr val="FF0000"/>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1" u="none" strike="noStrike" cap="none" normalizeH="0" baseline="0" smtClean="0">
                          <a:ln>
                            <a:noFill/>
                          </a:ln>
                          <a:solidFill>
                            <a:srgbClr val="FF0000"/>
                          </a:solidFill>
                          <a:effectLst/>
                        </a:rPr>
                        <a:t>Material Science</a:t>
                      </a:r>
                      <a:endParaRPr kumimoji="1" lang="en-US" altLang="ja-JP" sz="1800" b="1" i="0" u="none" strike="noStrike" cap="none" normalizeH="0" baseline="0" smtClean="0">
                        <a:ln>
                          <a:noFill/>
                        </a:ln>
                        <a:solidFill>
                          <a:srgbClr val="FF0000"/>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1" u="none" strike="noStrike" cap="none" normalizeH="0" baseline="0" dirty="0" smtClean="0">
                          <a:ln>
                            <a:noFill/>
                          </a:ln>
                          <a:solidFill>
                            <a:srgbClr val="FF0000"/>
                          </a:solidFill>
                          <a:effectLst/>
                        </a:rPr>
                        <a:t>     48,269</a:t>
                      </a:r>
                      <a:endParaRPr kumimoji="1" lang="en-US" altLang="ja-JP" sz="1800" b="1" i="0" u="none" strike="noStrike" cap="none" normalizeH="0" baseline="0" dirty="0" smtClean="0">
                        <a:ln>
                          <a:noFill/>
                        </a:ln>
                        <a:solidFill>
                          <a:srgbClr val="FF0000"/>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1" u="none" strike="noStrike" cap="none" normalizeH="0" baseline="0" dirty="0" smtClean="0">
                          <a:ln>
                            <a:noFill/>
                          </a:ln>
                          <a:solidFill>
                            <a:srgbClr val="FF0000"/>
                          </a:solidFill>
                          <a:effectLst/>
                        </a:rPr>
                        <a:t>      6,201</a:t>
                      </a:r>
                      <a:endParaRPr kumimoji="1" lang="en-US" altLang="ja-JP" sz="1800" b="1" i="0" u="none" strike="noStrike" cap="none" normalizeH="0" baseline="0" dirty="0" smtClean="0">
                        <a:ln>
                          <a:noFill/>
                        </a:ln>
                        <a:solidFill>
                          <a:srgbClr val="FF0000"/>
                        </a:solidFill>
                        <a:effectLst/>
                        <a:latin typeface="Arial" charset="0"/>
                        <a:ea typeface="ＭＳ Ｐゴシック" pitchFamily="50" charset="-128"/>
                      </a:endParaRPr>
                    </a:p>
                  </a:txBody>
                  <a:tcPr marL="72000" marR="72000" marT="18000" marB="18000" anchor="ctr" horzOverflow="overflow"/>
                </a:tc>
              </a:tr>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u="none" strike="noStrike" cap="none" normalizeH="0" baseline="0" dirty="0" smtClean="0">
                          <a:ln>
                            <a:noFill/>
                          </a:ln>
                          <a:solidFill>
                            <a:srgbClr val="FF0000"/>
                          </a:solidFill>
                          <a:effectLst/>
                        </a:rPr>
                        <a:t>2</a:t>
                      </a:r>
                      <a:endParaRPr kumimoji="1" lang="en-US" altLang="ja-JP" sz="1800" b="1" i="0" u="none" strike="noStrike" cap="none" normalizeH="0" baseline="0" dirty="0" smtClean="0">
                        <a:ln>
                          <a:noFill/>
                        </a:ln>
                        <a:solidFill>
                          <a:srgbClr val="FF0000"/>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u="none" strike="noStrike" cap="none" normalizeH="0" baseline="0" dirty="0" smtClean="0">
                          <a:ln>
                            <a:noFill/>
                          </a:ln>
                          <a:solidFill>
                            <a:srgbClr val="FF0000"/>
                          </a:solidFill>
                          <a:effectLst/>
                        </a:rPr>
                        <a:t>12</a:t>
                      </a:r>
                      <a:endParaRPr kumimoji="1" lang="en-US" altLang="ja-JP" sz="1800" b="1" i="0" u="none" strike="noStrike" cap="none" normalizeH="0" baseline="0" dirty="0" smtClean="0">
                        <a:ln>
                          <a:noFill/>
                        </a:ln>
                        <a:solidFill>
                          <a:srgbClr val="FF0000"/>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1" u="none" strike="noStrike" cap="none" normalizeH="0" baseline="0" smtClean="0">
                          <a:ln>
                            <a:noFill/>
                          </a:ln>
                          <a:solidFill>
                            <a:srgbClr val="FF0000"/>
                          </a:solidFill>
                          <a:effectLst/>
                        </a:rPr>
                        <a:t>Physics</a:t>
                      </a:r>
                      <a:endParaRPr kumimoji="1" lang="en-US" altLang="ja-JP" sz="1800" b="1" i="0" u="none" strike="noStrike" cap="none" normalizeH="0" baseline="0" smtClean="0">
                        <a:ln>
                          <a:noFill/>
                        </a:ln>
                        <a:solidFill>
                          <a:srgbClr val="FF0000"/>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1" u="none" strike="noStrike" cap="none" normalizeH="0" baseline="0" dirty="0" smtClean="0">
                          <a:ln>
                            <a:noFill/>
                          </a:ln>
                          <a:solidFill>
                            <a:srgbClr val="FF0000"/>
                          </a:solidFill>
                          <a:effectLst/>
                        </a:rPr>
                        <a:t>    133,004</a:t>
                      </a:r>
                      <a:endParaRPr kumimoji="1" lang="en-US" altLang="ja-JP" sz="1800" b="1" i="0" u="none" strike="noStrike" cap="none" normalizeH="0" baseline="0" dirty="0" smtClean="0">
                        <a:ln>
                          <a:noFill/>
                        </a:ln>
                        <a:solidFill>
                          <a:srgbClr val="FF0000"/>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1" u="none" strike="noStrike" cap="none" normalizeH="0" baseline="0" dirty="0" smtClean="0">
                          <a:ln>
                            <a:noFill/>
                          </a:ln>
                          <a:solidFill>
                            <a:srgbClr val="FF0000"/>
                          </a:solidFill>
                          <a:effectLst/>
                        </a:rPr>
                        <a:t>    11,688</a:t>
                      </a:r>
                      <a:endParaRPr kumimoji="1" lang="en-US" altLang="ja-JP" sz="1800" b="1" i="0" u="none" strike="noStrike" cap="none" normalizeH="0" baseline="0" dirty="0" smtClean="0">
                        <a:ln>
                          <a:noFill/>
                        </a:ln>
                        <a:solidFill>
                          <a:srgbClr val="FF0000"/>
                        </a:solidFill>
                        <a:effectLst/>
                        <a:latin typeface="Arial" charset="0"/>
                        <a:ea typeface="ＭＳ Ｐゴシック" pitchFamily="50" charset="-128"/>
                      </a:endParaRPr>
                    </a:p>
                  </a:txBody>
                  <a:tcPr marL="72000" marR="72000" marT="18000" marB="18000" anchor="ctr" horzOverflow="overflow"/>
                </a:tc>
              </a:tr>
              <a:tr h="492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u="none" strike="noStrike" cap="none" normalizeH="0" baseline="0" dirty="0" smtClean="0">
                          <a:ln>
                            <a:noFill/>
                          </a:ln>
                          <a:effectLst/>
                        </a:rPr>
                        <a:t>6</a:t>
                      </a:r>
                      <a:endParaRPr kumimoji="1" lang="en-US" altLang="ja-JP" sz="18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u="none" strike="noStrike" cap="none" normalizeH="0" baseline="0" dirty="0" smtClean="0">
                          <a:ln>
                            <a:noFill/>
                          </a:ln>
                          <a:effectLst/>
                        </a:rPr>
                        <a:t>20</a:t>
                      </a:r>
                      <a:endParaRPr kumimoji="1" lang="en-US" altLang="ja-JP" sz="18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u="none" strike="noStrike" cap="none" normalizeH="0" baseline="0" smtClean="0">
                          <a:ln>
                            <a:noFill/>
                          </a:ln>
                          <a:effectLst/>
                        </a:rPr>
                        <a:t>Chemistry</a:t>
                      </a:r>
                      <a:endParaRPr kumimoji="1" lang="en-US" altLang="ja-JP" sz="1800" b="0" i="0" u="none" strike="noStrike" cap="none" normalizeH="0" baseline="0" smtClean="0">
                        <a:ln>
                          <a:noFill/>
                        </a:ln>
                        <a:solidFill>
                          <a:schemeClr val="tx1"/>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u="none" strike="noStrike" cap="none" normalizeH="0" baseline="0" dirty="0" smtClean="0">
                          <a:ln>
                            <a:noFill/>
                          </a:ln>
                          <a:effectLst/>
                        </a:rPr>
                        <a:t>      87,507</a:t>
                      </a:r>
                      <a:endParaRPr kumimoji="1" lang="en-US" altLang="ja-JP" sz="18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u="none" strike="noStrike" cap="none" normalizeH="0" baseline="0" dirty="0" smtClean="0">
                          <a:ln>
                            <a:noFill/>
                          </a:ln>
                          <a:effectLst/>
                        </a:rPr>
                        <a:t>      6,954</a:t>
                      </a:r>
                      <a:endParaRPr kumimoji="1" lang="en-US" altLang="ja-JP" sz="18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18000" marB="18000" anchor="ctr" horzOverflow="overflow"/>
                </a:tc>
              </a:tr>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u="none" strike="noStrike" cap="none" normalizeH="0" baseline="0" dirty="0" smtClean="0">
                          <a:ln>
                            <a:noFill/>
                          </a:ln>
                          <a:effectLst/>
                        </a:rPr>
                        <a:t>5</a:t>
                      </a:r>
                      <a:endParaRPr kumimoji="1" lang="en-US" altLang="ja-JP" sz="18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u="none" strike="noStrike" cap="none" normalizeH="0" baseline="0" dirty="0" smtClean="0">
                          <a:ln>
                            <a:noFill/>
                          </a:ln>
                          <a:effectLst/>
                        </a:rPr>
                        <a:t>69</a:t>
                      </a:r>
                      <a:endParaRPr kumimoji="1" lang="en-US" altLang="ja-JP" sz="18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u="none" strike="noStrike" cap="none" normalizeH="0" baseline="0" smtClean="0">
                          <a:ln>
                            <a:noFill/>
                          </a:ln>
                          <a:effectLst/>
                        </a:rPr>
                        <a:t>All fields</a:t>
                      </a:r>
                      <a:endParaRPr kumimoji="1" lang="en-US" altLang="ja-JP" sz="1800" b="0" i="0" u="none" strike="noStrike" cap="none" normalizeH="0" baseline="0" smtClean="0">
                        <a:ln>
                          <a:noFill/>
                        </a:ln>
                        <a:solidFill>
                          <a:schemeClr val="tx1"/>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u="none" strike="noStrike" cap="none" normalizeH="0" baseline="0" dirty="0" smtClean="0">
                          <a:ln>
                            <a:noFill/>
                          </a:ln>
                          <a:effectLst/>
                        </a:rPr>
                        <a:t>    512,569</a:t>
                      </a:r>
                      <a:endParaRPr kumimoji="1" lang="en-US" altLang="ja-JP" sz="18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18000" marB="180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u="none" strike="noStrike" cap="none" normalizeH="0" baseline="0" dirty="0" smtClean="0">
                          <a:ln>
                            <a:noFill/>
                          </a:ln>
                          <a:effectLst/>
                        </a:rPr>
                        <a:t>    45,528</a:t>
                      </a:r>
                      <a:endParaRPr kumimoji="1" lang="en-US" altLang="ja-JP" sz="18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18000" marB="18000" anchor="ctr" horzOverflow="overflow"/>
                </a:tc>
              </a:tr>
            </a:tbl>
          </a:graphicData>
        </a:graphic>
      </p:graphicFrame>
      <p:sp>
        <p:nvSpPr>
          <p:cNvPr id="20" name="Rectangle 58"/>
          <p:cNvSpPr>
            <a:spLocks noChangeArrowheads="1"/>
          </p:cNvSpPr>
          <p:nvPr/>
        </p:nvSpPr>
        <p:spPr bwMode="auto">
          <a:xfrm>
            <a:off x="4227669" y="4724400"/>
            <a:ext cx="4382931" cy="437043"/>
          </a:xfrm>
          <a:prstGeom prst="rect">
            <a:avLst/>
          </a:prstGeom>
          <a:noFill/>
          <a:ln w="9525" algn="ctr">
            <a:noFill/>
            <a:miter lim="800000"/>
            <a:headEnd/>
            <a:tailEnd/>
          </a:ln>
          <a:effectLst/>
        </p:spPr>
        <p:txBody>
          <a:bodyPr wrap="none">
            <a:spAutoFit/>
          </a:bodyPr>
          <a:lstStyle/>
          <a:p>
            <a:pPr algn="l">
              <a:lnSpc>
                <a:spcPct val="70000"/>
              </a:lnSpc>
              <a:defRPr/>
            </a:pPr>
            <a:r>
              <a:rPr lang="en-US" altLang="ja-JP" sz="1600" b="1" i="1" dirty="0">
                <a:solidFill>
                  <a:schemeClr val="accent2"/>
                </a:solidFill>
                <a:effectLst>
                  <a:outerShdw blurRad="38100" dist="38100" dir="2700000" algn="tl">
                    <a:srgbClr val="C0C0C0"/>
                  </a:outerShdw>
                </a:effectLst>
              </a:rPr>
              <a:t/>
            </a:r>
            <a:br>
              <a:rPr lang="en-US" altLang="ja-JP" sz="1600" b="1" i="1" dirty="0">
                <a:solidFill>
                  <a:schemeClr val="accent2"/>
                </a:solidFill>
                <a:effectLst>
                  <a:outerShdw blurRad="38100" dist="38100" dir="2700000" algn="tl">
                    <a:srgbClr val="C0C0C0"/>
                  </a:outerShdw>
                </a:effectLst>
              </a:rPr>
            </a:br>
            <a:r>
              <a:rPr lang="en-US" altLang="ja-JP" sz="1600" dirty="0" smtClean="0">
                <a:solidFill>
                  <a:schemeClr val="accent2"/>
                </a:solidFill>
              </a:rPr>
              <a:t> (</a:t>
            </a:r>
            <a:r>
              <a:rPr lang="en-US" altLang="ja-JP" sz="1600" b="1" dirty="0" smtClean="0">
                <a:solidFill>
                  <a:schemeClr val="accent2"/>
                </a:solidFill>
              </a:rPr>
              <a:t>ISI </a:t>
            </a:r>
            <a:r>
              <a:rPr lang="en-US" altLang="ja-JP" sz="1600" b="1" dirty="0">
                <a:solidFill>
                  <a:schemeClr val="accent2"/>
                </a:solidFill>
              </a:rPr>
              <a:t>Essential Science </a:t>
            </a:r>
            <a:r>
              <a:rPr lang="en-US" altLang="ja-JP" sz="1600" b="1" dirty="0" smtClean="0">
                <a:solidFill>
                  <a:schemeClr val="accent2"/>
                </a:solidFill>
              </a:rPr>
              <a:t>Indicators, 2011)</a:t>
            </a:r>
            <a:endParaRPr lang="en-US" altLang="ja-JP" sz="1600" b="1" dirty="0">
              <a:solidFill>
                <a:schemeClr val="accent2"/>
              </a:solidFill>
            </a:endParaRPr>
          </a:p>
        </p:txBody>
      </p:sp>
      <p:sp>
        <p:nvSpPr>
          <p:cNvPr id="21" name="Rectangle 20"/>
          <p:cNvSpPr/>
          <p:nvPr/>
        </p:nvSpPr>
        <p:spPr>
          <a:xfrm>
            <a:off x="1752600" y="1295400"/>
            <a:ext cx="5958682" cy="523220"/>
          </a:xfrm>
          <a:prstGeom prst="rect">
            <a:avLst/>
          </a:prstGeom>
        </p:spPr>
        <p:txBody>
          <a:bodyPr wrap="none">
            <a:spAutoFit/>
          </a:bodyPr>
          <a:lstStyle/>
          <a:p>
            <a:pPr algn="ctr">
              <a:defRPr/>
            </a:pPr>
            <a:r>
              <a:rPr lang="en-US" altLang="ja-JP" sz="2800" b="1" i="1" smtClean="0">
                <a:solidFill>
                  <a:schemeClr val="tx2"/>
                </a:solidFill>
                <a:effectLst>
                  <a:outerShdw blurRad="38100" dist="38100" dir="2700000" algn="tl">
                    <a:srgbClr val="C0C0C0"/>
                  </a:outerShdw>
                </a:effectLst>
              </a:rPr>
              <a:t>Pengutipan Makalah    </a:t>
            </a:r>
            <a:r>
              <a:rPr lang="en-US" sz="1400" b="1" i="1" smtClean="0">
                <a:solidFill>
                  <a:schemeClr val="tx2"/>
                </a:solidFill>
                <a:effectLst>
                  <a:outerShdw blurRad="38100" dist="38100" dir="2700000" algn="tl">
                    <a:srgbClr val="C0C0C0"/>
                  </a:outerShdw>
                </a:effectLst>
              </a:rPr>
              <a:t>Paper citations</a:t>
            </a:r>
            <a:endParaRPr lang="en-US" sz="1400">
              <a:solidFill>
                <a:schemeClr val="tx2"/>
              </a:solidFill>
            </a:endParaRPr>
          </a:p>
        </p:txBody>
      </p:sp>
      <p:pic>
        <p:nvPicPr>
          <p:cNvPr id="1026" name="Picture 2" descr="C:\Users\nugraha\Desktop\nanotube.jpg"/>
          <p:cNvPicPr>
            <a:picLocks noChangeAspect="1" noChangeArrowheads="1"/>
          </p:cNvPicPr>
          <p:nvPr/>
        </p:nvPicPr>
        <p:blipFill>
          <a:blip cstate="print"/>
          <a:srcRect/>
          <a:stretch>
            <a:fillRect/>
          </a:stretch>
        </p:blipFill>
        <p:spPr bwMode="auto">
          <a:xfrm flipV="1">
            <a:off x="838200" y="5029200"/>
            <a:ext cx="2362200" cy="1089364"/>
          </a:xfrm>
          <a:prstGeom prst="ellipse">
            <a:avLst/>
          </a:prstGeom>
          <a:ln>
            <a:noFill/>
          </a:ln>
          <a:effectLst>
            <a:softEdge rad="112500"/>
          </a:effectLst>
        </p:spPr>
      </p:pic>
      <p:pic>
        <p:nvPicPr>
          <p:cNvPr id="9" name="Picture 18" descr="C:\Users\ed1\Desktop\PWneu5_06-05.jpg"/>
          <p:cNvPicPr>
            <a:picLocks noChangeAspect="1" noChangeArrowheads="1"/>
          </p:cNvPicPr>
          <p:nvPr/>
        </p:nvPicPr>
        <p:blipFill>
          <a:blip r:embed="rId4" cstate="print"/>
          <a:srcRect/>
          <a:stretch>
            <a:fillRect/>
          </a:stretch>
        </p:blipFill>
        <p:spPr bwMode="auto">
          <a:xfrm>
            <a:off x="4809398" y="5224272"/>
            <a:ext cx="1439002" cy="1176528"/>
          </a:xfrm>
          <a:prstGeom prst="ellipse">
            <a:avLst/>
          </a:prstGeom>
          <a:ln>
            <a:noFill/>
          </a:ln>
          <a:effectLst>
            <a:softEdge rad="112500"/>
          </a:effectLst>
        </p:spPr>
      </p:pic>
      <p:pic>
        <p:nvPicPr>
          <p:cNvPr id="11" name="Picture 15" descr="C:\Users\ed1\Desktop\images.jpg"/>
          <p:cNvPicPr>
            <a:picLocks noChangeAspect="1" noChangeArrowheads="1"/>
          </p:cNvPicPr>
          <p:nvPr/>
        </p:nvPicPr>
        <p:blipFill>
          <a:blip r:embed="rId5" cstate="print"/>
          <a:srcRect/>
          <a:stretch>
            <a:fillRect/>
          </a:stretch>
        </p:blipFill>
        <p:spPr bwMode="auto">
          <a:xfrm>
            <a:off x="6265277" y="5257800"/>
            <a:ext cx="1583324" cy="1143000"/>
          </a:xfrm>
          <a:prstGeom prst="ellipse">
            <a:avLst/>
          </a:prstGeom>
          <a:ln>
            <a:noFill/>
          </a:ln>
          <a:effectLst>
            <a:softEdge rad="112500"/>
          </a:effectLst>
        </p:spPr>
      </p:pic>
      <p:sp>
        <p:nvSpPr>
          <p:cNvPr id="14" name="Rectangle 13"/>
          <p:cNvSpPr/>
          <p:nvPr/>
        </p:nvSpPr>
        <p:spPr>
          <a:xfrm>
            <a:off x="914400" y="5983069"/>
            <a:ext cx="2164374" cy="646331"/>
          </a:xfrm>
          <a:prstGeom prst="rect">
            <a:avLst/>
          </a:prstGeom>
        </p:spPr>
        <p:txBody>
          <a:bodyPr wrap="none">
            <a:spAutoFit/>
          </a:bodyPr>
          <a:lstStyle/>
          <a:p>
            <a:pPr algn="ctr">
              <a:defRPr/>
            </a:pPr>
            <a:r>
              <a:rPr lang="en-US" b="1" i="1" dirty="0" err="1" smtClean="0">
                <a:solidFill>
                  <a:schemeClr val="tx2"/>
                </a:solidFill>
                <a:effectLst>
                  <a:outerShdw blurRad="38100" dist="38100" dir="2700000" algn="tl">
                    <a:srgbClr val="C0C0C0"/>
                  </a:outerShdw>
                </a:effectLst>
              </a:rPr>
              <a:t>Nanotube</a:t>
            </a:r>
            <a:r>
              <a:rPr lang="en-US" b="1" i="1" dirty="0" smtClean="0">
                <a:solidFill>
                  <a:schemeClr val="tx2"/>
                </a:solidFill>
                <a:effectLst>
                  <a:outerShdw blurRad="38100" dist="38100" dir="2700000" algn="tl">
                    <a:srgbClr val="C0C0C0"/>
                  </a:outerShdw>
                </a:effectLst>
              </a:rPr>
              <a:t> paper:</a:t>
            </a:r>
          </a:p>
          <a:p>
            <a:pPr algn="ctr">
              <a:defRPr/>
            </a:pPr>
            <a:r>
              <a:rPr lang="en-US" b="1" dirty="0" smtClean="0">
                <a:solidFill>
                  <a:schemeClr val="tx2"/>
                </a:solidFill>
                <a:effectLst>
                  <a:outerShdw blurRad="38100" dist="38100" dir="2700000" algn="tl">
                    <a:srgbClr val="C0C0C0"/>
                  </a:outerShdw>
                </a:effectLst>
              </a:rPr>
              <a:t>~ 7,000 citations</a:t>
            </a:r>
            <a:endParaRPr lang="en-US" dirty="0">
              <a:solidFill>
                <a:schemeClr val="tx2"/>
              </a:solidFill>
            </a:endParaRPr>
          </a:p>
        </p:txBody>
      </p:sp>
      <p:sp>
        <p:nvSpPr>
          <p:cNvPr id="15" name="Rectangle 14"/>
          <p:cNvSpPr/>
          <p:nvPr/>
        </p:nvSpPr>
        <p:spPr>
          <a:xfrm>
            <a:off x="4059239" y="6336268"/>
            <a:ext cx="4398961" cy="369332"/>
          </a:xfrm>
          <a:prstGeom prst="rect">
            <a:avLst/>
          </a:prstGeom>
        </p:spPr>
        <p:txBody>
          <a:bodyPr wrap="none">
            <a:spAutoFit/>
          </a:bodyPr>
          <a:lstStyle/>
          <a:p>
            <a:pPr algn="ctr">
              <a:defRPr/>
            </a:pPr>
            <a:r>
              <a:rPr lang="en-US" b="1" i="1" smtClean="0">
                <a:solidFill>
                  <a:schemeClr val="tx2"/>
                </a:solidFill>
                <a:effectLst>
                  <a:outerShdw blurRad="38100" dist="38100" dir="2700000" algn="tl">
                    <a:srgbClr val="C0C0C0"/>
                  </a:outerShdw>
                </a:effectLst>
              </a:rPr>
              <a:t>KamLAND paper: </a:t>
            </a:r>
            <a:r>
              <a:rPr lang="en-US" b="1" smtClean="0">
                <a:solidFill>
                  <a:schemeClr val="tx2"/>
                </a:solidFill>
                <a:effectLst>
                  <a:outerShdw blurRad="38100" dist="38100" dir="2700000" algn="tl">
                    <a:srgbClr val="C0C0C0"/>
                  </a:outerShdw>
                </a:effectLst>
              </a:rPr>
              <a:t>~ 10,000 citations</a:t>
            </a:r>
            <a:endParaRPr lang="en-US">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19876"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3"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45" name="Title 1"/>
          <p:cNvSpPr>
            <a:spLocks noGrp="1"/>
          </p:cNvSpPr>
          <p:nvPr>
            <p:ph type="title"/>
          </p:nvPr>
        </p:nvSpPr>
        <p:spPr>
          <a:xfrm>
            <a:off x="1143000" y="0"/>
            <a:ext cx="7620000" cy="990600"/>
          </a:xfrm>
        </p:spPr>
        <p:txBody>
          <a:bodyPr>
            <a:normAutofit/>
          </a:bodyPr>
          <a:lstStyle/>
          <a:p>
            <a:pPr algn="ctr"/>
            <a:r>
              <a:rPr lang="en-US" sz="3100" dirty="0" err="1" smtClean="0">
                <a:solidFill>
                  <a:srgbClr val="7030A0"/>
                </a:solidFill>
              </a:rPr>
              <a:t>Kerjasama</a:t>
            </a:r>
            <a:r>
              <a:rPr lang="en-US" sz="3100" dirty="0" smtClean="0">
                <a:solidFill>
                  <a:srgbClr val="7030A0"/>
                </a:solidFill>
              </a:rPr>
              <a:t> </a:t>
            </a:r>
            <a:r>
              <a:rPr lang="en-US" sz="3100" dirty="0" err="1" smtClean="0">
                <a:solidFill>
                  <a:srgbClr val="7030A0"/>
                </a:solidFill>
              </a:rPr>
              <a:t>internasional</a:t>
            </a:r>
            <a:r>
              <a:rPr lang="en-US" sz="3100" dirty="0" smtClean="0">
                <a:solidFill>
                  <a:srgbClr val="7030A0"/>
                </a:solidFill>
              </a:rPr>
              <a:t/>
            </a:r>
            <a:br>
              <a:rPr lang="en-US" sz="3100" dirty="0" smtClean="0">
                <a:solidFill>
                  <a:srgbClr val="7030A0"/>
                </a:solidFill>
              </a:rPr>
            </a:br>
            <a:r>
              <a:rPr lang="en-US" sz="1800" i="1" cap="none" dirty="0" smtClean="0">
                <a:solidFill>
                  <a:srgbClr val="7030A0"/>
                </a:solidFill>
                <a:latin typeface="Calibri" pitchFamily="34" charset="0"/>
              </a:rPr>
              <a:t>International agreements</a:t>
            </a:r>
            <a:endParaRPr lang="en-US" sz="3100" i="1" cap="none" dirty="0">
              <a:solidFill>
                <a:srgbClr val="7030A0"/>
              </a:solidFill>
              <a:latin typeface="Calibri" pitchFamily="34" charset="0"/>
            </a:endParaRPr>
          </a:p>
        </p:txBody>
      </p:sp>
      <p:pic>
        <p:nvPicPr>
          <p:cNvPr id="1027" name="Picture 3"/>
          <p:cNvPicPr>
            <a:picLocks noChangeAspect="1" noChangeArrowheads="1"/>
          </p:cNvPicPr>
          <p:nvPr/>
        </p:nvPicPr>
        <p:blipFill>
          <a:blip r:embed="rId4" cstate="print"/>
          <a:srcRect/>
          <a:stretch>
            <a:fillRect/>
          </a:stretch>
        </p:blipFill>
        <p:spPr bwMode="auto">
          <a:xfrm>
            <a:off x="152400" y="1524000"/>
            <a:ext cx="7924800" cy="3443843"/>
          </a:xfrm>
          <a:prstGeom prst="rect">
            <a:avLst/>
          </a:prstGeom>
          <a:noFill/>
          <a:ln w="9525">
            <a:noFill/>
            <a:miter lim="800000"/>
            <a:headEnd/>
            <a:tailEnd/>
          </a:ln>
        </p:spPr>
      </p:pic>
      <p:sp>
        <p:nvSpPr>
          <p:cNvPr id="13" name="Rectangle 22"/>
          <p:cNvSpPr>
            <a:spLocks noChangeArrowheads="1"/>
          </p:cNvSpPr>
          <p:nvPr/>
        </p:nvSpPr>
        <p:spPr bwMode="auto">
          <a:xfrm>
            <a:off x="263286" y="1219200"/>
            <a:ext cx="6553200" cy="276999"/>
          </a:xfrm>
          <a:prstGeom prst="rect">
            <a:avLst/>
          </a:prstGeom>
          <a:noFill/>
          <a:ln w="9525">
            <a:noFill/>
            <a:miter lim="800000"/>
            <a:headEnd/>
            <a:tailEnd/>
          </a:ln>
        </p:spPr>
        <p:txBody>
          <a:bodyPr wrap="square">
            <a:spAutoFit/>
          </a:bodyPr>
          <a:lstStyle/>
          <a:p>
            <a:r>
              <a:rPr lang="en-US" altLang="ja-JP" sz="1200" b="1" smtClean="0">
                <a:solidFill>
                  <a:schemeClr val="tx2"/>
                </a:solidFill>
              </a:rPr>
              <a:t>Note that [ ] = deparment level agreements of the Graduate School of Science</a:t>
            </a:r>
            <a:endParaRPr lang="en-US" sz="1000"/>
          </a:p>
        </p:txBody>
      </p:sp>
      <p:grpSp>
        <p:nvGrpSpPr>
          <p:cNvPr id="25" name="Group 24"/>
          <p:cNvGrpSpPr/>
          <p:nvPr/>
        </p:nvGrpSpPr>
        <p:grpSpPr>
          <a:xfrm>
            <a:off x="0" y="4800600"/>
            <a:ext cx="2438400" cy="1726438"/>
            <a:chOff x="533400" y="4876800"/>
            <a:chExt cx="2438400" cy="1726438"/>
          </a:xfrm>
        </p:grpSpPr>
        <p:pic>
          <p:nvPicPr>
            <p:cNvPr id="2053" name="Picture 5" descr="C:\Users\nugraha\Desktop\ui.jpg"/>
            <p:cNvPicPr>
              <a:picLocks noChangeAspect="1" noChangeArrowheads="1"/>
            </p:cNvPicPr>
            <p:nvPr/>
          </p:nvPicPr>
          <p:blipFill>
            <a:blip r:embed="rId5" cstate="print"/>
            <a:srcRect/>
            <a:stretch>
              <a:fillRect/>
            </a:stretch>
          </p:blipFill>
          <p:spPr bwMode="auto">
            <a:xfrm>
              <a:off x="533400" y="4876800"/>
              <a:ext cx="2133600" cy="1726438"/>
            </a:xfrm>
            <a:prstGeom prst="ellipse">
              <a:avLst/>
            </a:prstGeom>
            <a:ln>
              <a:noFill/>
            </a:ln>
            <a:effectLst>
              <a:softEdge rad="112500"/>
            </a:effectLst>
          </p:spPr>
        </p:pic>
        <p:sp>
          <p:nvSpPr>
            <p:cNvPr id="20" name="TextBox 19"/>
            <p:cNvSpPr txBox="1"/>
            <p:nvPr/>
          </p:nvSpPr>
          <p:spPr>
            <a:xfrm>
              <a:off x="1447800" y="4926838"/>
              <a:ext cx="1524000" cy="769441"/>
            </a:xfrm>
            <a:prstGeom prst="rect">
              <a:avLst/>
            </a:prstGeom>
            <a:noFill/>
          </p:spPr>
          <p:txBody>
            <a:bodyPr wrap="square" rtlCol="0">
              <a:spAutoFit/>
            </a:bodyPr>
            <a:lstStyle/>
            <a:p>
              <a:r>
                <a:rPr lang="en-US" sz="1600" b="1" dirty="0" err="1" smtClean="0"/>
                <a:t>Universitas</a:t>
              </a:r>
              <a:endParaRPr lang="en-US" sz="1600" b="1" dirty="0" smtClean="0"/>
            </a:p>
            <a:p>
              <a:r>
                <a:rPr lang="en-US" sz="1600" b="1" dirty="0" smtClean="0"/>
                <a:t>Indonesia</a:t>
              </a:r>
            </a:p>
            <a:p>
              <a:r>
                <a:rPr lang="ja-JP" altLang="en-US" sz="1200" b="1" smtClean="0"/>
                <a:t>インドネシア大学</a:t>
              </a:r>
              <a:endParaRPr lang="en-US" sz="1200" b="1" dirty="0"/>
            </a:p>
          </p:txBody>
        </p:sp>
      </p:grpSp>
      <p:grpSp>
        <p:nvGrpSpPr>
          <p:cNvPr id="24" name="Group 23"/>
          <p:cNvGrpSpPr/>
          <p:nvPr/>
        </p:nvGrpSpPr>
        <p:grpSpPr>
          <a:xfrm>
            <a:off x="2209800" y="5105400"/>
            <a:ext cx="2475050" cy="1655762"/>
            <a:chOff x="3163750" y="5049838"/>
            <a:chExt cx="2475050" cy="1655762"/>
          </a:xfrm>
        </p:grpSpPr>
        <p:pic>
          <p:nvPicPr>
            <p:cNvPr id="2057" name="Picture 9" descr="C:\Users\nugraha\Desktop\293eb3a79acef0736a2f8a2bcfdb616b.jpg"/>
            <p:cNvPicPr>
              <a:picLocks noChangeAspect="1" noChangeArrowheads="1"/>
            </p:cNvPicPr>
            <p:nvPr/>
          </p:nvPicPr>
          <p:blipFill>
            <a:blip r:embed="rId6" cstate="print"/>
            <a:srcRect/>
            <a:stretch>
              <a:fillRect/>
            </a:stretch>
          </p:blipFill>
          <p:spPr bwMode="auto">
            <a:xfrm>
              <a:off x="3163750" y="5049838"/>
              <a:ext cx="2475050" cy="1655762"/>
            </a:xfrm>
            <a:prstGeom prst="ellipse">
              <a:avLst/>
            </a:prstGeom>
            <a:ln>
              <a:noFill/>
            </a:ln>
            <a:effectLst>
              <a:softEdge rad="112500"/>
            </a:effectLst>
          </p:spPr>
        </p:pic>
        <p:sp>
          <p:nvSpPr>
            <p:cNvPr id="21" name="TextBox 20"/>
            <p:cNvSpPr txBox="1"/>
            <p:nvPr/>
          </p:nvSpPr>
          <p:spPr>
            <a:xfrm>
              <a:off x="3468550" y="5181600"/>
              <a:ext cx="1904689" cy="646331"/>
            </a:xfrm>
            <a:prstGeom prst="rect">
              <a:avLst/>
            </a:prstGeom>
            <a:noFill/>
          </p:spPr>
          <p:txBody>
            <a:bodyPr wrap="none" rtlCol="0">
              <a:spAutoFit/>
            </a:bodyPr>
            <a:lstStyle/>
            <a:p>
              <a:pPr algn="ctr"/>
              <a:r>
                <a:rPr lang="en-US" b="1" dirty="0" smtClean="0">
                  <a:solidFill>
                    <a:schemeClr val="bg1">
                      <a:lumMod val="95000"/>
                    </a:schemeClr>
                  </a:solidFill>
                  <a:effectLst>
                    <a:outerShdw blurRad="38100" dist="38100" dir="2700000" algn="tl">
                      <a:srgbClr val="000000">
                        <a:alpha val="43137"/>
                      </a:srgbClr>
                    </a:outerShdw>
                  </a:effectLst>
                </a:rPr>
                <a:t>ITB</a:t>
              </a:r>
            </a:p>
            <a:p>
              <a:pPr algn="ctr"/>
              <a:r>
                <a:rPr lang="ja-JP" altLang="en-US" b="1" smtClean="0">
                  <a:solidFill>
                    <a:schemeClr val="bg1">
                      <a:lumMod val="95000"/>
                    </a:schemeClr>
                  </a:solidFill>
                  <a:effectLst>
                    <a:outerShdw blurRad="38100" dist="38100" dir="2700000" algn="tl">
                      <a:srgbClr val="000000">
                        <a:alpha val="43137"/>
                      </a:srgbClr>
                    </a:outerShdw>
                  </a:effectLst>
                </a:rPr>
                <a:t>バンドン工科大学</a:t>
              </a:r>
              <a:endParaRPr lang="en-US" b="1" dirty="0">
                <a:solidFill>
                  <a:schemeClr val="bg1">
                    <a:lumMod val="95000"/>
                  </a:schemeClr>
                </a:solidFill>
                <a:effectLst>
                  <a:outerShdw blurRad="38100" dist="38100" dir="2700000" algn="tl">
                    <a:srgbClr val="000000">
                      <a:alpha val="43137"/>
                    </a:srgbClr>
                  </a:outerShdw>
                </a:effectLst>
              </a:endParaRPr>
            </a:p>
          </p:txBody>
        </p:sp>
      </p:grpSp>
      <p:cxnSp>
        <p:nvCxnSpPr>
          <p:cNvPr id="31" name="Straight Arrow Connector 30"/>
          <p:cNvCxnSpPr>
            <a:stCxn id="55" idx="2"/>
            <a:endCxn id="2057" idx="0"/>
          </p:cNvCxnSpPr>
          <p:nvPr/>
        </p:nvCxnSpPr>
        <p:spPr>
          <a:xfrm flipH="1">
            <a:off x="3447325" y="3352800"/>
            <a:ext cx="1658075" cy="17526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2" idx="2"/>
            <a:endCxn id="20" idx="0"/>
          </p:cNvCxnSpPr>
          <p:nvPr/>
        </p:nvCxnSpPr>
        <p:spPr>
          <a:xfrm flipH="1">
            <a:off x="1676400" y="3238500"/>
            <a:ext cx="3276600" cy="161213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876800" y="5151966"/>
            <a:ext cx="2362200" cy="1706034"/>
            <a:chOff x="6019800" y="5151966"/>
            <a:chExt cx="2362200" cy="1706034"/>
          </a:xfrm>
        </p:grpSpPr>
        <p:pic>
          <p:nvPicPr>
            <p:cNvPr id="12290" name="Picture 2" descr="UGM Kembangkan Biofuel"/>
            <p:cNvPicPr>
              <a:picLocks noChangeAspect="1" noChangeArrowheads="1"/>
            </p:cNvPicPr>
            <p:nvPr/>
          </p:nvPicPr>
          <p:blipFill>
            <a:blip r:embed="rId7" cstate="print"/>
            <a:srcRect/>
            <a:stretch>
              <a:fillRect/>
            </a:stretch>
          </p:blipFill>
          <p:spPr bwMode="auto">
            <a:xfrm>
              <a:off x="6019800" y="5151966"/>
              <a:ext cx="2362200" cy="1706034"/>
            </a:xfrm>
            <a:prstGeom prst="ellipse">
              <a:avLst/>
            </a:prstGeom>
            <a:ln>
              <a:noFill/>
            </a:ln>
            <a:effectLst>
              <a:softEdge rad="112500"/>
            </a:effectLst>
          </p:spPr>
        </p:pic>
        <p:sp>
          <p:nvSpPr>
            <p:cNvPr id="26" name="TextBox 25"/>
            <p:cNvSpPr txBox="1"/>
            <p:nvPr/>
          </p:nvSpPr>
          <p:spPr>
            <a:xfrm>
              <a:off x="6172200" y="5257800"/>
              <a:ext cx="2133600" cy="646331"/>
            </a:xfrm>
            <a:prstGeom prst="rect">
              <a:avLst/>
            </a:prstGeom>
            <a:noFill/>
          </p:spPr>
          <p:txBody>
            <a:bodyPr wrap="square" rtlCol="0">
              <a:spAutoFit/>
            </a:bodyPr>
            <a:lstStyle/>
            <a:p>
              <a:pPr algn="ctr"/>
              <a:r>
                <a:rPr kumimoji="1" lang="en-US" altLang="ja-JP" dirty="0" smtClean="0">
                  <a:solidFill>
                    <a:schemeClr val="bg1"/>
                  </a:solidFill>
                </a:rPr>
                <a:t>UGM</a:t>
              </a:r>
            </a:p>
            <a:p>
              <a:pPr algn="ctr"/>
              <a:r>
                <a:rPr kumimoji="1" lang="ja-JP" altLang="en-US" b="1" smtClean="0">
                  <a:solidFill>
                    <a:schemeClr val="bg1"/>
                  </a:solidFill>
                </a:rPr>
                <a:t>ガジャマダ大学</a:t>
              </a:r>
              <a:endParaRPr kumimoji="1" lang="ja-JP" altLang="en-US" b="1">
                <a:solidFill>
                  <a:schemeClr val="bg1"/>
                </a:solidFill>
              </a:endParaRPr>
            </a:p>
          </p:txBody>
        </p:sp>
      </p:grpSp>
      <p:sp>
        <p:nvSpPr>
          <p:cNvPr id="55" name="Rectangle 54"/>
          <p:cNvSpPr/>
          <p:nvPr/>
        </p:nvSpPr>
        <p:spPr>
          <a:xfrm>
            <a:off x="5029200" y="3124200"/>
            <a:ext cx="15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Arial Unicode MS" pitchFamily="50" charset="-128"/>
                <a:ea typeface="Arial Unicode MS" pitchFamily="50" charset="-128"/>
                <a:cs typeface="Arial Unicode MS" pitchFamily="50" charset="-128"/>
              </a:rPr>
              <a:t>4</a:t>
            </a:r>
            <a:endParaRPr kumimoji="1" lang="ja-JP" altLang="en-US" sz="900" b="1">
              <a:solidFill>
                <a:schemeClr val="tx1"/>
              </a:solidFill>
              <a:latin typeface="Arial Unicode MS" pitchFamily="50" charset="-128"/>
              <a:ea typeface="Arial Unicode MS" pitchFamily="50" charset="-128"/>
              <a:cs typeface="Arial Unicode MS" pitchFamily="50" charset="-128"/>
            </a:endParaRPr>
          </a:p>
        </p:txBody>
      </p:sp>
      <p:sp>
        <p:nvSpPr>
          <p:cNvPr id="52" name="Oval 51"/>
          <p:cNvSpPr/>
          <p:nvPr/>
        </p:nvSpPr>
        <p:spPr>
          <a:xfrm>
            <a:off x="4953000" y="3124200"/>
            <a:ext cx="609600" cy="228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Straight Arrow Connector 55"/>
          <p:cNvCxnSpPr>
            <a:stCxn id="52" idx="4"/>
          </p:cNvCxnSpPr>
          <p:nvPr/>
        </p:nvCxnSpPr>
        <p:spPr>
          <a:xfrm>
            <a:off x="5257800" y="3352800"/>
            <a:ext cx="304800" cy="19050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12293" name="Picture 5" descr="http://adesuherman09.student.ipb.ac.id/files/2012/07/rektorat-ipb3.jpg"/>
          <p:cNvPicPr>
            <a:picLocks noChangeAspect="1" noChangeArrowheads="1"/>
          </p:cNvPicPr>
          <p:nvPr/>
        </p:nvPicPr>
        <p:blipFill>
          <a:blip cstate="print"/>
          <a:srcRect/>
          <a:stretch>
            <a:fillRect/>
          </a:stretch>
        </p:blipFill>
        <p:spPr bwMode="auto">
          <a:xfrm>
            <a:off x="6778626" y="4114800"/>
            <a:ext cx="2365374" cy="1554826"/>
          </a:xfrm>
          <a:prstGeom prst="ellipse">
            <a:avLst/>
          </a:prstGeom>
          <a:ln>
            <a:noFill/>
          </a:ln>
          <a:effectLst>
            <a:softEdge rad="112500"/>
          </a:effectLst>
        </p:spPr>
      </p:pic>
      <p:sp>
        <p:nvSpPr>
          <p:cNvPr id="65" name="TextBox 64"/>
          <p:cNvSpPr txBox="1"/>
          <p:nvPr/>
        </p:nvSpPr>
        <p:spPr>
          <a:xfrm>
            <a:off x="7010400" y="4114800"/>
            <a:ext cx="1905000" cy="646331"/>
          </a:xfrm>
          <a:prstGeom prst="rect">
            <a:avLst/>
          </a:prstGeom>
          <a:noFill/>
        </p:spPr>
        <p:txBody>
          <a:bodyPr wrap="square" rtlCol="0">
            <a:spAutoFit/>
          </a:bodyPr>
          <a:lstStyle/>
          <a:p>
            <a:pPr algn="ctr"/>
            <a:r>
              <a:rPr kumimoji="1" lang="en-US" altLang="ja-JP" b="1" dirty="0" smtClean="0">
                <a:solidFill>
                  <a:schemeClr val="bg1"/>
                </a:solidFill>
              </a:rPr>
              <a:t>IPB</a:t>
            </a:r>
          </a:p>
          <a:p>
            <a:pPr algn="ctr"/>
            <a:r>
              <a:rPr kumimoji="1" lang="ja-JP" altLang="en-US" b="1" smtClean="0">
                <a:solidFill>
                  <a:schemeClr val="bg1"/>
                </a:solidFill>
              </a:rPr>
              <a:t>ボゴー　農科大学</a:t>
            </a:r>
            <a:endParaRPr kumimoji="1" lang="ja-JP" altLang="en-US" b="1">
              <a:solidFill>
                <a:schemeClr val="bg1"/>
              </a:solidFill>
            </a:endParaRPr>
          </a:p>
        </p:txBody>
      </p:sp>
      <p:cxnSp>
        <p:nvCxnSpPr>
          <p:cNvPr id="67" name="Straight Arrow Connector 66"/>
          <p:cNvCxnSpPr/>
          <p:nvPr/>
        </p:nvCxnSpPr>
        <p:spPr>
          <a:xfrm>
            <a:off x="5562600" y="3276600"/>
            <a:ext cx="1295400" cy="13716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8090848"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2"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45" name="Title 1"/>
          <p:cNvSpPr>
            <a:spLocks noGrp="1"/>
          </p:cNvSpPr>
          <p:nvPr>
            <p:ph type="title"/>
          </p:nvPr>
        </p:nvSpPr>
        <p:spPr>
          <a:xfrm>
            <a:off x="1143000" y="0"/>
            <a:ext cx="7620000" cy="990600"/>
          </a:xfrm>
        </p:spPr>
        <p:txBody>
          <a:bodyPr>
            <a:normAutofit fontScale="90000"/>
          </a:bodyPr>
          <a:lstStyle/>
          <a:p>
            <a:pPr algn="ctr"/>
            <a:r>
              <a:rPr lang="en-US" sz="4000" smtClean="0">
                <a:solidFill>
                  <a:srgbClr val="7030A0"/>
                </a:solidFill>
              </a:rPr>
              <a:t>Sekolah Sains</a:t>
            </a:r>
            <a:br>
              <a:rPr lang="en-US" sz="4000" smtClean="0">
                <a:solidFill>
                  <a:srgbClr val="7030A0"/>
                </a:solidFill>
              </a:rPr>
            </a:br>
            <a:r>
              <a:rPr lang="en-US" sz="2200" i="1" cap="none" smtClean="0">
                <a:solidFill>
                  <a:srgbClr val="7030A0"/>
                </a:solidFill>
                <a:latin typeface="Calibri" pitchFamily="34" charset="0"/>
              </a:rPr>
              <a:t>School of Science</a:t>
            </a:r>
            <a:endParaRPr lang="en-US" sz="3100" i="1" cap="none">
              <a:solidFill>
                <a:srgbClr val="7030A0"/>
              </a:solidFill>
              <a:latin typeface="Calibri" pitchFamily="34" charset="0"/>
            </a:endParaRPr>
          </a:p>
        </p:txBody>
      </p:sp>
      <p:pic>
        <p:nvPicPr>
          <p:cNvPr id="2053" name="Picture 5"/>
          <p:cNvPicPr>
            <a:picLocks noChangeAspect="1" noChangeArrowheads="1"/>
          </p:cNvPicPr>
          <p:nvPr/>
        </p:nvPicPr>
        <p:blipFill>
          <a:blip r:embed="rId3" cstate="print"/>
          <a:srcRect/>
          <a:stretch>
            <a:fillRect/>
          </a:stretch>
        </p:blipFill>
        <p:spPr bwMode="auto">
          <a:xfrm>
            <a:off x="620483" y="2057400"/>
            <a:ext cx="7761517" cy="2362200"/>
          </a:xfrm>
          <a:prstGeom prst="rect">
            <a:avLst/>
          </a:prstGeom>
          <a:noFill/>
          <a:ln w="9525">
            <a:noFill/>
            <a:miter lim="800000"/>
            <a:headEnd/>
            <a:tailEnd/>
          </a:ln>
        </p:spPr>
      </p:pic>
      <p:sp>
        <p:nvSpPr>
          <p:cNvPr id="23" name="Rectangle 22"/>
          <p:cNvSpPr>
            <a:spLocks noChangeArrowheads="1"/>
          </p:cNvSpPr>
          <p:nvPr/>
        </p:nvSpPr>
        <p:spPr bwMode="auto">
          <a:xfrm>
            <a:off x="696683" y="1219200"/>
            <a:ext cx="3581400" cy="615553"/>
          </a:xfrm>
          <a:prstGeom prst="rect">
            <a:avLst/>
          </a:prstGeom>
          <a:noFill/>
          <a:ln w="9525">
            <a:noFill/>
            <a:miter lim="800000"/>
            <a:headEnd/>
            <a:tailEnd/>
          </a:ln>
        </p:spPr>
        <p:txBody>
          <a:bodyPr wrap="square">
            <a:spAutoFit/>
          </a:bodyPr>
          <a:lstStyle/>
          <a:p>
            <a:pPr algn="ctr"/>
            <a:r>
              <a:rPr lang="en-US" altLang="ja-JP" sz="2000" b="1" smtClean="0">
                <a:solidFill>
                  <a:schemeClr val="tx2"/>
                </a:solidFill>
              </a:rPr>
              <a:t>Fakultas sains (sarjana)</a:t>
            </a:r>
          </a:p>
          <a:p>
            <a:pPr algn="ctr"/>
            <a:r>
              <a:rPr lang="en-US" altLang="ja-JP" sz="1400" b="1" smtClean="0">
                <a:solidFill>
                  <a:srgbClr val="3366CC"/>
                </a:solidFill>
              </a:rPr>
              <a:t>Faculty of science (undergraduate)</a:t>
            </a:r>
            <a:endParaRPr lang="en-US" sz="1400"/>
          </a:p>
        </p:txBody>
      </p:sp>
      <p:sp>
        <p:nvSpPr>
          <p:cNvPr id="24" name="Rectangle 23"/>
          <p:cNvSpPr>
            <a:spLocks noChangeArrowheads="1"/>
          </p:cNvSpPr>
          <p:nvPr/>
        </p:nvSpPr>
        <p:spPr bwMode="auto">
          <a:xfrm>
            <a:off x="4525731" y="1241821"/>
            <a:ext cx="3810000" cy="615553"/>
          </a:xfrm>
          <a:prstGeom prst="rect">
            <a:avLst/>
          </a:prstGeom>
          <a:noFill/>
          <a:ln w="9525">
            <a:noFill/>
            <a:miter lim="800000"/>
            <a:headEnd/>
            <a:tailEnd/>
          </a:ln>
        </p:spPr>
        <p:txBody>
          <a:bodyPr wrap="square">
            <a:spAutoFit/>
          </a:bodyPr>
          <a:lstStyle/>
          <a:p>
            <a:pPr algn="ctr"/>
            <a:r>
              <a:rPr lang="en-US" altLang="ja-JP" sz="2000" b="1" smtClean="0">
                <a:solidFill>
                  <a:schemeClr val="tx2"/>
                </a:solidFill>
              </a:rPr>
              <a:t>Sekolah pascasarjana sains</a:t>
            </a:r>
          </a:p>
          <a:p>
            <a:pPr algn="ctr"/>
            <a:r>
              <a:rPr lang="en-US" altLang="ja-JP" sz="1400" b="1" smtClean="0">
                <a:solidFill>
                  <a:srgbClr val="3366CC"/>
                </a:solidFill>
              </a:rPr>
              <a:t>Graduate school of science</a:t>
            </a:r>
            <a:endParaRPr lang="en-US" sz="1400"/>
          </a:p>
        </p:txBody>
      </p:sp>
      <p:pic>
        <p:nvPicPr>
          <p:cNvPr id="2055" name="Picture 7"/>
          <p:cNvPicPr>
            <a:picLocks noChangeAspect="1" noChangeArrowheads="1"/>
          </p:cNvPicPr>
          <p:nvPr/>
        </p:nvPicPr>
        <p:blipFill>
          <a:blip r:embed="rId4" cstate="print"/>
          <a:srcRect/>
          <a:stretch>
            <a:fillRect/>
          </a:stretch>
        </p:blipFill>
        <p:spPr bwMode="auto">
          <a:xfrm>
            <a:off x="609600" y="5257800"/>
            <a:ext cx="1334392" cy="1295400"/>
          </a:xfrm>
          <a:prstGeom prst="rect">
            <a:avLst/>
          </a:prstGeom>
          <a:ln>
            <a:noFill/>
          </a:ln>
          <a:effectLst>
            <a:softEdge rad="112500"/>
          </a:effectLst>
        </p:spPr>
      </p:pic>
      <p:pic>
        <p:nvPicPr>
          <p:cNvPr id="2056" name="Picture 8"/>
          <p:cNvPicPr>
            <a:picLocks noChangeAspect="1" noChangeArrowheads="1"/>
          </p:cNvPicPr>
          <p:nvPr/>
        </p:nvPicPr>
        <p:blipFill>
          <a:blip r:embed="rId5" cstate="print"/>
          <a:srcRect/>
          <a:stretch>
            <a:fillRect/>
          </a:stretch>
        </p:blipFill>
        <p:spPr bwMode="auto">
          <a:xfrm>
            <a:off x="2010498" y="5257800"/>
            <a:ext cx="1329602" cy="1295400"/>
          </a:xfrm>
          <a:prstGeom prst="rect">
            <a:avLst/>
          </a:prstGeom>
          <a:ln>
            <a:noFill/>
          </a:ln>
          <a:effectLst>
            <a:softEdge rad="112500"/>
          </a:effectLst>
        </p:spPr>
      </p:pic>
      <p:pic>
        <p:nvPicPr>
          <p:cNvPr id="2057" name="Picture 9"/>
          <p:cNvPicPr>
            <a:picLocks noChangeAspect="1" noChangeArrowheads="1"/>
          </p:cNvPicPr>
          <p:nvPr/>
        </p:nvPicPr>
        <p:blipFill>
          <a:blip r:embed="rId6" cstate="print"/>
          <a:srcRect/>
          <a:stretch>
            <a:fillRect/>
          </a:stretch>
        </p:blipFill>
        <p:spPr bwMode="auto">
          <a:xfrm>
            <a:off x="3421743" y="5256028"/>
            <a:ext cx="1328057" cy="1297172"/>
          </a:xfrm>
          <a:prstGeom prst="rect">
            <a:avLst/>
          </a:prstGeom>
          <a:ln>
            <a:noFill/>
          </a:ln>
          <a:effectLst>
            <a:softEdge rad="112500"/>
          </a:effectLst>
        </p:spPr>
      </p:pic>
      <p:pic>
        <p:nvPicPr>
          <p:cNvPr id="2058" name="Picture 10"/>
          <p:cNvPicPr>
            <a:picLocks noChangeAspect="1" noChangeArrowheads="1"/>
          </p:cNvPicPr>
          <p:nvPr/>
        </p:nvPicPr>
        <p:blipFill>
          <a:blip r:embed="rId7" cstate="print"/>
          <a:srcRect/>
          <a:stretch>
            <a:fillRect/>
          </a:stretch>
        </p:blipFill>
        <p:spPr bwMode="auto">
          <a:xfrm>
            <a:off x="4826000" y="5257801"/>
            <a:ext cx="1336851" cy="1295399"/>
          </a:xfrm>
          <a:prstGeom prst="rect">
            <a:avLst/>
          </a:prstGeom>
          <a:ln>
            <a:noFill/>
          </a:ln>
          <a:effectLst>
            <a:softEdge rad="112500"/>
          </a:effectLst>
        </p:spPr>
      </p:pic>
      <p:pic>
        <p:nvPicPr>
          <p:cNvPr id="2059" name="Picture 11" descr="C:\Users\nugraha\Desktop\038.jpg"/>
          <p:cNvPicPr>
            <a:picLocks noChangeAspect="1" noChangeArrowheads="1"/>
          </p:cNvPicPr>
          <p:nvPr/>
        </p:nvPicPr>
        <p:blipFill>
          <a:blip r:embed="rId8" cstate="print"/>
          <a:srcRect/>
          <a:stretch>
            <a:fillRect/>
          </a:stretch>
        </p:blipFill>
        <p:spPr bwMode="auto">
          <a:xfrm>
            <a:off x="6819900" y="4737100"/>
            <a:ext cx="1562100" cy="2082800"/>
          </a:xfrm>
          <a:prstGeom prst="rect">
            <a:avLst/>
          </a:prstGeom>
          <a:ln>
            <a:noFill/>
          </a:ln>
          <a:effectLst>
            <a:softEdge rad="112500"/>
          </a:effectLst>
        </p:spPr>
      </p:pic>
      <p:sp>
        <p:nvSpPr>
          <p:cNvPr id="32" name="Rectangle 31"/>
          <p:cNvSpPr>
            <a:spLocks noChangeArrowheads="1"/>
          </p:cNvSpPr>
          <p:nvPr/>
        </p:nvSpPr>
        <p:spPr bwMode="auto">
          <a:xfrm>
            <a:off x="609600" y="4566047"/>
            <a:ext cx="5334000" cy="615553"/>
          </a:xfrm>
          <a:prstGeom prst="rect">
            <a:avLst/>
          </a:prstGeom>
          <a:noFill/>
          <a:ln w="9525">
            <a:noFill/>
            <a:miter lim="800000"/>
            <a:headEnd/>
            <a:tailEnd/>
          </a:ln>
        </p:spPr>
        <p:txBody>
          <a:bodyPr wrap="square">
            <a:spAutoFit/>
          </a:bodyPr>
          <a:lstStyle/>
          <a:p>
            <a:pPr algn="ctr"/>
            <a:r>
              <a:rPr lang="en-US" altLang="ja-JP" sz="2000" b="1" smtClean="0">
                <a:solidFill>
                  <a:schemeClr val="tx2"/>
                </a:solidFill>
              </a:rPr>
              <a:t>Memiliki pusat riset kelas dunia (COE)</a:t>
            </a:r>
          </a:p>
          <a:p>
            <a:pPr algn="ctr"/>
            <a:r>
              <a:rPr lang="en-US" altLang="ja-JP" sz="1400" b="1" smtClean="0">
                <a:solidFill>
                  <a:srgbClr val="3366CC"/>
                </a:solidFill>
              </a:rPr>
              <a:t>Equipped with world-class research centers (COE)</a:t>
            </a:r>
            <a:endParaRPr lang="en-US" sz="1400"/>
          </a:p>
        </p:txBody>
      </p:sp>
      <p:sp>
        <p:nvSpPr>
          <p:cNvPr id="33" name="Rectangle 32"/>
          <p:cNvSpPr>
            <a:spLocks noChangeArrowheads="1"/>
          </p:cNvSpPr>
          <p:nvPr/>
        </p:nvSpPr>
        <p:spPr bwMode="auto">
          <a:xfrm>
            <a:off x="5638800" y="4385846"/>
            <a:ext cx="3733800" cy="338554"/>
          </a:xfrm>
          <a:prstGeom prst="rect">
            <a:avLst/>
          </a:prstGeom>
          <a:noFill/>
          <a:ln w="9525">
            <a:noFill/>
            <a:miter lim="800000"/>
            <a:headEnd/>
            <a:tailEnd/>
          </a:ln>
        </p:spPr>
        <p:txBody>
          <a:bodyPr wrap="square">
            <a:spAutoFit/>
          </a:bodyPr>
          <a:lstStyle/>
          <a:p>
            <a:pPr algn="ctr"/>
            <a:r>
              <a:rPr lang="en-US" sz="1600" b="1" smtClean="0">
                <a:solidFill>
                  <a:srgbClr val="00B050"/>
                </a:solidFill>
                <a:effectLst>
                  <a:outerShdw blurRad="38100" dist="38100" dir="2700000" algn="tl">
                    <a:srgbClr val="000000">
                      <a:alpha val="43137"/>
                    </a:srgbClr>
                  </a:outerShdw>
                </a:effectLst>
              </a:rPr>
              <a:t>Aobayama Campus</a:t>
            </a:r>
            <a:endParaRPr lang="en-US" sz="1400">
              <a:solidFill>
                <a:srgbClr val="00B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2"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62" name="Rectangle 22"/>
          <p:cNvSpPr>
            <a:spLocks noChangeArrowheads="1"/>
          </p:cNvSpPr>
          <p:nvPr/>
        </p:nvSpPr>
        <p:spPr bwMode="auto">
          <a:xfrm>
            <a:off x="228600" y="1066800"/>
            <a:ext cx="5638800" cy="553998"/>
          </a:xfrm>
          <a:prstGeom prst="rect">
            <a:avLst/>
          </a:prstGeom>
          <a:noFill/>
          <a:ln w="9525">
            <a:noFill/>
            <a:miter lim="800000"/>
            <a:headEnd/>
            <a:tailEnd/>
          </a:ln>
        </p:spPr>
        <p:txBody>
          <a:bodyPr wrap="square">
            <a:spAutoFit/>
          </a:bodyPr>
          <a:lstStyle/>
          <a:p>
            <a:r>
              <a:rPr lang="en-US" altLang="ja-JP" b="1" dirty="0" err="1" smtClean="0">
                <a:solidFill>
                  <a:schemeClr val="tx2"/>
                </a:solidFill>
              </a:rPr>
              <a:t>Tahun</a:t>
            </a:r>
            <a:r>
              <a:rPr lang="en-US" altLang="ja-JP" b="1" dirty="0" smtClean="0">
                <a:solidFill>
                  <a:schemeClr val="tx2"/>
                </a:solidFill>
              </a:rPr>
              <a:t> </a:t>
            </a:r>
            <a:r>
              <a:rPr lang="en-US" altLang="ja-JP" b="1" dirty="0" err="1" smtClean="0">
                <a:solidFill>
                  <a:schemeClr val="tx2"/>
                </a:solidFill>
              </a:rPr>
              <a:t>akademik</a:t>
            </a:r>
            <a:r>
              <a:rPr lang="en-US" altLang="ja-JP" b="1" dirty="0" smtClean="0">
                <a:solidFill>
                  <a:schemeClr val="tx2"/>
                </a:solidFill>
              </a:rPr>
              <a:t> </a:t>
            </a:r>
            <a:r>
              <a:rPr lang="en-US" altLang="ja-JP" b="1" dirty="0" err="1" smtClean="0">
                <a:solidFill>
                  <a:schemeClr val="tx2"/>
                </a:solidFill>
              </a:rPr>
              <a:t>dimulai</a:t>
            </a:r>
            <a:r>
              <a:rPr lang="en-US" altLang="ja-JP" b="1" dirty="0" smtClean="0">
                <a:solidFill>
                  <a:schemeClr val="tx2"/>
                </a:solidFill>
              </a:rPr>
              <a:t> </a:t>
            </a:r>
            <a:r>
              <a:rPr lang="en-US" altLang="ja-JP" b="1" dirty="0" err="1" smtClean="0">
                <a:solidFill>
                  <a:schemeClr val="tx2"/>
                </a:solidFill>
              </a:rPr>
              <a:t>setiap</a:t>
            </a:r>
            <a:r>
              <a:rPr lang="en-US" altLang="ja-JP" b="1" dirty="0" smtClean="0">
                <a:solidFill>
                  <a:schemeClr val="tx2"/>
                </a:solidFill>
              </a:rPr>
              <a:t> </a:t>
            </a:r>
            <a:r>
              <a:rPr lang="en-US" altLang="ja-JP" b="1" dirty="0" err="1" smtClean="0">
                <a:solidFill>
                  <a:schemeClr val="tx2"/>
                </a:solidFill>
              </a:rPr>
              <a:t>Oktober</a:t>
            </a:r>
            <a:endParaRPr lang="en-US" altLang="ja-JP" b="1" dirty="0" smtClean="0">
              <a:solidFill>
                <a:schemeClr val="tx2"/>
              </a:solidFill>
            </a:endParaRPr>
          </a:p>
          <a:p>
            <a:r>
              <a:rPr lang="en-US" altLang="ja-JP" sz="1200" b="1" dirty="0" smtClean="0">
                <a:solidFill>
                  <a:srgbClr val="3366CC"/>
                </a:solidFill>
              </a:rPr>
              <a:t>Academic year starts in October</a:t>
            </a:r>
            <a:endParaRPr lang="en-US" sz="1200" dirty="0"/>
          </a:p>
        </p:txBody>
      </p:sp>
      <p:sp>
        <p:nvSpPr>
          <p:cNvPr id="63" name="Rectangle 22"/>
          <p:cNvSpPr>
            <a:spLocks noChangeArrowheads="1"/>
          </p:cNvSpPr>
          <p:nvPr/>
        </p:nvSpPr>
        <p:spPr bwMode="auto">
          <a:xfrm>
            <a:off x="228600" y="1600200"/>
            <a:ext cx="6172200" cy="553998"/>
          </a:xfrm>
          <a:prstGeom prst="rect">
            <a:avLst/>
          </a:prstGeom>
          <a:noFill/>
          <a:ln w="9525">
            <a:noFill/>
            <a:miter lim="800000"/>
            <a:headEnd/>
            <a:tailEnd/>
          </a:ln>
        </p:spPr>
        <p:txBody>
          <a:bodyPr wrap="square">
            <a:spAutoFit/>
          </a:bodyPr>
          <a:lstStyle/>
          <a:p>
            <a:r>
              <a:rPr lang="en-US" altLang="ja-JP" b="1" dirty="0" err="1" smtClean="0">
                <a:solidFill>
                  <a:schemeClr val="tx2"/>
                </a:solidFill>
              </a:rPr>
              <a:t>Pendaftaran</a:t>
            </a:r>
            <a:r>
              <a:rPr lang="en-US" altLang="ja-JP" b="1" dirty="0" smtClean="0">
                <a:solidFill>
                  <a:schemeClr val="tx2"/>
                </a:solidFill>
              </a:rPr>
              <a:t>: </a:t>
            </a:r>
            <a:r>
              <a:rPr lang="en-US" altLang="ja-JP" b="1" dirty="0" err="1" smtClean="0">
                <a:solidFill>
                  <a:schemeClr val="tx2"/>
                </a:solidFill>
              </a:rPr>
              <a:t>satu</a:t>
            </a:r>
            <a:r>
              <a:rPr lang="en-US" altLang="ja-JP" b="1" dirty="0" smtClean="0">
                <a:solidFill>
                  <a:schemeClr val="tx2"/>
                </a:solidFill>
              </a:rPr>
              <a:t> </a:t>
            </a:r>
            <a:r>
              <a:rPr lang="en-US" altLang="ja-JP" b="1" dirty="0" err="1" smtClean="0">
                <a:solidFill>
                  <a:schemeClr val="tx2"/>
                </a:solidFill>
              </a:rPr>
              <a:t>tahun</a:t>
            </a:r>
            <a:r>
              <a:rPr lang="en-US" altLang="ja-JP" b="1" dirty="0" smtClean="0">
                <a:solidFill>
                  <a:schemeClr val="tx2"/>
                </a:solidFill>
              </a:rPr>
              <a:t> </a:t>
            </a:r>
            <a:r>
              <a:rPr lang="en-US" altLang="ja-JP" b="1" dirty="0" err="1" smtClean="0">
                <a:solidFill>
                  <a:schemeClr val="tx2"/>
                </a:solidFill>
              </a:rPr>
              <a:t>sebelum</a:t>
            </a:r>
            <a:r>
              <a:rPr lang="en-US" altLang="ja-JP" b="1" dirty="0" smtClean="0">
                <a:solidFill>
                  <a:schemeClr val="tx2"/>
                </a:solidFill>
              </a:rPr>
              <a:t> </a:t>
            </a:r>
            <a:r>
              <a:rPr lang="en-US" altLang="ja-JP" b="1" dirty="0" err="1" smtClean="0">
                <a:solidFill>
                  <a:schemeClr val="tx2"/>
                </a:solidFill>
              </a:rPr>
              <a:t>masuk</a:t>
            </a:r>
            <a:r>
              <a:rPr lang="en-US" altLang="ja-JP" b="1" dirty="0" smtClean="0">
                <a:solidFill>
                  <a:schemeClr val="tx2"/>
                </a:solidFill>
              </a:rPr>
              <a:t> program</a:t>
            </a:r>
          </a:p>
          <a:p>
            <a:r>
              <a:rPr lang="en-US" altLang="ja-JP" sz="1200" b="1" dirty="0" smtClean="0">
                <a:solidFill>
                  <a:srgbClr val="3366CC"/>
                </a:solidFill>
              </a:rPr>
              <a:t>Application : one year before the course starts</a:t>
            </a:r>
            <a:endParaRPr lang="en-US" sz="1200" dirty="0"/>
          </a:p>
        </p:txBody>
      </p:sp>
      <p:sp>
        <p:nvSpPr>
          <p:cNvPr id="66" name="Title 1"/>
          <p:cNvSpPr txBox="1">
            <a:spLocks/>
          </p:cNvSpPr>
          <p:nvPr/>
        </p:nvSpPr>
        <p:spPr>
          <a:xfrm>
            <a:off x="1143000" y="0"/>
            <a:ext cx="7620000" cy="990600"/>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small" spc="0" normalizeH="0" baseline="0" noProof="0" smtClean="0">
                <a:ln>
                  <a:noFill/>
                </a:ln>
                <a:solidFill>
                  <a:srgbClr val="7030A0"/>
                </a:solidFill>
                <a:effectLst/>
                <a:uLnTx/>
                <a:uFillTx/>
                <a:latin typeface="+mj-lt"/>
                <a:ea typeface="+mj-ea"/>
                <a:cs typeface="+mj-cs"/>
              </a:rPr>
              <a:t>Program IGPAS</a:t>
            </a:r>
            <a:r>
              <a:rPr kumimoji="0" lang="en-US" sz="4000" b="0" i="0" u="none" strike="noStrike" kern="1200" cap="small" spc="0" normalizeH="0" baseline="0" noProof="0" smtClean="0">
                <a:ln>
                  <a:noFill/>
                </a:ln>
                <a:solidFill>
                  <a:srgbClr val="7030A0"/>
                </a:solidFill>
                <a:effectLst/>
                <a:uLnTx/>
                <a:uFillTx/>
                <a:latin typeface="+mj-lt"/>
                <a:ea typeface="+mj-ea"/>
                <a:cs typeface="+mj-cs"/>
              </a:rPr>
              <a:t/>
            </a:r>
            <a:br>
              <a:rPr kumimoji="0" lang="en-US" sz="4000" b="0" i="0" u="none" strike="noStrike" kern="1200" cap="small" spc="0" normalizeH="0" baseline="0" noProof="0" smtClean="0">
                <a:ln>
                  <a:noFill/>
                </a:ln>
                <a:solidFill>
                  <a:srgbClr val="7030A0"/>
                </a:solidFill>
                <a:effectLst/>
                <a:uLnTx/>
                <a:uFillTx/>
                <a:latin typeface="+mj-lt"/>
                <a:ea typeface="+mj-ea"/>
                <a:cs typeface="+mj-cs"/>
              </a:rPr>
            </a:br>
            <a:r>
              <a:rPr kumimoji="0" lang="en-US" sz="2200" b="0" i="1" u="none" strike="noStrike" kern="1200" cap="none" spc="0" normalizeH="0" baseline="0" noProof="0" smtClean="0">
                <a:ln>
                  <a:noFill/>
                </a:ln>
                <a:solidFill>
                  <a:srgbClr val="7030A0"/>
                </a:solidFill>
                <a:effectLst/>
                <a:uLnTx/>
                <a:uFillTx/>
                <a:latin typeface="Calibri" pitchFamily="34" charset="0"/>
                <a:ea typeface="+mj-ea"/>
                <a:cs typeface="+mj-cs"/>
              </a:rPr>
              <a:t>International Graduate Program for Advanced Sciences</a:t>
            </a:r>
            <a:endParaRPr kumimoji="0" lang="en-US" sz="3100" b="0" i="1" u="none" strike="noStrike" kern="1200" cap="none" spc="0" normalizeH="0" baseline="0" noProof="0">
              <a:ln>
                <a:noFill/>
              </a:ln>
              <a:solidFill>
                <a:srgbClr val="7030A0"/>
              </a:solidFill>
              <a:effectLst/>
              <a:uLnTx/>
              <a:uFillTx/>
              <a:latin typeface="Calibri" pitchFamily="34" charset="0"/>
              <a:ea typeface="+mj-ea"/>
              <a:cs typeface="+mj-cs"/>
            </a:endParaRPr>
          </a:p>
        </p:txBody>
      </p:sp>
      <p:grpSp>
        <p:nvGrpSpPr>
          <p:cNvPr id="78" name="Group 77"/>
          <p:cNvGrpSpPr/>
          <p:nvPr/>
        </p:nvGrpSpPr>
        <p:grpSpPr>
          <a:xfrm>
            <a:off x="533400" y="2667000"/>
            <a:ext cx="6388100" cy="3886200"/>
            <a:chOff x="198354" y="2514600"/>
            <a:chExt cx="6888246" cy="4114800"/>
          </a:xfrm>
        </p:grpSpPr>
        <p:grpSp>
          <p:nvGrpSpPr>
            <p:cNvPr id="61" name="Group 60"/>
            <p:cNvGrpSpPr/>
            <p:nvPr/>
          </p:nvGrpSpPr>
          <p:grpSpPr>
            <a:xfrm>
              <a:off x="198354" y="2619828"/>
              <a:ext cx="6888246" cy="4009572"/>
              <a:chOff x="365877" y="2391228"/>
              <a:chExt cx="6888246" cy="4009572"/>
            </a:xfrm>
          </p:grpSpPr>
          <p:sp>
            <p:nvSpPr>
              <p:cNvPr id="19" name="Rectangle 18"/>
              <p:cNvSpPr/>
              <p:nvPr/>
            </p:nvSpPr>
            <p:spPr>
              <a:xfrm>
                <a:off x="1143000" y="2391228"/>
                <a:ext cx="2209800" cy="533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2"/>
                    </a:solidFill>
                    <a:latin typeface="Calibri" pitchFamily="34" charset="0"/>
                    <a:cs typeface="Calibri" pitchFamily="34" charset="0"/>
                  </a:rPr>
                  <a:t>Pendaftaran</a:t>
                </a:r>
                <a:r>
                  <a:rPr lang="en-US" dirty="0" smtClean="0">
                    <a:solidFill>
                      <a:schemeClr val="tx2"/>
                    </a:solidFill>
                    <a:latin typeface="Calibri" pitchFamily="34" charset="0"/>
                    <a:cs typeface="Calibri" pitchFamily="34" charset="0"/>
                  </a:rPr>
                  <a:t> </a:t>
                </a:r>
                <a:r>
                  <a:rPr lang="en-US" sz="1400" dirty="0" smtClean="0">
                    <a:solidFill>
                      <a:schemeClr val="tx2"/>
                    </a:solidFill>
                    <a:latin typeface="Calibri" pitchFamily="34" charset="0"/>
                    <a:cs typeface="Calibri" pitchFamily="34" charset="0"/>
                  </a:rPr>
                  <a:t>(</a:t>
                </a:r>
                <a:r>
                  <a:rPr lang="en-US" sz="1400" i="1" dirty="0" smtClean="0">
                    <a:solidFill>
                      <a:schemeClr val="tx2"/>
                    </a:solidFill>
                    <a:latin typeface="Calibri" pitchFamily="34" charset="0"/>
                    <a:cs typeface="Calibri" pitchFamily="34" charset="0"/>
                  </a:rPr>
                  <a:t>Application</a:t>
                </a:r>
                <a:r>
                  <a:rPr lang="en-US" sz="1400" dirty="0" smtClean="0">
                    <a:solidFill>
                      <a:schemeClr val="tx2"/>
                    </a:solidFill>
                    <a:latin typeface="Calibri" pitchFamily="34" charset="0"/>
                    <a:cs typeface="Calibri" pitchFamily="34" charset="0"/>
                  </a:rPr>
                  <a:t>)</a:t>
                </a:r>
                <a:endParaRPr lang="en-US" sz="1400" dirty="0">
                  <a:solidFill>
                    <a:schemeClr val="tx2"/>
                  </a:solidFill>
                  <a:latin typeface="Calibri" pitchFamily="34" charset="0"/>
                  <a:cs typeface="Calibri" pitchFamily="34" charset="0"/>
                </a:endParaRPr>
              </a:p>
            </p:txBody>
          </p:sp>
          <p:sp>
            <p:nvSpPr>
              <p:cNvPr id="21" name="Rectangle 20"/>
              <p:cNvSpPr/>
              <p:nvPr/>
            </p:nvSpPr>
            <p:spPr>
              <a:xfrm>
                <a:off x="1143000" y="3200400"/>
                <a:ext cx="2209800" cy="533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2"/>
                    </a:solidFill>
                    <a:latin typeface="Calibri" pitchFamily="34" charset="0"/>
                    <a:cs typeface="Calibri" pitchFamily="34" charset="0"/>
                  </a:rPr>
                  <a:t>Ujian masuk</a:t>
                </a:r>
              </a:p>
              <a:p>
                <a:pPr algn="ctr"/>
                <a:r>
                  <a:rPr lang="en-US" sz="1400" smtClean="0">
                    <a:solidFill>
                      <a:schemeClr val="tx2"/>
                    </a:solidFill>
                    <a:latin typeface="Calibri" pitchFamily="34" charset="0"/>
                    <a:cs typeface="Calibri" pitchFamily="34" charset="0"/>
                  </a:rPr>
                  <a:t>(</a:t>
                </a:r>
                <a:r>
                  <a:rPr lang="en-US" sz="1400" i="1" smtClean="0">
                    <a:solidFill>
                      <a:schemeClr val="tx2"/>
                    </a:solidFill>
                    <a:latin typeface="Calibri" pitchFamily="34" charset="0"/>
                    <a:cs typeface="Calibri" pitchFamily="34" charset="0"/>
                  </a:rPr>
                  <a:t>Entrance exam</a:t>
                </a:r>
                <a:r>
                  <a:rPr lang="en-US" sz="1400" smtClean="0">
                    <a:solidFill>
                      <a:schemeClr val="tx2"/>
                    </a:solidFill>
                    <a:latin typeface="Calibri" pitchFamily="34" charset="0"/>
                    <a:cs typeface="Calibri" pitchFamily="34" charset="0"/>
                  </a:rPr>
                  <a:t>)</a:t>
                </a:r>
                <a:endParaRPr lang="en-US" sz="1400">
                  <a:solidFill>
                    <a:schemeClr val="tx2"/>
                  </a:solidFill>
                  <a:latin typeface="Calibri" pitchFamily="34" charset="0"/>
                  <a:cs typeface="Calibri" pitchFamily="34" charset="0"/>
                </a:endParaRPr>
              </a:p>
            </p:txBody>
          </p:sp>
          <p:sp>
            <p:nvSpPr>
              <p:cNvPr id="22" name="Rectangle 21"/>
              <p:cNvSpPr/>
              <p:nvPr/>
            </p:nvSpPr>
            <p:spPr>
              <a:xfrm>
                <a:off x="1143000" y="4038600"/>
                <a:ext cx="2209800" cy="838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Calibri" pitchFamily="34" charset="0"/>
                    <a:cs typeface="Calibri" pitchFamily="34" charset="0"/>
                  </a:rPr>
                  <a:t>Program master</a:t>
                </a:r>
              </a:p>
              <a:p>
                <a:pPr algn="ctr"/>
                <a:r>
                  <a:rPr lang="en-US" sz="1400" dirty="0" smtClean="0">
                    <a:solidFill>
                      <a:schemeClr val="tx2"/>
                    </a:solidFill>
                    <a:latin typeface="Calibri" pitchFamily="34" charset="0"/>
                    <a:cs typeface="Calibri" pitchFamily="34" charset="0"/>
                  </a:rPr>
                  <a:t>(</a:t>
                </a:r>
                <a:r>
                  <a:rPr lang="en-US" sz="1400" i="1" dirty="0" err="1" smtClean="0">
                    <a:solidFill>
                      <a:schemeClr val="tx2"/>
                    </a:solidFill>
                    <a:latin typeface="Calibri" pitchFamily="34" charset="0"/>
                    <a:cs typeface="Calibri" pitchFamily="34" charset="0"/>
                  </a:rPr>
                  <a:t>M.Sc</a:t>
                </a:r>
                <a:r>
                  <a:rPr lang="en-US" sz="1400" i="1" dirty="0" smtClean="0">
                    <a:solidFill>
                      <a:schemeClr val="tx2"/>
                    </a:solidFill>
                    <a:latin typeface="Calibri" pitchFamily="34" charset="0"/>
                    <a:cs typeface="Calibri" pitchFamily="34" charset="0"/>
                  </a:rPr>
                  <a:t> degree</a:t>
                </a:r>
                <a:r>
                  <a:rPr lang="en-US" sz="1400" dirty="0" smtClean="0">
                    <a:solidFill>
                      <a:schemeClr val="tx2"/>
                    </a:solidFill>
                    <a:latin typeface="Calibri" pitchFamily="34" charset="0"/>
                    <a:cs typeface="Calibri" pitchFamily="34" charset="0"/>
                  </a:rPr>
                  <a:t>)</a:t>
                </a:r>
                <a:endParaRPr lang="en-US" sz="1400" dirty="0">
                  <a:solidFill>
                    <a:schemeClr val="tx2"/>
                  </a:solidFill>
                  <a:latin typeface="Calibri" pitchFamily="34" charset="0"/>
                  <a:cs typeface="Calibri" pitchFamily="34" charset="0"/>
                </a:endParaRPr>
              </a:p>
            </p:txBody>
          </p:sp>
          <p:sp>
            <p:nvSpPr>
              <p:cNvPr id="25" name="Rectangle 24"/>
              <p:cNvSpPr/>
              <p:nvPr/>
            </p:nvSpPr>
            <p:spPr>
              <a:xfrm>
                <a:off x="1143000" y="4876800"/>
                <a:ext cx="2209800" cy="533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2"/>
                    </a:solidFill>
                    <a:latin typeface="Calibri" pitchFamily="34" charset="0"/>
                    <a:cs typeface="Calibri" pitchFamily="34" charset="0"/>
                  </a:rPr>
                  <a:t>Penyaringan</a:t>
                </a:r>
                <a:r>
                  <a:rPr lang="en-US" sz="1600" dirty="0" smtClean="0">
                    <a:solidFill>
                      <a:schemeClr val="tx2"/>
                    </a:solidFill>
                    <a:latin typeface="Calibri" pitchFamily="34" charset="0"/>
                    <a:cs typeface="Calibri" pitchFamily="34" charset="0"/>
                  </a:rPr>
                  <a:t> </a:t>
                </a:r>
                <a:r>
                  <a:rPr lang="en-US" sz="1600" dirty="0" err="1" smtClean="0">
                    <a:solidFill>
                      <a:schemeClr val="tx2"/>
                    </a:solidFill>
                    <a:latin typeface="Calibri" pitchFamily="34" charset="0"/>
                    <a:cs typeface="Calibri" pitchFamily="34" charset="0"/>
                  </a:rPr>
                  <a:t>kembali</a:t>
                </a:r>
                <a:endParaRPr lang="en-US" sz="1600" dirty="0" smtClean="0">
                  <a:solidFill>
                    <a:schemeClr val="tx2"/>
                  </a:solidFill>
                  <a:latin typeface="Calibri" pitchFamily="34" charset="0"/>
                  <a:cs typeface="Calibri" pitchFamily="34" charset="0"/>
                </a:endParaRPr>
              </a:p>
              <a:p>
                <a:pPr algn="ctr"/>
                <a:r>
                  <a:rPr lang="en-US" sz="1200" dirty="0" smtClean="0">
                    <a:solidFill>
                      <a:schemeClr val="tx2"/>
                    </a:solidFill>
                    <a:latin typeface="Calibri" pitchFamily="34" charset="0"/>
                    <a:cs typeface="Calibri" pitchFamily="34" charset="0"/>
                  </a:rPr>
                  <a:t>(</a:t>
                </a:r>
                <a:r>
                  <a:rPr lang="en-US" sz="1200" i="1" dirty="0" smtClean="0">
                    <a:solidFill>
                      <a:schemeClr val="tx2"/>
                    </a:solidFill>
                    <a:latin typeface="Calibri" pitchFamily="34" charset="0"/>
                    <a:cs typeface="Calibri" pitchFamily="34" charset="0"/>
                  </a:rPr>
                  <a:t>Screening</a:t>
                </a:r>
                <a:r>
                  <a:rPr lang="en-US" sz="1200" dirty="0" smtClean="0">
                    <a:solidFill>
                      <a:schemeClr val="tx2"/>
                    </a:solidFill>
                    <a:latin typeface="Calibri" pitchFamily="34" charset="0"/>
                    <a:cs typeface="Calibri" pitchFamily="34" charset="0"/>
                  </a:rPr>
                  <a:t>)</a:t>
                </a:r>
                <a:endParaRPr lang="en-US" sz="1200" dirty="0">
                  <a:solidFill>
                    <a:schemeClr val="tx2"/>
                  </a:solidFill>
                  <a:latin typeface="Calibri" pitchFamily="34" charset="0"/>
                  <a:cs typeface="Calibri" pitchFamily="34" charset="0"/>
                </a:endParaRPr>
              </a:p>
            </p:txBody>
          </p:sp>
          <p:sp>
            <p:nvSpPr>
              <p:cNvPr id="26" name="Rectangle 25"/>
              <p:cNvSpPr/>
              <p:nvPr/>
            </p:nvSpPr>
            <p:spPr>
              <a:xfrm>
                <a:off x="4343400" y="4038600"/>
                <a:ext cx="2209800" cy="533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2"/>
                    </a:solidFill>
                    <a:latin typeface="Calibri" pitchFamily="34" charset="0"/>
                    <a:cs typeface="Calibri" pitchFamily="34" charset="0"/>
                  </a:rPr>
                  <a:t>Pendaftaran </a:t>
                </a:r>
                <a:r>
                  <a:rPr lang="en-US" sz="1400" smtClean="0">
                    <a:solidFill>
                      <a:schemeClr val="tx2"/>
                    </a:solidFill>
                    <a:latin typeface="Calibri" pitchFamily="34" charset="0"/>
                    <a:cs typeface="Calibri" pitchFamily="34" charset="0"/>
                  </a:rPr>
                  <a:t>(</a:t>
                </a:r>
                <a:r>
                  <a:rPr lang="en-US" sz="1400" i="1" smtClean="0">
                    <a:solidFill>
                      <a:schemeClr val="tx2"/>
                    </a:solidFill>
                    <a:latin typeface="Calibri" pitchFamily="34" charset="0"/>
                    <a:cs typeface="Calibri" pitchFamily="34" charset="0"/>
                  </a:rPr>
                  <a:t>Application</a:t>
                </a:r>
                <a:r>
                  <a:rPr lang="en-US" sz="1400" smtClean="0">
                    <a:solidFill>
                      <a:schemeClr val="tx2"/>
                    </a:solidFill>
                    <a:latin typeface="Calibri" pitchFamily="34" charset="0"/>
                    <a:cs typeface="Calibri" pitchFamily="34" charset="0"/>
                  </a:rPr>
                  <a:t>)</a:t>
                </a:r>
                <a:endParaRPr lang="en-US" sz="1400">
                  <a:solidFill>
                    <a:schemeClr val="tx2"/>
                  </a:solidFill>
                  <a:latin typeface="Calibri" pitchFamily="34" charset="0"/>
                  <a:cs typeface="Calibri" pitchFamily="34" charset="0"/>
                </a:endParaRPr>
              </a:p>
            </p:txBody>
          </p:sp>
          <p:sp>
            <p:nvSpPr>
              <p:cNvPr id="27" name="Rectangle 26"/>
              <p:cNvSpPr/>
              <p:nvPr/>
            </p:nvSpPr>
            <p:spPr>
              <a:xfrm>
                <a:off x="4343400" y="4847772"/>
                <a:ext cx="2209800" cy="533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2"/>
                    </a:solidFill>
                    <a:latin typeface="Calibri" pitchFamily="34" charset="0"/>
                    <a:cs typeface="Calibri" pitchFamily="34" charset="0"/>
                  </a:rPr>
                  <a:t>Ujian masuk</a:t>
                </a:r>
              </a:p>
              <a:p>
                <a:pPr algn="ctr"/>
                <a:r>
                  <a:rPr lang="en-US" sz="1400" smtClean="0">
                    <a:solidFill>
                      <a:schemeClr val="tx2"/>
                    </a:solidFill>
                    <a:latin typeface="Calibri" pitchFamily="34" charset="0"/>
                    <a:cs typeface="Calibri" pitchFamily="34" charset="0"/>
                  </a:rPr>
                  <a:t>(</a:t>
                </a:r>
                <a:r>
                  <a:rPr lang="en-US" sz="1400" i="1" smtClean="0">
                    <a:solidFill>
                      <a:schemeClr val="tx2"/>
                    </a:solidFill>
                    <a:latin typeface="Calibri" pitchFamily="34" charset="0"/>
                    <a:cs typeface="Calibri" pitchFamily="34" charset="0"/>
                  </a:rPr>
                  <a:t>Entrance exam</a:t>
                </a:r>
                <a:r>
                  <a:rPr lang="en-US" sz="1400" smtClean="0">
                    <a:solidFill>
                      <a:schemeClr val="tx2"/>
                    </a:solidFill>
                    <a:latin typeface="Calibri" pitchFamily="34" charset="0"/>
                    <a:cs typeface="Calibri" pitchFamily="34" charset="0"/>
                  </a:rPr>
                  <a:t>)</a:t>
                </a:r>
                <a:endParaRPr lang="en-US" sz="1400">
                  <a:solidFill>
                    <a:schemeClr val="tx2"/>
                  </a:solidFill>
                  <a:latin typeface="Calibri" pitchFamily="34" charset="0"/>
                  <a:cs typeface="Calibri" pitchFamily="34" charset="0"/>
                </a:endParaRPr>
              </a:p>
            </p:txBody>
          </p:sp>
          <p:sp>
            <p:nvSpPr>
              <p:cNvPr id="28" name="Rectangle 27"/>
              <p:cNvSpPr/>
              <p:nvPr/>
            </p:nvSpPr>
            <p:spPr>
              <a:xfrm>
                <a:off x="1143000" y="5638800"/>
                <a:ext cx="5410200" cy="76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2"/>
                    </a:solidFill>
                    <a:latin typeface="Calibri" pitchFamily="34" charset="0"/>
                    <a:cs typeface="Calibri" pitchFamily="34" charset="0"/>
                  </a:rPr>
                  <a:t>Program doktor</a:t>
                </a:r>
              </a:p>
              <a:p>
                <a:pPr algn="ctr"/>
                <a:r>
                  <a:rPr lang="en-US" sz="1400" smtClean="0">
                    <a:solidFill>
                      <a:schemeClr val="tx2"/>
                    </a:solidFill>
                    <a:latin typeface="Calibri" pitchFamily="34" charset="0"/>
                    <a:cs typeface="Calibri" pitchFamily="34" charset="0"/>
                  </a:rPr>
                  <a:t>(</a:t>
                </a:r>
                <a:r>
                  <a:rPr lang="en-US" sz="1400" i="1" smtClean="0">
                    <a:solidFill>
                      <a:schemeClr val="tx2"/>
                    </a:solidFill>
                    <a:latin typeface="Calibri" pitchFamily="34" charset="0"/>
                    <a:cs typeface="Calibri" pitchFamily="34" charset="0"/>
                  </a:rPr>
                  <a:t>Ph.D degree</a:t>
                </a:r>
                <a:r>
                  <a:rPr lang="en-US" sz="1400" smtClean="0">
                    <a:solidFill>
                      <a:schemeClr val="tx2"/>
                    </a:solidFill>
                    <a:latin typeface="Calibri" pitchFamily="34" charset="0"/>
                    <a:cs typeface="Calibri" pitchFamily="34" charset="0"/>
                  </a:rPr>
                  <a:t>)</a:t>
                </a:r>
                <a:endParaRPr lang="en-US" sz="1400">
                  <a:solidFill>
                    <a:schemeClr val="tx2"/>
                  </a:solidFill>
                  <a:latin typeface="Calibri" pitchFamily="34" charset="0"/>
                  <a:cs typeface="Calibri" pitchFamily="34" charset="0"/>
                </a:endParaRPr>
              </a:p>
            </p:txBody>
          </p:sp>
          <p:sp>
            <p:nvSpPr>
              <p:cNvPr id="30" name="Flowchart: Merge 29"/>
              <p:cNvSpPr/>
              <p:nvPr/>
            </p:nvSpPr>
            <p:spPr>
              <a:xfrm>
                <a:off x="2133600" y="2971800"/>
                <a:ext cx="228600" cy="163286"/>
              </a:xfrm>
              <a:prstGeom prst="flowChartMerge">
                <a:avLst/>
              </a:prstGeom>
              <a:gradFill>
                <a:gsLst>
                  <a:gs pos="11000">
                    <a:schemeClr val="tx1"/>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erge 30"/>
              <p:cNvSpPr/>
              <p:nvPr/>
            </p:nvSpPr>
            <p:spPr>
              <a:xfrm>
                <a:off x="2133600" y="3784600"/>
                <a:ext cx="228600" cy="163286"/>
              </a:xfrm>
              <a:prstGeom prst="flowChartMerge">
                <a:avLst/>
              </a:prstGeom>
              <a:gradFill>
                <a:gsLst>
                  <a:gs pos="11000">
                    <a:schemeClr val="tx1"/>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a:off x="5334000" y="4622800"/>
                <a:ext cx="228600" cy="163286"/>
              </a:xfrm>
              <a:prstGeom prst="flowChartMerge">
                <a:avLst/>
              </a:prstGeom>
              <a:gradFill>
                <a:gsLst>
                  <a:gs pos="11000">
                    <a:schemeClr val="tx1"/>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5334000" y="5417458"/>
                <a:ext cx="228600" cy="163286"/>
              </a:xfrm>
              <a:prstGeom prst="flowChartMerge">
                <a:avLst/>
              </a:prstGeom>
              <a:gradFill>
                <a:gsLst>
                  <a:gs pos="11000">
                    <a:schemeClr val="tx1"/>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2133600" y="5442856"/>
                <a:ext cx="228600" cy="163286"/>
              </a:xfrm>
              <a:prstGeom prst="flowChartMerge">
                <a:avLst/>
              </a:prstGeom>
              <a:gradFill>
                <a:gsLst>
                  <a:gs pos="11000">
                    <a:schemeClr val="tx1"/>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685800" y="2667000"/>
                <a:ext cx="457200" cy="3352800"/>
                <a:chOff x="685800" y="2667000"/>
                <a:chExt cx="457200" cy="3352800"/>
              </a:xfrm>
            </p:grpSpPr>
            <p:cxnSp>
              <p:nvCxnSpPr>
                <p:cNvPr id="44" name="Straight Connector 43"/>
                <p:cNvCxnSpPr/>
                <p:nvPr/>
              </p:nvCxnSpPr>
              <p:spPr>
                <a:xfrm>
                  <a:off x="685800" y="2667000"/>
                  <a:ext cx="45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990600" y="4343400"/>
                  <a:ext cx="3352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85800" y="6019800"/>
                  <a:ext cx="45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flipH="1">
                <a:off x="3352800" y="4419600"/>
                <a:ext cx="381000" cy="685800"/>
                <a:chOff x="685800" y="2667000"/>
                <a:chExt cx="457200" cy="3352800"/>
              </a:xfrm>
            </p:grpSpPr>
            <p:cxnSp>
              <p:nvCxnSpPr>
                <p:cNvPr id="51" name="Straight Connector 50"/>
                <p:cNvCxnSpPr/>
                <p:nvPr/>
              </p:nvCxnSpPr>
              <p:spPr>
                <a:xfrm>
                  <a:off x="685800" y="2667000"/>
                  <a:ext cx="45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990600" y="4343400"/>
                  <a:ext cx="3352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85800" y="6019800"/>
                  <a:ext cx="45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flipH="1">
                <a:off x="6553200" y="5638800"/>
                <a:ext cx="381000" cy="762000"/>
                <a:chOff x="685800" y="2667000"/>
                <a:chExt cx="457200" cy="3352800"/>
              </a:xfrm>
            </p:grpSpPr>
            <p:cxnSp>
              <p:nvCxnSpPr>
                <p:cNvPr id="55" name="Straight Connector 54"/>
                <p:cNvCxnSpPr/>
                <p:nvPr/>
              </p:nvCxnSpPr>
              <p:spPr>
                <a:xfrm>
                  <a:off x="685800" y="2667000"/>
                  <a:ext cx="45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990600" y="4343400"/>
                  <a:ext cx="3352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85800" y="6019800"/>
                  <a:ext cx="45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365877" y="4191000"/>
                <a:ext cx="624723" cy="369332"/>
              </a:xfrm>
              <a:prstGeom prst="rect">
                <a:avLst/>
              </a:prstGeom>
              <a:solidFill>
                <a:schemeClr val="bg1"/>
              </a:solidFill>
            </p:spPr>
            <p:txBody>
              <a:bodyPr wrap="none" rtlCol="0">
                <a:spAutoFit/>
              </a:bodyPr>
              <a:lstStyle/>
              <a:p>
                <a:r>
                  <a:rPr lang="en-US" smtClean="0">
                    <a:latin typeface="Calibri" pitchFamily="34" charset="0"/>
                    <a:cs typeface="Calibri" pitchFamily="34" charset="0"/>
                  </a:rPr>
                  <a:t>5 yrs</a:t>
                </a:r>
                <a:endParaRPr lang="en-US">
                  <a:latin typeface="Calibri" pitchFamily="34" charset="0"/>
                  <a:cs typeface="Calibri" pitchFamily="34" charset="0"/>
                </a:endParaRPr>
              </a:p>
            </p:txBody>
          </p:sp>
          <p:sp>
            <p:nvSpPr>
              <p:cNvPr id="59" name="TextBox 58"/>
              <p:cNvSpPr txBox="1"/>
              <p:nvPr/>
            </p:nvSpPr>
            <p:spPr>
              <a:xfrm>
                <a:off x="3413877" y="4601028"/>
                <a:ext cx="624723" cy="369332"/>
              </a:xfrm>
              <a:prstGeom prst="rect">
                <a:avLst/>
              </a:prstGeom>
              <a:solidFill>
                <a:schemeClr val="bg1"/>
              </a:solidFill>
            </p:spPr>
            <p:txBody>
              <a:bodyPr wrap="none" rtlCol="0">
                <a:spAutoFit/>
              </a:bodyPr>
              <a:lstStyle/>
              <a:p>
                <a:r>
                  <a:rPr lang="en-US" smtClean="0">
                    <a:latin typeface="Calibri" pitchFamily="34" charset="0"/>
                    <a:cs typeface="Calibri" pitchFamily="34" charset="0"/>
                  </a:rPr>
                  <a:t>2 yrs</a:t>
                </a:r>
                <a:endParaRPr lang="en-US">
                  <a:latin typeface="Calibri" pitchFamily="34" charset="0"/>
                  <a:cs typeface="Calibri" pitchFamily="34" charset="0"/>
                </a:endParaRPr>
              </a:p>
            </p:txBody>
          </p:sp>
          <p:sp>
            <p:nvSpPr>
              <p:cNvPr id="60" name="TextBox 59"/>
              <p:cNvSpPr txBox="1"/>
              <p:nvPr/>
            </p:nvSpPr>
            <p:spPr>
              <a:xfrm>
                <a:off x="6629400" y="5867400"/>
                <a:ext cx="624723" cy="369332"/>
              </a:xfrm>
              <a:prstGeom prst="rect">
                <a:avLst/>
              </a:prstGeom>
              <a:solidFill>
                <a:schemeClr val="bg1"/>
              </a:solidFill>
            </p:spPr>
            <p:txBody>
              <a:bodyPr wrap="none" rtlCol="0">
                <a:spAutoFit/>
              </a:bodyPr>
              <a:lstStyle/>
              <a:p>
                <a:r>
                  <a:rPr lang="en-US" smtClean="0">
                    <a:latin typeface="Calibri" pitchFamily="34" charset="0"/>
                    <a:cs typeface="Calibri" pitchFamily="34" charset="0"/>
                  </a:rPr>
                  <a:t>3 yrs</a:t>
                </a:r>
                <a:endParaRPr lang="en-US">
                  <a:latin typeface="Calibri" pitchFamily="34" charset="0"/>
                  <a:cs typeface="Calibri" pitchFamily="34" charset="0"/>
                </a:endParaRPr>
              </a:p>
            </p:txBody>
          </p:sp>
        </p:grpSp>
        <p:sp>
          <p:nvSpPr>
            <p:cNvPr id="67" name="Oval 66"/>
            <p:cNvSpPr/>
            <p:nvPr/>
          </p:nvSpPr>
          <p:spPr>
            <a:xfrm>
              <a:off x="4160754" y="2514600"/>
              <a:ext cx="2286000" cy="838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Program Flowchart</a:t>
              </a:r>
              <a:endParaRPr lang="en-US" b="1" dirty="0"/>
            </a:p>
          </p:txBody>
        </p:sp>
        <p:cxnSp>
          <p:nvCxnSpPr>
            <p:cNvPr id="69" name="Straight Arrow Connector 68"/>
            <p:cNvCxnSpPr/>
            <p:nvPr/>
          </p:nvCxnSpPr>
          <p:spPr>
            <a:xfrm rot="5400000">
              <a:off x="4998954" y="37330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a:off x="3322554" y="28956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1" name="Explosion 1 80"/>
          <p:cNvSpPr/>
          <p:nvPr/>
        </p:nvSpPr>
        <p:spPr>
          <a:xfrm>
            <a:off x="6248400" y="1143000"/>
            <a:ext cx="2456378" cy="139245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latin typeface="Cambria" pitchFamily="18" charset="0"/>
                <a:cs typeface="Calibri" pitchFamily="34" charset="0"/>
              </a:rPr>
              <a:t>All are in English!</a:t>
            </a:r>
            <a:endParaRPr lang="en-US" sz="2000" b="1">
              <a:solidFill>
                <a:schemeClr val="bg1"/>
              </a:solidFill>
              <a:latin typeface="Cambria" pitchFamily="18" charset="0"/>
              <a:cs typeface="Calibri" pitchFamily="34" charset="0"/>
            </a:endParaRPr>
          </a:p>
        </p:txBody>
      </p:sp>
      <p:sp>
        <p:nvSpPr>
          <p:cNvPr id="41" name="Rectangle 40"/>
          <p:cNvSpPr/>
          <p:nvPr/>
        </p:nvSpPr>
        <p:spPr>
          <a:xfrm>
            <a:off x="8105362"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1" descr="PA270008授業前打ちss"/>
          <p:cNvPicPr>
            <a:picLocks noChangeAspect="1" noChangeArrowheads="1"/>
          </p:cNvPicPr>
          <p:nvPr/>
        </p:nvPicPr>
        <p:blipFill>
          <a:blip r:embed="rId3" cstate="print"/>
          <a:srcRect/>
          <a:stretch>
            <a:fillRect/>
          </a:stretch>
        </p:blipFill>
        <p:spPr bwMode="auto">
          <a:xfrm>
            <a:off x="6616701" y="2984500"/>
            <a:ext cx="1981199" cy="13355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7" name="Picture 3" descr="C:\Users\nugraha\Desktop\P1010014.JPG"/>
          <p:cNvPicPr>
            <a:picLocks noChangeAspect="1" noChangeArrowheads="1"/>
          </p:cNvPicPr>
          <p:nvPr/>
        </p:nvPicPr>
        <p:blipFill>
          <a:blip r:embed="rId4" cstate="print"/>
          <a:srcRect/>
          <a:stretch>
            <a:fillRect/>
          </a:stretch>
        </p:blipFill>
        <p:spPr bwMode="auto">
          <a:xfrm>
            <a:off x="7239000" y="4724400"/>
            <a:ext cx="1333500" cy="177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7" name="Rectangle 22"/>
          <p:cNvSpPr>
            <a:spLocks noChangeArrowheads="1"/>
          </p:cNvSpPr>
          <p:nvPr/>
        </p:nvSpPr>
        <p:spPr bwMode="auto">
          <a:xfrm>
            <a:off x="228600" y="2133600"/>
            <a:ext cx="6172200" cy="553998"/>
          </a:xfrm>
          <a:prstGeom prst="rect">
            <a:avLst/>
          </a:prstGeom>
          <a:noFill/>
          <a:ln w="9525">
            <a:noFill/>
            <a:miter lim="800000"/>
            <a:headEnd/>
            <a:tailEnd/>
          </a:ln>
        </p:spPr>
        <p:txBody>
          <a:bodyPr wrap="square">
            <a:spAutoFit/>
          </a:bodyPr>
          <a:lstStyle/>
          <a:p>
            <a:r>
              <a:rPr lang="en-US" altLang="ja-JP" b="1" dirty="0" err="1" smtClean="0">
                <a:solidFill>
                  <a:schemeClr val="tx2"/>
                </a:solidFill>
              </a:rPr>
              <a:t>Dipilih</a:t>
            </a:r>
            <a:r>
              <a:rPr lang="en-US" altLang="ja-JP" b="1" dirty="0" smtClean="0">
                <a:solidFill>
                  <a:schemeClr val="tx2"/>
                </a:solidFill>
              </a:rPr>
              <a:t>: 20 Master </a:t>
            </a:r>
            <a:r>
              <a:rPr lang="en-US" altLang="ja-JP" b="1" dirty="0" err="1" smtClean="0">
                <a:solidFill>
                  <a:schemeClr val="tx2"/>
                </a:solidFill>
              </a:rPr>
              <a:t>dan</a:t>
            </a:r>
            <a:r>
              <a:rPr lang="en-US" altLang="ja-JP" b="1" dirty="0" smtClean="0">
                <a:solidFill>
                  <a:schemeClr val="tx2"/>
                </a:solidFill>
              </a:rPr>
              <a:t> 4 </a:t>
            </a:r>
            <a:r>
              <a:rPr lang="en-US" altLang="ja-JP" b="1" dirty="0" err="1" smtClean="0">
                <a:solidFill>
                  <a:schemeClr val="tx2"/>
                </a:solidFill>
              </a:rPr>
              <a:t>Doktor</a:t>
            </a:r>
            <a:r>
              <a:rPr lang="en-US" altLang="ja-JP" b="1" dirty="0" smtClean="0">
                <a:solidFill>
                  <a:schemeClr val="tx2"/>
                </a:solidFill>
              </a:rPr>
              <a:t> </a:t>
            </a:r>
          </a:p>
          <a:p>
            <a:r>
              <a:rPr lang="en-US" altLang="ja-JP" sz="1200" b="1" dirty="0" smtClean="0">
                <a:solidFill>
                  <a:srgbClr val="3366CC"/>
                </a:solidFill>
              </a:rPr>
              <a:t>16 Master students and 4 Doctor student will be selected</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105362"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2"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66" name="Title 1"/>
          <p:cNvSpPr txBox="1">
            <a:spLocks/>
          </p:cNvSpPr>
          <p:nvPr/>
        </p:nvSpPr>
        <p:spPr>
          <a:xfrm>
            <a:off x="1143000" y="0"/>
            <a:ext cx="7620000" cy="990600"/>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small" spc="0" normalizeH="0" baseline="0" noProof="0" smtClean="0">
                <a:ln>
                  <a:noFill/>
                </a:ln>
                <a:solidFill>
                  <a:srgbClr val="7030A0"/>
                </a:solidFill>
                <a:effectLst/>
                <a:uLnTx/>
                <a:uFillTx/>
                <a:latin typeface="+mj-lt"/>
                <a:ea typeface="+mj-ea"/>
                <a:cs typeface="+mj-cs"/>
              </a:rPr>
              <a:t>Program IGPAS</a:t>
            </a:r>
            <a:r>
              <a:rPr kumimoji="0" lang="en-US" sz="4000" b="0" i="0" u="none" strike="noStrike" kern="1200" cap="small" spc="0" normalizeH="0" baseline="0" noProof="0" smtClean="0">
                <a:ln>
                  <a:noFill/>
                </a:ln>
                <a:solidFill>
                  <a:srgbClr val="7030A0"/>
                </a:solidFill>
                <a:effectLst/>
                <a:uLnTx/>
                <a:uFillTx/>
                <a:latin typeface="+mj-lt"/>
                <a:ea typeface="+mj-ea"/>
                <a:cs typeface="+mj-cs"/>
              </a:rPr>
              <a:t/>
            </a:r>
            <a:br>
              <a:rPr kumimoji="0" lang="en-US" sz="4000" b="0" i="0" u="none" strike="noStrike" kern="1200" cap="small" spc="0" normalizeH="0" baseline="0" noProof="0" smtClean="0">
                <a:ln>
                  <a:noFill/>
                </a:ln>
                <a:solidFill>
                  <a:srgbClr val="7030A0"/>
                </a:solidFill>
                <a:effectLst/>
                <a:uLnTx/>
                <a:uFillTx/>
                <a:latin typeface="+mj-lt"/>
                <a:ea typeface="+mj-ea"/>
                <a:cs typeface="+mj-cs"/>
              </a:rPr>
            </a:br>
            <a:r>
              <a:rPr kumimoji="0" lang="en-US" sz="2200" b="0" i="1" u="none" strike="noStrike" kern="1200" cap="none" spc="0" normalizeH="0" baseline="0" noProof="0" smtClean="0">
                <a:ln>
                  <a:noFill/>
                </a:ln>
                <a:solidFill>
                  <a:srgbClr val="7030A0"/>
                </a:solidFill>
                <a:effectLst/>
                <a:uLnTx/>
                <a:uFillTx/>
                <a:latin typeface="Calibri" pitchFamily="34" charset="0"/>
                <a:ea typeface="+mj-ea"/>
                <a:cs typeface="+mj-cs"/>
              </a:rPr>
              <a:t>International Graduate Program for Advanced Sciences</a:t>
            </a:r>
            <a:endParaRPr kumimoji="0" lang="en-US" sz="3100" b="0" i="1" u="none" strike="noStrike" kern="1200" cap="none" spc="0" normalizeH="0" baseline="0" noProof="0">
              <a:ln>
                <a:noFill/>
              </a:ln>
              <a:solidFill>
                <a:srgbClr val="7030A0"/>
              </a:solidFill>
              <a:effectLst/>
              <a:uLnTx/>
              <a:uFillTx/>
              <a:latin typeface="Calibri" pitchFamily="34" charset="0"/>
              <a:ea typeface="+mj-ea"/>
              <a:cs typeface="+mj-cs"/>
            </a:endParaRPr>
          </a:p>
        </p:txBody>
      </p:sp>
      <p:sp>
        <p:nvSpPr>
          <p:cNvPr id="7" name="Rectangle 22"/>
          <p:cNvSpPr>
            <a:spLocks noChangeArrowheads="1"/>
          </p:cNvSpPr>
          <p:nvPr/>
        </p:nvSpPr>
        <p:spPr bwMode="auto">
          <a:xfrm>
            <a:off x="228600" y="1066800"/>
            <a:ext cx="7010400" cy="461665"/>
          </a:xfrm>
          <a:prstGeom prst="rect">
            <a:avLst/>
          </a:prstGeom>
          <a:noFill/>
          <a:ln w="9525">
            <a:noFill/>
            <a:miter lim="800000"/>
            <a:headEnd/>
            <a:tailEnd/>
          </a:ln>
        </p:spPr>
        <p:txBody>
          <a:bodyPr wrap="square">
            <a:spAutoFit/>
          </a:bodyPr>
          <a:lstStyle/>
          <a:p>
            <a:r>
              <a:rPr lang="en-US" altLang="ja-JP" sz="2400" b="1" smtClean="0">
                <a:solidFill>
                  <a:schemeClr val="tx2"/>
                </a:solidFill>
              </a:rPr>
              <a:t>Tahapan pendaftaran   </a:t>
            </a:r>
            <a:r>
              <a:rPr lang="en-US" altLang="ja-JP" b="1" smtClean="0">
                <a:solidFill>
                  <a:schemeClr val="accent2"/>
                </a:solidFill>
              </a:rPr>
              <a:t>(</a:t>
            </a:r>
            <a:r>
              <a:rPr lang="en-US" altLang="ja-JP" b="1" i="1" smtClean="0">
                <a:solidFill>
                  <a:schemeClr val="accent2"/>
                </a:solidFill>
              </a:rPr>
              <a:t>Application flowchart</a:t>
            </a:r>
            <a:r>
              <a:rPr lang="en-US" altLang="ja-JP" b="1" smtClean="0">
                <a:solidFill>
                  <a:schemeClr val="accent2"/>
                </a:solidFill>
              </a:rPr>
              <a:t>)</a:t>
            </a:r>
            <a:endParaRPr lang="en-US" sz="1200">
              <a:solidFill>
                <a:schemeClr val="accent2"/>
              </a:solidFill>
            </a:endParaRPr>
          </a:p>
        </p:txBody>
      </p:sp>
      <p:sp>
        <p:nvSpPr>
          <p:cNvPr id="9" name="Rectangle 22"/>
          <p:cNvSpPr>
            <a:spLocks noChangeArrowheads="1"/>
          </p:cNvSpPr>
          <p:nvPr/>
        </p:nvSpPr>
        <p:spPr bwMode="auto">
          <a:xfrm>
            <a:off x="228600" y="1549400"/>
            <a:ext cx="8686800" cy="338554"/>
          </a:xfrm>
          <a:prstGeom prst="rect">
            <a:avLst/>
          </a:prstGeom>
          <a:noFill/>
          <a:ln w="9525">
            <a:noFill/>
            <a:miter lim="800000"/>
            <a:headEnd/>
            <a:tailEnd/>
          </a:ln>
        </p:spPr>
        <p:txBody>
          <a:bodyPr wrap="square">
            <a:spAutoFit/>
          </a:bodyPr>
          <a:lstStyle/>
          <a:p>
            <a:r>
              <a:rPr lang="en-US" altLang="ja-JP" sz="1600" b="1" dirty="0" smtClean="0">
                <a:solidFill>
                  <a:schemeClr val="tx2"/>
                </a:solidFill>
              </a:rPr>
              <a:t>1</a:t>
            </a:r>
            <a:r>
              <a:rPr lang="en-US" altLang="ja-JP" sz="1600" b="1" baseline="30000" dirty="0" smtClean="0">
                <a:solidFill>
                  <a:schemeClr val="tx2"/>
                </a:solidFill>
              </a:rPr>
              <a:t>st</a:t>
            </a:r>
            <a:r>
              <a:rPr lang="en-US" altLang="ja-JP" sz="1600" b="1" dirty="0" smtClean="0">
                <a:solidFill>
                  <a:schemeClr val="tx2"/>
                </a:solidFill>
              </a:rPr>
              <a:t> step, by November, </a:t>
            </a:r>
            <a:r>
              <a:rPr lang="en-US" altLang="ja-JP" sz="1600" b="1" dirty="0" smtClean="0">
                <a:solidFill>
                  <a:srgbClr val="00B050"/>
                </a:solidFill>
              </a:rPr>
              <a:t>start to contact and communicate with a host professor</a:t>
            </a:r>
            <a:endParaRPr lang="en-US" sz="1100" dirty="0">
              <a:solidFill>
                <a:srgbClr val="00B05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39" t="25810" r="27764" b="40779"/>
          <a:stretch/>
        </p:blipFill>
        <p:spPr bwMode="auto">
          <a:xfrm>
            <a:off x="348624" y="2093626"/>
            <a:ext cx="8355095" cy="423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2"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66" name="Title 1"/>
          <p:cNvSpPr txBox="1">
            <a:spLocks/>
          </p:cNvSpPr>
          <p:nvPr/>
        </p:nvSpPr>
        <p:spPr>
          <a:xfrm>
            <a:off x="1143000" y="0"/>
            <a:ext cx="7620000" cy="990600"/>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small" spc="0" normalizeH="0" baseline="0" noProof="0" smtClean="0">
                <a:ln>
                  <a:noFill/>
                </a:ln>
                <a:solidFill>
                  <a:srgbClr val="7030A0"/>
                </a:solidFill>
                <a:effectLst/>
                <a:uLnTx/>
                <a:uFillTx/>
                <a:latin typeface="+mj-lt"/>
                <a:ea typeface="+mj-ea"/>
                <a:cs typeface="+mj-cs"/>
              </a:rPr>
              <a:t>Cara mengontak profesor</a:t>
            </a:r>
            <a:r>
              <a:rPr kumimoji="0" lang="en-US" sz="4000" b="0" i="0" u="none" strike="noStrike" kern="1200" cap="small" spc="0" normalizeH="0" baseline="0" noProof="0" smtClean="0">
                <a:ln>
                  <a:noFill/>
                </a:ln>
                <a:solidFill>
                  <a:srgbClr val="7030A0"/>
                </a:solidFill>
                <a:effectLst/>
                <a:uLnTx/>
                <a:uFillTx/>
                <a:latin typeface="+mj-lt"/>
                <a:ea typeface="+mj-ea"/>
                <a:cs typeface="+mj-cs"/>
              </a:rPr>
              <a:t/>
            </a:r>
            <a:br>
              <a:rPr kumimoji="0" lang="en-US" sz="4000" b="0" i="0" u="none" strike="noStrike" kern="1200" cap="small" spc="0" normalizeH="0" baseline="0" noProof="0" smtClean="0">
                <a:ln>
                  <a:noFill/>
                </a:ln>
                <a:solidFill>
                  <a:srgbClr val="7030A0"/>
                </a:solidFill>
                <a:effectLst/>
                <a:uLnTx/>
                <a:uFillTx/>
                <a:latin typeface="+mj-lt"/>
                <a:ea typeface="+mj-ea"/>
                <a:cs typeface="+mj-cs"/>
              </a:rPr>
            </a:br>
            <a:r>
              <a:rPr kumimoji="0" lang="en-US" sz="2200" b="0" i="1" u="none" strike="noStrike" kern="1200" cap="none" spc="0" normalizeH="0" baseline="0" noProof="0" smtClean="0">
                <a:ln>
                  <a:noFill/>
                </a:ln>
                <a:solidFill>
                  <a:srgbClr val="7030A0"/>
                </a:solidFill>
                <a:effectLst/>
                <a:uLnTx/>
                <a:uFillTx/>
                <a:latin typeface="Calibri" pitchFamily="34" charset="0"/>
                <a:ea typeface="+mj-ea"/>
                <a:cs typeface="+mj-cs"/>
              </a:rPr>
              <a:t>How to</a:t>
            </a:r>
            <a:r>
              <a:rPr kumimoji="0" lang="en-US" sz="2200" b="0" i="1" u="none" strike="noStrike" kern="1200" cap="none" spc="0" normalizeH="0" noProof="0" smtClean="0">
                <a:ln>
                  <a:noFill/>
                </a:ln>
                <a:solidFill>
                  <a:srgbClr val="7030A0"/>
                </a:solidFill>
                <a:effectLst/>
                <a:uLnTx/>
                <a:uFillTx/>
                <a:latin typeface="Calibri" pitchFamily="34" charset="0"/>
                <a:ea typeface="+mj-ea"/>
                <a:cs typeface="+mj-cs"/>
              </a:rPr>
              <a:t> contact a professor</a:t>
            </a:r>
            <a:endParaRPr kumimoji="0" lang="en-US" sz="3100" b="0" i="1" u="none" strike="noStrike" kern="1200" cap="none" spc="0" normalizeH="0" baseline="0" noProof="0">
              <a:ln>
                <a:noFill/>
              </a:ln>
              <a:solidFill>
                <a:srgbClr val="7030A0"/>
              </a:solidFill>
              <a:effectLst/>
              <a:uLnTx/>
              <a:uFillTx/>
              <a:latin typeface="Calibri" pitchFamily="34" charset="0"/>
              <a:ea typeface="+mj-ea"/>
              <a:cs typeface="+mj-cs"/>
            </a:endParaRPr>
          </a:p>
        </p:txBody>
      </p:sp>
      <p:pic>
        <p:nvPicPr>
          <p:cNvPr id="3076" name="Picture 4" descr="C:\Users\ed1\Desktop\phd092303s.gif"/>
          <p:cNvPicPr>
            <a:picLocks noChangeAspect="1" noChangeArrowheads="1"/>
          </p:cNvPicPr>
          <p:nvPr/>
        </p:nvPicPr>
        <p:blipFill>
          <a:blip r:embed="rId3" cstate="print"/>
          <a:srcRect/>
          <a:stretch>
            <a:fillRect/>
          </a:stretch>
        </p:blipFill>
        <p:spPr bwMode="auto">
          <a:xfrm>
            <a:off x="3581400" y="1143000"/>
            <a:ext cx="4724400" cy="2047240"/>
          </a:xfrm>
          <a:prstGeom prst="rect">
            <a:avLst/>
          </a:prstGeom>
          <a:noFill/>
        </p:spPr>
      </p:pic>
      <p:sp>
        <p:nvSpPr>
          <p:cNvPr id="7" name="Rectangle 22"/>
          <p:cNvSpPr>
            <a:spLocks noChangeArrowheads="1"/>
          </p:cNvSpPr>
          <p:nvPr/>
        </p:nvSpPr>
        <p:spPr bwMode="auto">
          <a:xfrm>
            <a:off x="5181600" y="3288268"/>
            <a:ext cx="4343400" cy="369332"/>
          </a:xfrm>
          <a:prstGeom prst="rect">
            <a:avLst/>
          </a:prstGeom>
          <a:noFill/>
          <a:ln w="9525">
            <a:noFill/>
            <a:miter lim="800000"/>
            <a:headEnd/>
            <a:tailEnd/>
          </a:ln>
        </p:spPr>
        <p:txBody>
          <a:bodyPr wrap="square">
            <a:spAutoFit/>
          </a:bodyPr>
          <a:lstStyle/>
          <a:p>
            <a:r>
              <a:rPr lang="en-US" altLang="ja-JP" b="1" u="sng" smtClean="0">
                <a:solidFill>
                  <a:schemeClr val="tx2"/>
                </a:solidFill>
              </a:rPr>
              <a:t>Pastikan bidangmu cocok</a:t>
            </a:r>
            <a:r>
              <a:rPr lang="en-US" altLang="ja-JP" b="1" smtClean="0">
                <a:solidFill>
                  <a:schemeClr val="tx2"/>
                </a:solidFill>
              </a:rPr>
              <a:t>!</a:t>
            </a:r>
            <a:endParaRPr lang="en-US" sz="1200"/>
          </a:p>
        </p:txBody>
      </p:sp>
      <p:sp>
        <p:nvSpPr>
          <p:cNvPr id="8" name="Rectangle 20"/>
          <p:cNvSpPr>
            <a:spLocks noChangeArrowheads="1"/>
          </p:cNvSpPr>
          <p:nvPr/>
        </p:nvSpPr>
        <p:spPr bwMode="auto">
          <a:xfrm>
            <a:off x="3508830" y="3657600"/>
            <a:ext cx="4876800" cy="276999"/>
          </a:xfrm>
          <a:prstGeom prst="rect">
            <a:avLst/>
          </a:prstGeom>
          <a:noFill/>
          <a:ln w="9525">
            <a:noFill/>
            <a:miter lim="800000"/>
            <a:headEnd/>
            <a:tailEnd/>
          </a:ln>
        </p:spPr>
        <p:txBody>
          <a:bodyPr wrap="square">
            <a:spAutoFit/>
          </a:bodyPr>
          <a:lstStyle/>
          <a:p>
            <a:r>
              <a:rPr lang="en-US" altLang="ja-JP" sz="1200" i="1" smtClean="0">
                <a:solidFill>
                  <a:srgbClr val="3366CC"/>
                </a:solidFill>
              </a:rPr>
              <a:t>Make sure that your research interests match the professor’s field</a:t>
            </a:r>
            <a:endParaRPr lang="en-US" sz="1200"/>
          </a:p>
        </p:txBody>
      </p:sp>
      <p:sp>
        <p:nvSpPr>
          <p:cNvPr id="9" name="Rectangle 22"/>
          <p:cNvSpPr>
            <a:spLocks noChangeArrowheads="1"/>
          </p:cNvSpPr>
          <p:nvPr/>
        </p:nvSpPr>
        <p:spPr bwMode="auto">
          <a:xfrm>
            <a:off x="3505200" y="3306412"/>
            <a:ext cx="1905000" cy="369332"/>
          </a:xfrm>
          <a:prstGeom prst="rect">
            <a:avLst/>
          </a:prstGeom>
          <a:noFill/>
          <a:ln w="9525">
            <a:noFill/>
            <a:miter lim="800000"/>
            <a:headEnd/>
            <a:tailEnd/>
          </a:ln>
        </p:spPr>
        <p:txBody>
          <a:bodyPr wrap="square">
            <a:spAutoFit/>
          </a:bodyPr>
          <a:lstStyle/>
          <a:p>
            <a:r>
              <a:rPr lang="en-US" altLang="ja-JP" b="1" smtClean="0">
                <a:solidFill>
                  <a:schemeClr val="tx2"/>
                </a:solidFill>
              </a:rPr>
              <a:t>First of all…</a:t>
            </a:r>
            <a:endParaRPr lang="en-US" sz="1200"/>
          </a:p>
        </p:txBody>
      </p:sp>
      <p:sp>
        <p:nvSpPr>
          <p:cNvPr id="10" name="Oval 9"/>
          <p:cNvSpPr/>
          <p:nvPr/>
        </p:nvSpPr>
        <p:spPr>
          <a:xfrm>
            <a:off x="838200" y="3276600"/>
            <a:ext cx="2209800" cy="838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Perkenalan</a:t>
            </a:r>
          </a:p>
          <a:p>
            <a:pPr algn="ctr"/>
            <a:r>
              <a:rPr lang="en-US" sz="1400" smtClean="0"/>
              <a:t>(Introduction)</a:t>
            </a:r>
            <a:endParaRPr lang="en-US" sz="1400"/>
          </a:p>
        </p:txBody>
      </p:sp>
      <p:sp>
        <p:nvSpPr>
          <p:cNvPr id="11" name="Oval 10"/>
          <p:cNvSpPr/>
          <p:nvPr/>
        </p:nvSpPr>
        <p:spPr>
          <a:xfrm>
            <a:off x="838200" y="4419600"/>
            <a:ext cx="2209800" cy="838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Motivasi</a:t>
            </a:r>
          </a:p>
          <a:p>
            <a:pPr algn="ctr"/>
            <a:r>
              <a:rPr lang="en-US" sz="1400" smtClean="0"/>
              <a:t>(Motivation)</a:t>
            </a:r>
            <a:endParaRPr lang="en-US" sz="1400"/>
          </a:p>
        </p:txBody>
      </p:sp>
      <p:sp>
        <p:nvSpPr>
          <p:cNvPr id="12" name="Oval 11"/>
          <p:cNvSpPr/>
          <p:nvPr/>
        </p:nvSpPr>
        <p:spPr>
          <a:xfrm>
            <a:off x="838200" y="5562600"/>
            <a:ext cx="2209800" cy="838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Rencana riset</a:t>
            </a:r>
          </a:p>
          <a:p>
            <a:pPr algn="ctr"/>
            <a:r>
              <a:rPr lang="en-US" sz="1200" smtClean="0"/>
              <a:t>(Research plan)</a:t>
            </a:r>
            <a:endParaRPr lang="en-US" sz="1400"/>
          </a:p>
        </p:txBody>
      </p:sp>
      <p:sp>
        <p:nvSpPr>
          <p:cNvPr id="13" name="Rectangle 22"/>
          <p:cNvSpPr>
            <a:spLocks noChangeArrowheads="1"/>
          </p:cNvSpPr>
          <p:nvPr/>
        </p:nvSpPr>
        <p:spPr bwMode="auto">
          <a:xfrm>
            <a:off x="3429000" y="5864423"/>
            <a:ext cx="4343400" cy="369332"/>
          </a:xfrm>
          <a:prstGeom prst="rect">
            <a:avLst/>
          </a:prstGeom>
          <a:noFill/>
          <a:ln w="9525">
            <a:noFill/>
            <a:miter lim="800000"/>
            <a:headEnd/>
            <a:tailEnd/>
          </a:ln>
        </p:spPr>
        <p:txBody>
          <a:bodyPr wrap="square">
            <a:spAutoFit/>
          </a:bodyPr>
          <a:lstStyle/>
          <a:p>
            <a:r>
              <a:rPr lang="en-US" altLang="ja-JP" b="1" smtClean="0">
                <a:solidFill>
                  <a:schemeClr val="tx2"/>
                </a:solidFill>
              </a:rPr>
              <a:t>Jangan lupa sertakan CV + foto</a:t>
            </a:r>
            <a:endParaRPr lang="en-US" sz="1200"/>
          </a:p>
        </p:txBody>
      </p:sp>
      <p:sp>
        <p:nvSpPr>
          <p:cNvPr id="14" name="Rectangle 20"/>
          <p:cNvSpPr>
            <a:spLocks noChangeArrowheads="1"/>
          </p:cNvSpPr>
          <p:nvPr/>
        </p:nvSpPr>
        <p:spPr bwMode="auto">
          <a:xfrm>
            <a:off x="3429000" y="6169223"/>
            <a:ext cx="3352800" cy="307777"/>
          </a:xfrm>
          <a:prstGeom prst="rect">
            <a:avLst/>
          </a:prstGeom>
          <a:noFill/>
          <a:ln w="9525">
            <a:noFill/>
            <a:miter lim="800000"/>
            <a:headEnd/>
            <a:tailEnd/>
          </a:ln>
        </p:spPr>
        <p:txBody>
          <a:bodyPr wrap="square">
            <a:spAutoFit/>
          </a:bodyPr>
          <a:lstStyle/>
          <a:p>
            <a:r>
              <a:rPr lang="en-US" altLang="ja-JP" sz="1400" i="1" smtClean="0">
                <a:solidFill>
                  <a:srgbClr val="3366CC"/>
                </a:solidFill>
              </a:rPr>
              <a:t>Don’t forget to attach CV with photo</a:t>
            </a:r>
            <a:endParaRPr lang="en-US" sz="1400"/>
          </a:p>
        </p:txBody>
      </p:sp>
      <p:pic>
        <p:nvPicPr>
          <p:cNvPr id="1026" name="Picture 2" descr="C:\Users\nugraha\Desktop\CV_cartoon.JPG"/>
          <p:cNvPicPr>
            <a:picLocks noChangeAspect="1" noChangeArrowheads="1"/>
          </p:cNvPicPr>
          <p:nvPr/>
        </p:nvPicPr>
        <p:blipFill>
          <a:blip r:embed="rId4" cstate="print"/>
          <a:srcRect/>
          <a:stretch>
            <a:fillRect/>
          </a:stretch>
        </p:blipFill>
        <p:spPr bwMode="auto">
          <a:xfrm>
            <a:off x="6357252" y="4038600"/>
            <a:ext cx="2100948" cy="1662796"/>
          </a:xfrm>
          <a:prstGeom prst="rect">
            <a:avLst/>
          </a:prstGeom>
          <a:noFill/>
        </p:spPr>
      </p:pic>
      <p:pic>
        <p:nvPicPr>
          <p:cNvPr id="1027" name="Picture 3" descr="C:\Users\nugraha\Desktop\080519_cartoon_7_contest_p465.gif"/>
          <p:cNvPicPr>
            <a:picLocks noChangeAspect="1" noChangeArrowheads="1"/>
          </p:cNvPicPr>
          <p:nvPr/>
        </p:nvPicPr>
        <p:blipFill>
          <a:blip r:embed="rId5" cstate="print"/>
          <a:srcRect/>
          <a:stretch>
            <a:fillRect/>
          </a:stretch>
        </p:blipFill>
        <p:spPr bwMode="auto">
          <a:xfrm>
            <a:off x="762000" y="1219200"/>
            <a:ext cx="2209800" cy="1753584"/>
          </a:xfrm>
          <a:prstGeom prst="rect">
            <a:avLst/>
          </a:prstGeom>
          <a:noFill/>
        </p:spPr>
      </p:pic>
      <p:pic>
        <p:nvPicPr>
          <p:cNvPr id="1028" name="Picture 4" descr="C:\Users\nugraha\Desktop\3514bwc.gif"/>
          <p:cNvPicPr>
            <a:picLocks noChangeAspect="1" noChangeArrowheads="1"/>
          </p:cNvPicPr>
          <p:nvPr/>
        </p:nvPicPr>
        <p:blipFill>
          <a:blip r:embed="rId6" cstate="print"/>
          <a:srcRect/>
          <a:stretch>
            <a:fillRect/>
          </a:stretch>
        </p:blipFill>
        <p:spPr bwMode="auto">
          <a:xfrm>
            <a:off x="3796145" y="4015292"/>
            <a:ext cx="2133599" cy="177590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105362"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2"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66" name="Title 1"/>
          <p:cNvSpPr txBox="1">
            <a:spLocks/>
          </p:cNvSpPr>
          <p:nvPr/>
        </p:nvSpPr>
        <p:spPr>
          <a:xfrm>
            <a:off x="1143000" y="0"/>
            <a:ext cx="7620000" cy="990600"/>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small" spc="0" normalizeH="0" baseline="0" noProof="0" smtClean="0">
                <a:ln>
                  <a:noFill/>
                </a:ln>
                <a:solidFill>
                  <a:srgbClr val="7030A0"/>
                </a:solidFill>
                <a:effectLst/>
                <a:uLnTx/>
                <a:uFillTx/>
                <a:latin typeface="+mj-lt"/>
                <a:ea typeface="+mj-ea"/>
                <a:cs typeface="+mj-cs"/>
              </a:rPr>
              <a:t>Dukungan dana</a:t>
            </a:r>
            <a:r>
              <a:rPr kumimoji="0" lang="en-US" sz="3500" b="0" i="0" u="none" strike="noStrike" kern="1200" cap="small" spc="0" normalizeH="0" noProof="0" smtClean="0">
                <a:ln>
                  <a:noFill/>
                </a:ln>
                <a:solidFill>
                  <a:srgbClr val="7030A0"/>
                </a:solidFill>
                <a:effectLst/>
                <a:uLnTx/>
                <a:uFillTx/>
                <a:latin typeface="+mj-lt"/>
                <a:ea typeface="+mj-ea"/>
                <a:cs typeface="+mj-cs"/>
              </a:rPr>
              <a:t> untuk mahasiswa</a:t>
            </a:r>
            <a:r>
              <a:rPr kumimoji="0" lang="en-US" sz="4000" b="0" i="0" u="none" strike="noStrike" kern="1200" cap="small" spc="0" normalizeH="0" baseline="0" noProof="0" smtClean="0">
                <a:ln>
                  <a:noFill/>
                </a:ln>
                <a:solidFill>
                  <a:srgbClr val="7030A0"/>
                </a:solidFill>
                <a:effectLst/>
                <a:uLnTx/>
                <a:uFillTx/>
                <a:latin typeface="+mj-lt"/>
                <a:ea typeface="+mj-ea"/>
                <a:cs typeface="+mj-cs"/>
              </a:rPr>
              <a:t/>
            </a:r>
            <a:br>
              <a:rPr kumimoji="0" lang="en-US" sz="4000" b="0" i="0" u="none" strike="noStrike" kern="1200" cap="small" spc="0" normalizeH="0" baseline="0" noProof="0" smtClean="0">
                <a:ln>
                  <a:noFill/>
                </a:ln>
                <a:solidFill>
                  <a:srgbClr val="7030A0"/>
                </a:solidFill>
                <a:effectLst/>
                <a:uLnTx/>
                <a:uFillTx/>
                <a:latin typeface="+mj-lt"/>
                <a:ea typeface="+mj-ea"/>
                <a:cs typeface="+mj-cs"/>
              </a:rPr>
            </a:br>
            <a:r>
              <a:rPr kumimoji="0" lang="en-US" sz="2200" b="0" i="1" u="none" strike="noStrike" kern="1200" cap="none" spc="0" normalizeH="0" baseline="0" noProof="0" smtClean="0">
                <a:ln>
                  <a:noFill/>
                </a:ln>
                <a:solidFill>
                  <a:srgbClr val="7030A0"/>
                </a:solidFill>
                <a:effectLst/>
                <a:uLnTx/>
                <a:uFillTx/>
                <a:latin typeface="Calibri" pitchFamily="34" charset="0"/>
                <a:ea typeface="+mj-ea"/>
                <a:cs typeface="+mj-cs"/>
              </a:rPr>
              <a:t>Financial</a:t>
            </a:r>
            <a:r>
              <a:rPr kumimoji="0" lang="en-US" sz="2200" b="0" i="1" u="none" strike="noStrike" kern="1200" cap="none" spc="0" normalizeH="0" noProof="0" smtClean="0">
                <a:ln>
                  <a:noFill/>
                </a:ln>
                <a:solidFill>
                  <a:srgbClr val="7030A0"/>
                </a:solidFill>
                <a:effectLst/>
                <a:uLnTx/>
                <a:uFillTx/>
                <a:latin typeface="Calibri" pitchFamily="34" charset="0"/>
                <a:ea typeface="+mj-ea"/>
                <a:cs typeface="+mj-cs"/>
              </a:rPr>
              <a:t> support for students</a:t>
            </a:r>
            <a:endParaRPr kumimoji="0" lang="en-US" sz="3100" b="0" i="1" u="none" strike="noStrike" kern="1200" cap="none" spc="0" normalizeH="0" baseline="0" noProof="0">
              <a:ln>
                <a:noFill/>
              </a:ln>
              <a:solidFill>
                <a:srgbClr val="7030A0"/>
              </a:solidFill>
              <a:effectLst/>
              <a:uLnTx/>
              <a:uFillTx/>
              <a:latin typeface="Calibri" pitchFamily="34" charset="0"/>
              <a:ea typeface="+mj-ea"/>
              <a:cs typeface="+mj-cs"/>
            </a:endParaRPr>
          </a:p>
        </p:txBody>
      </p:sp>
      <p:sp>
        <p:nvSpPr>
          <p:cNvPr id="9" name="Rectangle 22"/>
          <p:cNvSpPr>
            <a:spLocks noChangeArrowheads="1"/>
          </p:cNvSpPr>
          <p:nvPr/>
        </p:nvSpPr>
        <p:spPr bwMode="auto">
          <a:xfrm>
            <a:off x="609600" y="3048000"/>
            <a:ext cx="4800600" cy="400110"/>
          </a:xfrm>
          <a:prstGeom prst="rect">
            <a:avLst/>
          </a:prstGeom>
          <a:noFill/>
          <a:ln w="9525">
            <a:noFill/>
            <a:miter lim="800000"/>
            <a:headEnd/>
            <a:tailEnd/>
          </a:ln>
        </p:spPr>
        <p:txBody>
          <a:bodyPr wrap="square">
            <a:spAutoFit/>
          </a:bodyPr>
          <a:lstStyle/>
          <a:p>
            <a:pPr>
              <a:buFont typeface="Courier New" pitchFamily="49" charset="0"/>
              <a:buChar char="o"/>
            </a:pPr>
            <a:r>
              <a:rPr lang="en-US" altLang="ja-JP" sz="2000" b="1" dirty="0" smtClean="0">
                <a:solidFill>
                  <a:schemeClr val="tx2"/>
                </a:solidFill>
                <a:effectLst>
                  <a:outerShdw blurRad="38100" dist="38100" dir="2700000" algn="tl">
                    <a:srgbClr val="000000">
                      <a:alpha val="43137"/>
                    </a:srgbClr>
                  </a:outerShdw>
                </a:effectLst>
              </a:rPr>
              <a:t> </a:t>
            </a:r>
            <a:r>
              <a:rPr lang="en-US" altLang="ja-JP" sz="2000" b="1" dirty="0" err="1" smtClean="0">
                <a:solidFill>
                  <a:schemeClr val="tx2"/>
                </a:solidFill>
                <a:effectLst>
                  <a:outerShdw blurRad="38100" dist="38100" dir="2700000" algn="tl">
                    <a:srgbClr val="000000">
                      <a:alpha val="43137"/>
                    </a:srgbClr>
                  </a:outerShdw>
                </a:effectLst>
              </a:rPr>
              <a:t>Monbusho</a:t>
            </a:r>
            <a:r>
              <a:rPr lang="en-US" altLang="ja-JP" sz="2000" b="1" dirty="0" smtClean="0">
                <a:solidFill>
                  <a:schemeClr val="tx2"/>
                </a:solidFill>
                <a:effectLst>
                  <a:outerShdw blurRad="38100" dist="38100" dir="2700000" algn="tl">
                    <a:srgbClr val="000000">
                      <a:alpha val="43137"/>
                    </a:srgbClr>
                  </a:outerShdw>
                </a:effectLst>
              </a:rPr>
              <a:t> (MEXT) Scholarship</a:t>
            </a:r>
            <a:endParaRPr lang="en-US" sz="1400" dirty="0">
              <a:effectLst>
                <a:outerShdw blurRad="38100" dist="38100" dir="2700000" algn="tl">
                  <a:srgbClr val="000000">
                    <a:alpha val="43137"/>
                  </a:srgbClr>
                </a:outerShdw>
              </a:effectLst>
            </a:endParaRPr>
          </a:p>
        </p:txBody>
      </p:sp>
      <p:sp>
        <p:nvSpPr>
          <p:cNvPr id="11" name="Rectangle 22"/>
          <p:cNvSpPr>
            <a:spLocks noChangeArrowheads="1"/>
          </p:cNvSpPr>
          <p:nvPr/>
        </p:nvSpPr>
        <p:spPr bwMode="auto">
          <a:xfrm>
            <a:off x="609600" y="1676400"/>
            <a:ext cx="5410200" cy="892552"/>
          </a:xfrm>
          <a:prstGeom prst="rect">
            <a:avLst/>
          </a:prstGeom>
          <a:noFill/>
          <a:ln w="9525">
            <a:noFill/>
            <a:miter lim="800000"/>
            <a:headEnd/>
            <a:tailEnd/>
          </a:ln>
        </p:spPr>
        <p:txBody>
          <a:bodyPr wrap="square">
            <a:spAutoFit/>
          </a:bodyPr>
          <a:lstStyle/>
          <a:p>
            <a:r>
              <a:rPr lang="en-US" altLang="ja-JP" sz="2000" b="1" dirty="0" err="1" smtClean="0">
                <a:solidFill>
                  <a:schemeClr val="tx2"/>
                </a:solidFill>
                <a:effectLst>
                  <a:outerShdw blurRad="38100" dist="38100" dir="2700000" algn="tl">
                    <a:srgbClr val="000000">
                      <a:alpha val="43137"/>
                    </a:srgbClr>
                  </a:outerShdw>
                </a:effectLst>
              </a:rPr>
              <a:t>Mahasiswa</a:t>
            </a:r>
            <a:r>
              <a:rPr lang="en-US" altLang="ja-JP" sz="2000" b="1" dirty="0" smtClean="0">
                <a:solidFill>
                  <a:schemeClr val="tx2"/>
                </a:solidFill>
                <a:effectLst>
                  <a:outerShdw blurRad="38100" dist="38100" dir="2700000" algn="tl">
                    <a:srgbClr val="000000">
                      <a:alpha val="43137"/>
                    </a:srgbClr>
                  </a:outerShdw>
                </a:effectLst>
              </a:rPr>
              <a:t> IGPAS </a:t>
            </a:r>
            <a:r>
              <a:rPr lang="en-US" altLang="ja-JP" sz="2000" b="1" dirty="0" err="1" smtClean="0">
                <a:solidFill>
                  <a:schemeClr val="tx2"/>
                </a:solidFill>
                <a:effectLst>
                  <a:outerShdw blurRad="38100" dist="38100" dir="2700000" algn="tl">
                    <a:srgbClr val="000000">
                      <a:alpha val="43137"/>
                    </a:srgbClr>
                  </a:outerShdw>
                </a:effectLst>
              </a:rPr>
              <a:t>dibebaskan</a:t>
            </a:r>
            <a:r>
              <a:rPr lang="en-US" altLang="ja-JP" sz="2000" b="1" dirty="0" smtClean="0">
                <a:solidFill>
                  <a:schemeClr val="tx2"/>
                </a:solidFill>
                <a:effectLst>
                  <a:outerShdw blurRad="38100" dist="38100" dir="2700000" algn="tl">
                    <a:srgbClr val="000000">
                      <a:alpha val="43137"/>
                    </a:srgbClr>
                  </a:outerShdw>
                </a:effectLst>
              </a:rPr>
              <a:t> </a:t>
            </a:r>
            <a:r>
              <a:rPr lang="en-US" altLang="ja-JP" sz="2000" b="1" dirty="0" err="1" smtClean="0">
                <a:solidFill>
                  <a:schemeClr val="tx2"/>
                </a:solidFill>
                <a:effectLst>
                  <a:outerShdw blurRad="38100" dist="38100" dir="2700000" algn="tl">
                    <a:srgbClr val="000000">
                      <a:alpha val="43137"/>
                    </a:srgbClr>
                  </a:outerShdw>
                </a:effectLst>
              </a:rPr>
              <a:t>dari</a:t>
            </a:r>
            <a:r>
              <a:rPr lang="en-US" altLang="ja-JP" sz="2000" b="1" dirty="0" smtClean="0">
                <a:solidFill>
                  <a:schemeClr val="tx2"/>
                </a:solidFill>
                <a:effectLst>
                  <a:outerShdw blurRad="38100" dist="38100" dir="2700000" algn="tl">
                    <a:srgbClr val="000000">
                      <a:alpha val="43137"/>
                    </a:srgbClr>
                  </a:outerShdw>
                </a:effectLst>
              </a:rPr>
              <a:t> </a:t>
            </a:r>
          </a:p>
          <a:p>
            <a:r>
              <a:rPr lang="en-US" altLang="ja-JP" sz="2000" b="1" dirty="0" err="1" smtClean="0">
                <a:solidFill>
                  <a:schemeClr val="tx2"/>
                </a:solidFill>
                <a:effectLst>
                  <a:outerShdw blurRad="38100" dist="38100" dir="2700000" algn="tl">
                    <a:srgbClr val="000000">
                      <a:alpha val="43137"/>
                    </a:srgbClr>
                  </a:outerShdw>
                </a:effectLst>
              </a:rPr>
              <a:t>biaya</a:t>
            </a:r>
            <a:r>
              <a:rPr lang="en-US" altLang="ja-JP" sz="2000" b="1" dirty="0" smtClean="0">
                <a:solidFill>
                  <a:schemeClr val="tx2"/>
                </a:solidFill>
                <a:effectLst>
                  <a:outerShdw blurRad="38100" dist="38100" dir="2700000" algn="tl">
                    <a:srgbClr val="000000">
                      <a:alpha val="43137"/>
                    </a:srgbClr>
                  </a:outerShdw>
                </a:effectLst>
              </a:rPr>
              <a:t> </a:t>
            </a:r>
            <a:r>
              <a:rPr lang="en-US" altLang="ja-JP" sz="2000" b="1" dirty="0" err="1" smtClean="0">
                <a:solidFill>
                  <a:schemeClr val="tx2"/>
                </a:solidFill>
                <a:effectLst>
                  <a:outerShdw blurRad="38100" dist="38100" dir="2700000" algn="tl">
                    <a:srgbClr val="000000">
                      <a:alpha val="43137"/>
                    </a:srgbClr>
                  </a:outerShdw>
                </a:effectLst>
              </a:rPr>
              <a:t>masuk</a:t>
            </a:r>
            <a:r>
              <a:rPr lang="en-US" altLang="ja-JP" sz="2000" b="1" dirty="0" smtClean="0">
                <a:solidFill>
                  <a:schemeClr val="tx2"/>
                </a:solidFill>
                <a:effectLst>
                  <a:outerShdw blurRad="38100" dist="38100" dir="2700000" algn="tl">
                    <a:srgbClr val="000000">
                      <a:alpha val="43137"/>
                    </a:srgbClr>
                  </a:outerShdw>
                </a:effectLst>
              </a:rPr>
              <a:t> </a:t>
            </a:r>
            <a:r>
              <a:rPr lang="en-US" altLang="ja-JP" sz="2000" b="1" dirty="0" err="1" smtClean="0">
                <a:solidFill>
                  <a:schemeClr val="tx2"/>
                </a:solidFill>
                <a:effectLst>
                  <a:outerShdw blurRad="38100" dist="38100" dir="2700000" algn="tl">
                    <a:srgbClr val="000000">
                      <a:alpha val="43137"/>
                    </a:srgbClr>
                  </a:outerShdw>
                </a:effectLst>
              </a:rPr>
              <a:t>dan</a:t>
            </a:r>
            <a:r>
              <a:rPr lang="en-US" altLang="ja-JP" sz="2000" b="1" dirty="0" smtClean="0">
                <a:solidFill>
                  <a:schemeClr val="tx2"/>
                </a:solidFill>
                <a:effectLst>
                  <a:outerShdw blurRad="38100" dist="38100" dir="2700000" algn="tl">
                    <a:srgbClr val="000000">
                      <a:alpha val="43137"/>
                    </a:srgbClr>
                  </a:outerShdw>
                </a:effectLst>
              </a:rPr>
              <a:t> SPP</a:t>
            </a:r>
          </a:p>
          <a:p>
            <a:r>
              <a:rPr lang="en-US" altLang="ja-JP" sz="1200" b="1" dirty="0" smtClean="0">
                <a:solidFill>
                  <a:schemeClr val="accent2"/>
                </a:solidFill>
              </a:rPr>
              <a:t>IGPAS students are exempted from admission and tuition fees</a:t>
            </a:r>
            <a:endParaRPr lang="en-US" sz="1000" dirty="0">
              <a:solidFill>
                <a:schemeClr val="accent2"/>
              </a:solidFill>
            </a:endParaRPr>
          </a:p>
        </p:txBody>
      </p:sp>
      <p:sp>
        <p:nvSpPr>
          <p:cNvPr id="12" name="Rectangle 22"/>
          <p:cNvSpPr>
            <a:spLocks noChangeArrowheads="1"/>
          </p:cNvSpPr>
          <p:nvPr/>
        </p:nvSpPr>
        <p:spPr bwMode="auto">
          <a:xfrm>
            <a:off x="609600" y="2590800"/>
            <a:ext cx="4800600" cy="400110"/>
          </a:xfrm>
          <a:prstGeom prst="rect">
            <a:avLst/>
          </a:prstGeom>
          <a:noFill/>
          <a:ln w="9525">
            <a:noFill/>
            <a:miter lim="800000"/>
            <a:headEnd/>
            <a:tailEnd/>
          </a:ln>
        </p:spPr>
        <p:txBody>
          <a:bodyPr wrap="square">
            <a:spAutoFit/>
          </a:bodyPr>
          <a:lstStyle/>
          <a:p>
            <a:r>
              <a:rPr lang="en-US" altLang="ja-JP" sz="2000" b="1" dirty="0" err="1" smtClean="0">
                <a:solidFill>
                  <a:schemeClr val="tx2"/>
                </a:solidFill>
                <a:effectLst>
                  <a:outerShdw blurRad="38100" dist="38100" dir="2700000" algn="tl">
                    <a:srgbClr val="000000">
                      <a:alpha val="43137"/>
                    </a:srgbClr>
                  </a:outerShdw>
                </a:effectLst>
              </a:rPr>
              <a:t>Beasiswa</a:t>
            </a:r>
            <a:r>
              <a:rPr lang="en-US" altLang="ja-JP" sz="2000" b="1" dirty="0" smtClean="0">
                <a:solidFill>
                  <a:schemeClr val="tx2"/>
                </a:solidFill>
                <a:effectLst>
                  <a:outerShdw blurRad="38100" dist="38100" dir="2700000" algn="tl">
                    <a:srgbClr val="000000">
                      <a:alpha val="43137"/>
                    </a:srgbClr>
                  </a:outerShdw>
                </a:effectLst>
              </a:rPr>
              <a:t> </a:t>
            </a:r>
            <a:r>
              <a:rPr lang="en-US" altLang="ja-JP" sz="2000" b="1" dirty="0" smtClean="0">
                <a:solidFill>
                  <a:schemeClr val="accent2"/>
                </a:solidFill>
                <a:effectLst>
                  <a:outerShdw blurRad="38100" dist="38100" dir="2700000" algn="tl">
                    <a:srgbClr val="000000">
                      <a:alpha val="43137"/>
                    </a:srgbClr>
                  </a:outerShdw>
                </a:effectLst>
              </a:rPr>
              <a:t> (</a:t>
            </a:r>
            <a:r>
              <a:rPr lang="en-US" altLang="ja-JP" sz="1600" b="1" dirty="0" smtClean="0">
                <a:solidFill>
                  <a:schemeClr val="accent2"/>
                </a:solidFill>
                <a:effectLst>
                  <a:outerShdw blurRad="38100" dist="38100" dir="2700000" algn="tl">
                    <a:srgbClr val="000000">
                      <a:alpha val="43137"/>
                    </a:srgbClr>
                  </a:outerShdw>
                </a:effectLst>
              </a:rPr>
              <a:t>Scholarship)</a:t>
            </a:r>
            <a:endParaRPr lang="en-US" sz="1400" dirty="0">
              <a:effectLst>
                <a:outerShdw blurRad="38100" dist="38100" dir="2700000" algn="tl">
                  <a:srgbClr val="000000">
                    <a:alpha val="43137"/>
                  </a:srgbClr>
                </a:outerShdw>
              </a:effectLst>
            </a:endParaRPr>
          </a:p>
        </p:txBody>
      </p:sp>
      <p:sp>
        <p:nvSpPr>
          <p:cNvPr id="13" name="Rectangle 22"/>
          <p:cNvSpPr>
            <a:spLocks noChangeArrowheads="1"/>
          </p:cNvSpPr>
          <p:nvPr/>
        </p:nvSpPr>
        <p:spPr bwMode="auto">
          <a:xfrm>
            <a:off x="838200" y="3864114"/>
            <a:ext cx="4800600" cy="707886"/>
          </a:xfrm>
          <a:prstGeom prst="rect">
            <a:avLst/>
          </a:prstGeom>
          <a:noFill/>
          <a:ln w="9525">
            <a:noFill/>
            <a:miter lim="800000"/>
            <a:headEnd/>
            <a:tailEnd/>
          </a:ln>
        </p:spPr>
        <p:txBody>
          <a:bodyPr wrap="square">
            <a:spAutoFit/>
          </a:bodyPr>
          <a:lstStyle/>
          <a:p>
            <a:pPr>
              <a:buFont typeface="Courier New" pitchFamily="49" charset="0"/>
              <a:buChar char="o"/>
            </a:pPr>
            <a:r>
              <a:rPr lang="en-US" altLang="ja-JP" sz="2000" b="1" dirty="0" smtClean="0">
                <a:solidFill>
                  <a:schemeClr val="accent5">
                    <a:lumMod val="75000"/>
                  </a:schemeClr>
                </a:solidFill>
              </a:rPr>
              <a:t> 146,000 yen / </a:t>
            </a:r>
            <a:r>
              <a:rPr lang="en-US" altLang="ja-JP" sz="2000" b="1" dirty="0" err="1" smtClean="0">
                <a:solidFill>
                  <a:schemeClr val="accent5">
                    <a:lumMod val="75000"/>
                  </a:schemeClr>
                </a:solidFill>
              </a:rPr>
              <a:t>bulan</a:t>
            </a:r>
            <a:r>
              <a:rPr lang="en-US" altLang="ja-JP" sz="2000" b="1" dirty="0" smtClean="0">
                <a:solidFill>
                  <a:schemeClr val="accent5">
                    <a:lumMod val="75000"/>
                  </a:schemeClr>
                </a:solidFill>
              </a:rPr>
              <a:t> (master)</a:t>
            </a:r>
          </a:p>
          <a:p>
            <a:pPr>
              <a:buFont typeface="Courier New" pitchFamily="49" charset="0"/>
              <a:buChar char="o"/>
            </a:pPr>
            <a:r>
              <a:rPr lang="en-US" sz="2000" b="1" dirty="0" smtClean="0">
                <a:solidFill>
                  <a:schemeClr val="accent5">
                    <a:lumMod val="75000"/>
                  </a:schemeClr>
                </a:solidFill>
              </a:rPr>
              <a:t> 147,000 yen / </a:t>
            </a:r>
            <a:r>
              <a:rPr lang="en-US" sz="2000" b="1" dirty="0" err="1" smtClean="0">
                <a:solidFill>
                  <a:schemeClr val="accent5">
                    <a:lumMod val="75000"/>
                  </a:schemeClr>
                </a:solidFill>
              </a:rPr>
              <a:t>bulan</a:t>
            </a:r>
            <a:r>
              <a:rPr lang="en-US" sz="2000" b="1" dirty="0" smtClean="0">
                <a:solidFill>
                  <a:schemeClr val="accent5">
                    <a:lumMod val="75000"/>
                  </a:schemeClr>
                </a:solidFill>
              </a:rPr>
              <a:t> (</a:t>
            </a:r>
            <a:r>
              <a:rPr lang="en-US" sz="2000" b="1" dirty="0" err="1" smtClean="0">
                <a:solidFill>
                  <a:schemeClr val="accent5">
                    <a:lumMod val="75000"/>
                  </a:schemeClr>
                </a:solidFill>
              </a:rPr>
              <a:t>doktor</a:t>
            </a:r>
            <a:r>
              <a:rPr lang="en-US" sz="2000" b="1" dirty="0" smtClean="0">
                <a:solidFill>
                  <a:schemeClr val="accent5">
                    <a:lumMod val="75000"/>
                  </a:schemeClr>
                </a:solidFill>
              </a:rPr>
              <a:t>)</a:t>
            </a:r>
            <a:endParaRPr lang="en-US" sz="1400" dirty="0">
              <a:solidFill>
                <a:schemeClr val="accent5">
                  <a:lumMod val="75000"/>
                </a:schemeClr>
              </a:solidFill>
            </a:endParaRPr>
          </a:p>
        </p:txBody>
      </p:sp>
      <p:sp>
        <p:nvSpPr>
          <p:cNvPr id="15" name="Rectangle 22"/>
          <p:cNvSpPr>
            <a:spLocks noChangeArrowheads="1"/>
          </p:cNvSpPr>
          <p:nvPr/>
        </p:nvSpPr>
        <p:spPr bwMode="auto">
          <a:xfrm>
            <a:off x="838200" y="3516868"/>
            <a:ext cx="4800600" cy="369332"/>
          </a:xfrm>
          <a:prstGeom prst="rect">
            <a:avLst/>
          </a:prstGeom>
          <a:noFill/>
          <a:ln w="9525">
            <a:noFill/>
            <a:miter lim="800000"/>
            <a:headEnd/>
            <a:tailEnd/>
          </a:ln>
        </p:spPr>
        <p:txBody>
          <a:bodyPr wrap="square">
            <a:spAutoFit/>
          </a:bodyPr>
          <a:lstStyle/>
          <a:p>
            <a:r>
              <a:rPr lang="en-US" altLang="ja-JP" b="1" dirty="0" smtClean="0">
                <a:solidFill>
                  <a:schemeClr val="tx2"/>
                </a:solidFill>
              </a:rPr>
              <a:t>Available for </a:t>
            </a:r>
            <a:r>
              <a:rPr lang="en-US" altLang="ja-JP" b="1" dirty="0" smtClean="0">
                <a:solidFill>
                  <a:srgbClr val="FF0000"/>
                </a:solidFill>
              </a:rPr>
              <a:t>20 IGPAS students</a:t>
            </a:r>
            <a:endParaRPr lang="en-US" sz="1200" dirty="0">
              <a:solidFill>
                <a:srgbClr val="FF0000"/>
              </a:solidFill>
            </a:endParaRPr>
          </a:p>
        </p:txBody>
      </p:sp>
      <p:sp>
        <p:nvSpPr>
          <p:cNvPr id="16" name="Rectangle 22"/>
          <p:cNvSpPr>
            <a:spLocks noChangeArrowheads="1"/>
          </p:cNvSpPr>
          <p:nvPr/>
        </p:nvSpPr>
        <p:spPr bwMode="auto">
          <a:xfrm>
            <a:off x="5334000" y="3048000"/>
            <a:ext cx="4800600" cy="400110"/>
          </a:xfrm>
          <a:prstGeom prst="rect">
            <a:avLst/>
          </a:prstGeom>
          <a:noFill/>
          <a:ln w="9525">
            <a:noFill/>
            <a:miter lim="800000"/>
            <a:headEnd/>
            <a:tailEnd/>
          </a:ln>
        </p:spPr>
        <p:txBody>
          <a:bodyPr wrap="square">
            <a:spAutoFit/>
          </a:bodyPr>
          <a:lstStyle/>
          <a:p>
            <a:pPr>
              <a:buFont typeface="Courier New" pitchFamily="49" charset="0"/>
              <a:buChar char="o"/>
            </a:pPr>
            <a:r>
              <a:rPr lang="en-US" altLang="ja-JP" sz="2000" b="1" dirty="0" smtClean="0">
                <a:solidFill>
                  <a:schemeClr val="tx2"/>
                </a:solidFill>
                <a:effectLst>
                  <a:outerShdw blurRad="38100" dist="38100" dir="2700000" algn="tl">
                    <a:srgbClr val="000000">
                      <a:alpha val="43137"/>
                    </a:srgbClr>
                  </a:outerShdw>
                </a:effectLst>
              </a:rPr>
              <a:t>Other scholarships</a:t>
            </a:r>
            <a:endParaRPr lang="en-US" sz="1400" dirty="0">
              <a:effectLst>
                <a:outerShdw blurRad="38100" dist="38100" dir="2700000" algn="tl">
                  <a:srgbClr val="000000">
                    <a:alpha val="43137"/>
                  </a:srgbClr>
                </a:outerShdw>
              </a:effectLst>
            </a:endParaRPr>
          </a:p>
        </p:txBody>
      </p:sp>
      <p:sp>
        <p:nvSpPr>
          <p:cNvPr id="20" name="Cloud Callout 19"/>
          <p:cNvSpPr/>
          <p:nvPr/>
        </p:nvSpPr>
        <p:spPr>
          <a:xfrm>
            <a:off x="5943600" y="4962555"/>
            <a:ext cx="2590800" cy="93435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oper Black" pitchFamily="18" charset="0"/>
              </a:rPr>
              <a:t>Self Financed?</a:t>
            </a:r>
            <a:endParaRPr lang="en-US" dirty="0">
              <a:latin typeface="Cooper Black" pitchFamily="18" charset="0"/>
            </a:endParaRPr>
          </a:p>
        </p:txBody>
      </p:sp>
      <p:sp>
        <p:nvSpPr>
          <p:cNvPr id="21" name="Rectangle 22"/>
          <p:cNvSpPr>
            <a:spLocks noChangeArrowheads="1"/>
          </p:cNvSpPr>
          <p:nvPr/>
        </p:nvSpPr>
        <p:spPr bwMode="auto">
          <a:xfrm>
            <a:off x="5638800" y="3516868"/>
            <a:ext cx="762000" cy="369332"/>
          </a:xfrm>
          <a:prstGeom prst="rect">
            <a:avLst/>
          </a:prstGeom>
          <a:noFill/>
          <a:ln w="9525">
            <a:noFill/>
            <a:miter lim="800000"/>
            <a:headEnd/>
            <a:tailEnd/>
          </a:ln>
        </p:spPr>
        <p:txBody>
          <a:bodyPr wrap="square">
            <a:spAutoFit/>
          </a:bodyPr>
          <a:lstStyle/>
          <a:p>
            <a:r>
              <a:rPr lang="en-US" altLang="ja-JP" b="1" dirty="0" smtClean="0">
                <a:solidFill>
                  <a:schemeClr val="tx2"/>
                </a:solidFill>
              </a:rPr>
              <a:t>e.g.</a:t>
            </a:r>
            <a:endParaRPr lang="en-US" sz="1200" dirty="0">
              <a:solidFill>
                <a:srgbClr val="FF0000"/>
              </a:solidFill>
            </a:endParaRPr>
          </a:p>
        </p:txBody>
      </p:sp>
      <p:sp>
        <p:nvSpPr>
          <p:cNvPr id="22" name="Rectangle 22"/>
          <p:cNvSpPr>
            <a:spLocks noChangeArrowheads="1"/>
          </p:cNvSpPr>
          <p:nvPr/>
        </p:nvSpPr>
        <p:spPr bwMode="auto">
          <a:xfrm>
            <a:off x="5791200" y="5987143"/>
            <a:ext cx="2971800" cy="646331"/>
          </a:xfrm>
          <a:prstGeom prst="rect">
            <a:avLst/>
          </a:prstGeom>
          <a:noFill/>
          <a:ln w="9525">
            <a:noFill/>
            <a:miter lim="800000"/>
            <a:headEnd/>
            <a:tailEnd/>
          </a:ln>
        </p:spPr>
        <p:txBody>
          <a:bodyPr wrap="square">
            <a:spAutoFit/>
          </a:bodyPr>
          <a:lstStyle/>
          <a:p>
            <a:r>
              <a:rPr lang="en-US" altLang="ja-JP" sz="2000" b="1" dirty="0" smtClean="0">
                <a:solidFill>
                  <a:schemeClr val="tx2"/>
                </a:solidFill>
              </a:rPr>
              <a:t>Bea </a:t>
            </a:r>
            <a:r>
              <a:rPr lang="en-US" altLang="ja-JP" sz="2000" b="1" dirty="0" err="1" smtClean="0">
                <a:solidFill>
                  <a:schemeClr val="tx2"/>
                </a:solidFill>
              </a:rPr>
              <a:t>hidup</a:t>
            </a:r>
            <a:r>
              <a:rPr lang="en-US" altLang="ja-JP" sz="2000" b="1" dirty="0" smtClean="0">
                <a:solidFill>
                  <a:schemeClr val="tx2"/>
                </a:solidFill>
              </a:rPr>
              <a:t> (</a:t>
            </a:r>
            <a:r>
              <a:rPr lang="en-US" altLang="ja-JP" sz="1600" b="1" dirty="0" smtClean="0">
                <a:solidFill>
                  <a:schemeClr val="tx2"/>
                </a:solidFill>
              </a:rPr>
              <a:t>living cost)</a:t>
            </a:r>
            <a:r>
              <a:rPr lang="en-US" altLang="ja-JP" sz="1600" dirty="0" smtClean="0">
                <a:solidFill>
                  <a:schemeClr val="tx2"/>
                </a:solidFill>
              </a:rPr>
              <a:t>: </a:t>
            </a:r>
            <a:r>
              <a:rPr lang="en-US" altLang="ja-JP" sz="1600" dirty="0" smtClean="0">
                <a:solidFill>
                  <a:srgbClr val="FF0000"/>
                </a:solidFill>
              </a:rPr>
              <a:t>80,000~150,000 yen </a:t>
            </a:r>
            <a:endParaRPr lang="en-US" sz="1400" dirty="0">
              <a:solidFill>
                <a:srgbClr val="FF0000"/>
              </a:solidFill>
            </a:endParaRPr>
          </a:p>
        </p:txBody>
      </p:sp>
      <p:sp>
        <p:nvSpPr>
          <p:cNvPr id="18" name="Rectangle 22"/>
          <p:cNvSpPr>
            <a:spLocks noChangeArrowheads="1"/>
          </p:cNvSpPr>
          <p:nvPr/>
        </p:nvSpPr>
        <p:spPr bwMode="auto">
          <a:xfrm>
            <a:off x="533400" y="1295400"/>
            <a:ext cx="5105400" cy="400110"/>
          </a:xfrm>
          <a:prstGeom prst="rect">
            <a:avLst/>
          </a:prstGeom>
          <a:noFill/>
          <a:ln w="9525">
            <a:noFill/>
            <a:miter lim="800000"/>
            <a:headEnd/>
            <a:tailEnd/>
          </a:ln>
        </p:spPr>
        <p:txBody>
          <a:bodyPr wrap="square">
            <a:spAutoFit/>
          </a:bodyPr>
          <a:lstStyle/>
          <a:p>
            <a:r>
              <a:rPr lang="en-US" sz="2000" smtClean="0">
                <a:solidFill>
                  <a:schemeClr val="accent1"/>
                </a:solidFill>
              </a:rPr>
              <a:t>http://www.sci.tohoku.ac.jp/english/igpas/</a:t>
            </a:r>
            <a:endParaRPr lang="en-US" sz="2000">
              <a:solidFill>
                <a:schemeClr val="accent1"/>
              </a:solidFill>
            </a:endParaRPr>
          </a:p>
        </p:txBody>
      </p:sp>
      <p:grpSp>
        <p:nvGrpSpPr>
          <p:cNvPr id="2" name="Group 1"/>
          <p:cNvGrpSpPr/>
          <p:nvPr/>
        </p:nvGrpSpPr>
        <p:grpSpPr>
          <a:xfrm>
            <a:off x="6362700" y="3576402"/>
            <a:ext cx="1371600" cy="1219200"/>
            <a:chOff x="1447800" y="5638800"/>
            <a:chExt cx="1371600" cy="1219200"/>
          </a:xfrm>
        </p:grpSpPr>
        <p:pic>
          <p:nvPicPr>
            <p:cNvPr id="1029" name="Picture 5" descr="C:\Users\nugraha\Desktop\id-lgflag.gif"/>
            <p:cNvPicPr>
              <a:picLocks noChangeAspect="1" noChangeArrowheads="1"/>
            </p:cNvPicPr>
            <p:nvPr/>
          </p:nvPicPr>
          <p:blipFill>
            <a:blip r:embed="rId3" cstate="print"/>
            <a:srcRect/>
            <a:stretch>
              <a:fillRect/>
            </a:stretch>
          </p:blipFill>
          <p:spPr bwMode="auto">
            <a:xfrm>
              <a:off x="1600200" y="5638800"/>
              <a:ext cx="1161419" cy="784672"/>
            </a:xfrm>
            <a:prstGeom prst="rect">
              <a:avLst/>
            </a:prstGeom>
            <a:noFill/>
          </p:spPr>
        </p:pic>
        <p:sp>
          <p:nvSpPr>
            <p:cNvPr id="24" name="Rectangle 22"/>
            <p:cNvSpPr>
              <a:spLocks noChangeArrowheads="1"/>
            </p:cNvSpPr>
            <p:nvPr/>
          </p:nvSpPr>
          <p:spPr bwMode="auto">
            <a:xfrm>
              <a:off x="1447800" y="6550223"/>
              <a:ext cx="1371600" cy="307777"/>
            </a:xfrm>
            <a:prstGeom prst="rect">
              <a:avLst/>
            </a:prstGeom>
            <a:noFill/>
            <a:ln w="9525">
              <a:noFill/>
              <a:miter lim="800000"/>
              <a:headEnd/>
              <a:tailEnd/>
            </a:ln>
          </p:spPr>
          <p:txBody>
            <a:bodyPr wrap="square">
              <a:spAutoFit/>
            </a:bodyPr>
            <a:lstStyle/>
            <a:p>
              <a:r>
                <a:rPr lang="en-US" sz="1400" b="1" dirty="0" smtClean="0"/>
                <a:t>Government</a:t>
              </a:r>
              <a:endParaRPr lang="en-US" sz="1400" b="1" dirty="0"/>
            </a:p>
          </p:txBody>
        </p:sp>
      </p:grpSp>
      <p:sp>
        <p:nvSpPr>
          <p:cNvPr id="26" name="Rectangle 22"/>
          <p:cNvSpPr>
            <a:spLocks noChangeArrowheads="1"/>
          </p:cNvSpPr>
          <p:nvPr/>
        </p:nvSpPr>
        <p:spPr bwMode="auto">
          <a:xfrm>
            <a:off x="533400" y="4914731"/>
            <a:ext cx="4800600" cy="400110"/>
          </a:xfrm>
          <a:prstGeom prst="rect">
            <a:avLst/>
          </a:prstGeom>
          <a:noFill/>
          <a:ln w="9525">
            <a:noFill/>
            <a:miter lim="800000"/>
            <a:headEnd/>
            <a:tailEnd/>
          </a:ln>
        </p:spPr>
        <p:txBody>
          <a:bodyPr wrap="square">
            <a:spAutoFit/>
          </a:bodyPr>
          <a:lstStyle/>
          <a:p>
            <a:pPr>
              <a:buFont typeface="Courier New" pitchFamily="49" charset="0"/>
              <a:buChar char="o"/>
            </a:pPr>
            <a:r>
              <a:rPr lang="en-US" altLang="ja-JP" sz="2000" b="1" dirty="0" smtClean="0">
                <a:solidFill>
                  <a:schemeClr val="tx2"/>
                </a:solidFill>
                <a:effectLst>
                  <a:outerShdw blurRad="38100" dist="38100" dir="2700000" algn="tl">
                    <a:srgbClr val="000000">
                      <a:alpha val="43137"/>
                    </a:srgbClr>
                  </a:outerShdw>
                </a:effectLst>
              </a:rPr>
              <a:t> JSPS Fellow</a:t>
            </a:r>
            <a:endParaRPr lang="en-US" sz="1400" dirty="0">
              <a:effectLst>
                <a:outerShdw blurRad="38100" dist="38100" dir="2700000" algn="tl">
                  <a:srgbClr val="000000">
                    <a:alpha val="43137"/>
                  </a:srgbClr>
                </a:outerShdw>
              </a:effectLst>
            </a:endParaRPr>
          </a:p>
        </p:txBody>
      </p:sp>
      <p:sp>
        <p:nvSpPr>
          <p:cNvPr id="28" name="Rectangle 22"/>
          <p:cNvSpPr>
            <a:spLocks noChangeArrowheads="1"/>
          </p:cNvSpPr>
          <p:nvPr/>
        </p:nvSpPr>
        <p:spPr bwMode="auto">
          <a:xfrm>
            <a:off x="838200" y="5279257"/>
            <a:ext cx="4800600" cy="707886"/>
          </a:xfrm>
          <a:prstGeom prst="rect">
            <a:avLst/>
          </a:prstGeom>
          <a:noFill/>
          <a:ln w="9525">
            <a:noFill/>
            <a:miter lim="800000"/>
            <a:headEnd/>
            <a:tailEnd/>
          </a:ln>
        </p:spPr>
        <p:txBody>
          <a:bodyPr wrap="square">
            <a:spAutoFit/>
          </a:bodyPr>
          <a:lstStyle/>
          <a:p>
            <a:pPr>
              <a:buFont typeface="Courier New" pitchFamily="49" charset="0"/>
              <a:buChar char="o"/>
            </a:pPr>
            <a:r>
              <a:rPr lang="en-US" altLang="ja-JP" sz="2000" b="1" dirty="0" smtClean="0">
                <a:solidFill>
                  <a:schemeClr val="accent5">
                    <a:lumMod val="75000"/>
                  </a:schemeClr>
                </a:solidFill>
              </a:rPr>
              <a:t> 200,000 yen / </a:t>
            </a:r>
            <a:r>
              <a:rPr lang="en-US" altLang="ja-JP" sz="2000" b="1" dirty="0" err="1" smtClean="0">
                <a:solidFill>
                  <a:schemeClr val="accent5">
                    <a:lumMod val="75000"/>
                  </a:schemeClr>
                </a:solidFill>
              </a:rPr>
              <a:t>bulan</a:t>
            </a:r>
            <a:r>
              <a:rPr lang="en-US" altLang="ja-JP" sz="2000" b="1" dirty="0" smtClean="0">
                <a:solidFill>
                  <a:schemeClr val="accent5">
                    <a:lumMod val="75000"/>
                  </a:schemeClr>
                </a:solidFill>
              </a:rPr>
              <a:t> (</a:t>
            </a:r>
            <a:r>
              <a:rPr lang="en-US" altLang="ja-JP" sz="2000" b="1" dirty="0" err="1" smtClean="0">
                <a:solidFill>
                  <a:schemeClr val="accent5">
                    <a:lumMod val="75000"/>
                  </a:schemeClr>
                </a:solidFill>
              </a:rPr>
              <a:t>doktor</a:t>
            </a:r>
            <a:r>
              <a:rPr lang="en-US" altLang="ja-JP" sz="2000" b="1" dirty="0" smtClean="0">
                <a:solidFill>
                  <a:schemeClr val="accent5">
                    <a:lumMod val="75000"/>
                  </a:schemeClr>
                </a:solidFill>
              </a:rPr>
              <a:t>)</a:t>
            </a:r>
          </a:p>
          <a:p>
            <a:pPr>
              <a:buFont typeface="Courier New" pitchFamily="49" charset="0"/>
              <a:buChar char="o"/>
            </a:pPr>
            <a:r>
              <a:rPr lang="en-US" sz="2000" b="1" dirty="0" smtClean="0">
                <a:solidFill>
                  <a:schemeClr val="accent5">
                    <a:lumMod val="75000"/>
                  </a:schemeClr>
                </a:solidFill>
              </a:rPr>
              <a:t> 362,000 yen / </a:t>
            </a:r>
            <a:r>
              <a:rPr lang="en-US" sz="2000" b="1" dirty="0" err="1" smtClean="0">
                <a:solidFill>
                  <a:schemeClr val="accent5">
                    <a:lumMod val="75000"/>
                  </a:schemeClr>
                </a:solidFill>
              </a:rPr>
              <a:t>bulan</a:t>
            </a:r>
            <a:r>
              <a:rPr lang="en-US" sz="2000" b="1" dirty="0" smtClean="0">
                <a:solidFill>
                  <a:schemeClr val="accent5">
                    <a:lumMod val="75000"/>
                  </a:schemeClr>
                </a:solidFill>
              </a:rPr>
              <a:t> (Post. Doc)</a:t>
            </a:r>
            <a:endParaRPr lang="en-US" sz="1400" dirty="0">
              <a:solidFill>
                <a:schemeClr val="accent5">
                  <a:lumMod val="75000"/>
                </a:schemeClr>
              </a:solidFill>
            </a:endParaRPr>
          </a:p>
        </p:txBody>
      </p:sp>
      <p:pic>
        <p:nvPicPr>
          <p:cNvPr id="29" name="Picture 3" descr="C:\Users\nugraha\Desktop\148749_1596015792968_1613172619_1456985_7500651_n.jpg"/>
          <p:cNvPicPr>
            <a:picLocks noChangeAspect="1" noChangeArrowheads="1"/>
          </p:cNvPicPr>
          <p:nvPr/>
        </p:nvPicPr>
        <p:blipFill>
          <a:blip r:embed="rId4" cstate="print"/>
          <a:srcRect/>
          <a:stretch>
            <a:fillRect/>
          </a:stretch>
        </p:blipFill>
        <p:spPr bwMode="auto">
          <a:xfrm>
            <a:off x="188686" y="5413958"/>
            <a:ext cx="685800" cy="82082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4" descr="C:\Users\ed1\Desktop\map.jpg"/>
          <p:cNvPicPr>
            <a:picLocks noChangeAspect="1" noChangeArrowheads="1"/>
          </p:cNvPicPr>
          <p:nvPr/>
        </p:nvPicPr>
        <p:blipFill>
          <a:blip r:embed="rId2" cstate="print"/>
          <a:srcRect/>
          <a:stretch>
            <a:fillRect/>
          </a:stretch>
        </p:blipFill>
        <p:spPr bwMode="auto">
          <a:xfrm>
            <a:off x="752475" y="914400"/>
            <a:ext cx="3286125" cy="3533776"/>
          </a:xfrm>
          <a:prstGeom prst="rect">
            <a:avLst/>
          </a:prstGeom>
          <a:noFill/>
        </p:spPr>
      </p:pic>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3"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39" name="Rectangle 19"/>
          <p:cNvSpPr>
            <a:spLocks noChangeArrowheads="1"/>
          </p:cNvSpPr>
          <p:nvPr/>
        </p:nvSpPr>
        <p:spPr bwMode="auto">
          <a:xfrm>
            <a:off x="4368362" y="3711714"/>
            <a:ext cx="3451586" cy="707886"/>
          </a:xfrm>
          <a:prstGeom prst="rect">
            <a:avLst/>
          </a:prstGeom>
          <a:noFill/>
          <a:ln w="9525">
            <a:noFill/>
            <a:miter lim="800000"/>
            <a:headEnd/>
            <a:tailEnd/>
          </a:ln>
        </p:spPr>
        <p:txBody>
          <a:bodyPr wrap="none">
            <a:spAutoFit/>
          </a:bodyPr>
          <a:lstStyle/>
          <a:p>
            <a:r>
              <a:rPr lang="en-US" altLang="ja-JP" sz="2000" b="1" i="1" smtClean="0">
                <a:solidFill>
                  <a:srgbClr val="3366CC"/>
                </a:solidFill>
              </a:rPr>
              <a:t>1 jam 35 menit</a:t>
            </a:r>
            <a:endParaRPr lang="en-US" altLang="ja-JP" sz="2000" i="1" smtClean="0">
              <a:solidFill>
                <a:srgbClr val="3366CC"/>
              </a:solidFill>
            </a:endParaRPr>
          </a:p>
          <a:p>
            <a:r>
              <a:rPr lang="en-US" altLang="ja-JP" sz="2000" i="1" smtClean="0">
                <a:solidFill>
                  <a:srgbClr val="3366CC"/>
                </a:solidFill>
              </a:rPr>
              <a:t>	dengan Shinkansen</a:t>
            </a:r>
            <a:endParaRPr lang="en-US" sz="2000"/>
          </a:p>
        </p:txBody>
      </p:sp>
      <p:sp>
        <p:nvSpPr>
          <p:cNvPr id="40" name="Rectangle 20"/>
          <p:cNvSpPr>
            <a:spLocks noChangeArrowheads="1"/>
          </p:cNvSpPr>
          <p:nvPr/>
        </p:nvSpPr>
        <p:spPr bwMode="auto">
          <a:xfrm>
            <a:off x="4384533" y="3102114"/>
            <a:ext cx="2472152" cy="461665"/>
          </a:xfrm>
          <a:prstGeom prst="rect">
            <a:avLst/>
          </a:prstGeom>
          <a:noFill/>
          <a:ln w="9525">
            <a:noFill/>
            <a:miter lim="800000"/>
            <a:headEnd/>
            <a:tailEnd/>
          </a:ln>
        </p:spPr>
        <p:txBody>
          <a:bodyPr wrap="none">
            <a:spAutoFit/>
          </a:bodyPr>
          <a:lstStyle/>
          <a:p>
            <a:r>
              <a:rPr lang="en-US" altLang="ja-JP" sz="2000" b="1" i="1" smtClean="0">
                <a:solidFill>
                  <a:srgbClr val="3366CC"/>
                </a:solidFill>
              </a:rPr>
              <a:t>350 km</a:t>
            </a:r>
            <a:r>
              <a:rPr lang="en-US" altLang="ja-JP" sz="2400" smtClean="0">
                <a:solidFill>
                  <a:srgbClr val="3366CC"/>
                </a:solidFill>
              </a:rPr>
              <a:t> </a:t>
            </a:r>
            <a:r>
              <a:rPr lang="en-US" altLang="ja-JP" sz="2000" i="1" smtClean="0">
                <a:solidFill>
                  <a:srgbClr val="3366CC"/>
                </a:solidFill>
              </a:rPr>
              <a:t>dari Tokyo</a:t>
            </a:r>
            <a:endParaRPr lang="en-US"/>
          </a:p>
        </p:txBody>
      </p:sp>
      <p:sp>
        <p:nvSpPr>
          <p:cNvPr id="45" name="Title 1"/>
          <p:cNvSpPr>
            <a:spLocks noGrp="1"/>
          </p:cNvSpPr>
          <p:nvPr>
            <p:ph type="title"/>
          </p:nvPr>
        </p:nvSpPr>
        <p:spPr>
          <a:xfrm>
            <a:off x="1143000" y="0"/>
            <a:ext cx="7620000" cy="990600"/>
          </a:xfrm>
        </p:spPr>
        <p:txBody>
          <a:bodyPr>
            <a:normAutofit fontScale="90000"/>
          </a:bodyPr>
          <a:lstStyle/>
          <a:p>
            <a:pPr algn="ctr"/>
            <a:r>
              <a:rPr lang="en-US" sz="4000" smtClean="0">
                <a:solidFill>
                  <a:srgbClr val="7030A0"/>
                </a:solidFill>
              </a:rPr>
              <a:t>Sekilas tentang Sendai</a:t>
            </a:r>
            <a:br>
              <a:rPr lang="en-US" sz="4000" smtClean="0">
                <a:solidFill>
                  <a:srgbClr val="7030A0"/>
                </a:solidFill>
              </a:rPr>
            </a:br>
            <a:r>
              <a:rPr lang="en-US" sz="2200" i="1" cap="none" smtClean="0">
                <a:solidFill>
                  <a:srgbClr val="7030A0"/>
                </a:solidFill>
                <a:latin typeface="Calibri" pitchFamily="34" charset="0"/>
              </a:rPr>
              <a:t>Sendai at a glance</a:t>
            </a:r>
            <a:endParaRPr lang="en-US" sz="3100" i="1" cap="none">
              <a:solidFill>
                <a:srgbClr val="7030A0"/>
              </a:solidFill>
              <a:latin typeface="Calibri" pitchFamily="34" charset="0"/>
            </a:endParaRPr>
          </a:p>
        </p:txBody>
      </p:sp>
      <p:sp>
        <p:nvSpPr>
          <p:cNvPr id="62" name="Rectangle 61"/>
          <p:cNvSpPr/>
          <p:nvPr/>
        </p:nvSpPr>
        <p:spPr>
          <a:xfrm>
            <a:off x="4365272" y="1447800"/>
            <a:ext cx="2347117" cy="523220"/>
          </a:xfrm>
          <a:prstGeom prst="rect">
            <a:avLst/>
          </a:prstGeom>
        </p:spPr>
        <p:txBody>
          <a:bodyPr wrap="none">
            <a:spAutoFit/>
          </a:bodyPr>
          <a:lstStyle/>
          <a:p>
            <a:pPr algn="ctr">
              <a:defRPr/>
            </a:pPr>
            <a:r>
              <a:rPr lang="en-US" altLang="ja-JP" sz="2800" b="1" i="1" smtClean="0">
                <a:solidFill>
                  <a:schemeClr val="tx2"/>
                </a:solidFill>
                <a:effectLst>
                  <a:outerShdw blurRad="38100" dist="38100" dir="2700000" algn="tl">
                    <a:srgbClr val="C0C0C0"/>
                  </a:outerShdw>
                </a:effectLst>
              </a:rPr>
              <a:t>Lokasi </a:t>
            </a:r>
            <a:r>
              <a:rPr lang="en-US" sz="1400" b="1" i="1" smtClean="0">
                <a:solidFill>
                  <a:schemeClr val="tx2"/>
                </a:solidFill>
                <a:effectLst>
                  <a:outerShdw blurRad="38100" dist="38100" dir="2700000" algn="tl">
                    <a:srgbClr val="C0C0C0"/>
                  </a:outerShdw>
                </a:effectLst>
              </a:rPr>
              <a:t>Location</a:t>
            </a:r>
            <a:endParaRPr lang="en-US" sz="1400">
              <a:solidFill>
                <a:schemeClr val="tx2"/>
              </a:solidFill>
            </a:endParaRPr>
          </a:p>
        </p:txBody>
      </p:sp>
      <p:sp>
        <p:nvSpPr>
          <p:cNvPr id="65" name="Rectangle 20"/>
          <p:cNvSpPr>
            <a:spLocks noChangeArrowheads="1"/>
          </p:cNvSpPr>
          <p:nvPr/>
        </p:nvSpPr>
        <p:spPr bwMode="auto">
          <a:xfrm>
            <a:off x="4383446" y="2209800"/>
            <a:ext cx="3541354" cy="400110"/>
          </a:xfrm>
          <a:prstGeom prst="rect">
            <a:avLst/>
          </a:prstGeom>
          <a:noFill/>
          <a:ln w="9525">
            <a:noFill/>
            <a:miter lim="800000"/>
            <a:headEnd/>
            <a:tailEnd/>
          </a:ln>
        </p:spPr>
        <p:txBody>
          <a:bodyPr wrap="none">
            <a:spAutoFit/>
          </a:bodyPr>
          <a:lstStyle/>
          <a:p>
            <a:r>
              <a:rPr lang="en-US" altLang="ja-JP" sz="2000" b="1" i="1" smtClean="0">
                <a:solidFill>
                  <a:srgbClr val="3366CC"/>
                </a:solidFill>
              </a:rPr>
              <a:t>Ibukota Prefektur Miyagi</a:t>
            </a:r>
            <a:endParaRPr lang="en-US" sz="2000"/>
          </a:p>
        </p:txBody>
      </p:sp>
      <p:sp>
        <p:nvSpPr>
          <p:cNvPr id="66" name="Rectangle 20"/>
          <p:cNvSpPr>
            <a:spLocks noChangeArrowheads="1"/>
          </p:cNvSpPr>
          <p:nvPr/>
        </p:nvSpPr>
        <p:spPr bwMode="auto">
          <a:xfrm>
            <a:off x="4904651" y="2514600"/>
            <a:ext cx="2510624" cy="307777"/>
          </a:xfrm>
          <a:prstGeom prst="rect">
            <a:avLst/>
          </a:prstGeom>
          <a:noFill/>
          <a:ln w="9525">
            <a:noFill/>
            <a:miter lim="800000"/>
            <a:headEnd/>
            <a:tailEnd/>
          </a:ln>
        </p:spPr>
        <p:txBody>
          <a:bodyPr wrap="none">
            <a:spAutoFit/>
          </a:bodyPr>
          <a:lstStyle/>
          <a:p>
            <a:r>
              <a:rPr lang="en-US" altLang="ja-JP" sz="1400" i="1" smtClean="0">
                <a:solidFill>
                  <a:srgbClr val="3366CC"/>
                </a:solidFill>
              </a:rPr>
              <a:t>Capital of Miyagi Prefecture</a:t>
            </a:r>
            <a:endParaRPr lang="en-US" sz="1400"/>
          </a:p>
        </p:txBody>
      </p:sp>
      <p:pic>
        <p:nvPicPr>
          <p:cNvPr id="1030" name="Picture 6" descr="C:\Users\ed1\Desktop\799px-Sendai_city_-_Hirose_river_2005_.jpg"/>
          <p:cNvPicPr>
            <a:picLocks noChangeAspect="1" noChangeArrowheads="1"/>
          </p:cNvPicPr>
          <p:nvPr/>
        </p:nvPicPr>
        <p:blipFill>
          <a:blip r:embed="rId4" cstate="print"/>
          <a:srcRect/>
          <a:stretch>
            <a:fillRect/>
          </a:stretch>
        </p:blipFill>
        <p:spPr bwMode="auto">
          <a:xfrm>
            <a:off x="990600" y="4419600"/>
            <a:ext cx="2866898" cy="2152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9" name="Rectangle 68"/>
          <p:cNvSpPr/>
          <p:nvPr/>
        </p:nvSpPr>
        <p:spPr>
          <a:xfrm>
            <a:off x="8119876"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267200" y="5096470"/>
            <a:ext cx="2965877" cy="523220"/>
          </a:xfrm>
          <a:prstGeom prst="rect">
            <a:avLst/>
          </a:prstGeom>
        </p:spPr>
        <p:txBody>
          <a:bodyPr wrap="none">
            <a:spAutoFit/>
          </a:bodyPr>
          <a:lstStyle/>
          <a:p>
            <a:pPr algn="ctr">
              <a:defRPr/>
            </a:pPr>
            <a:r>
              <a:rPr lang="en-US" altLang="ja-JP" sz="2800" b="1" i="1" smtClean="0">
                <a:solidFill>
                  <a:schemeClr val="tx2"/>
                </a:solidFill>
                <a:effectLst>
                  <a:outerShdw blurRad="38100" dist="38100" dir="2700000" algn="tl">
                    <a:srgbClr val="C0C0C0"/>
                  </a:outerShdw>
                </a:effectLst>
              </a:rPr>
              <a:t>Populasi </a:t>
            </a:r>
            <a:r>
              <a:rPr lang="en-US" sz="1400" b="1" i="1" smtClean="0">
                <a:solidFill>
                  <a:schemeClr val="tx2"/>
                </a:solidFill>
                <a:effectLst>
                  <a:outerShdw blurRad="38100" dist="38100" dir="2700000" algn="tl">
                    <a:srgbClr val="C0C0C0"/>
                  </a:outerShdw>
                </a:effectLst>
              </a:rPr>
              <a:t>Population</a:t>
            </a:r>
            <a:endParaRPr lang="en-US" sz="1400">
              <a:solidFill>
                <a:schemeClr val="tx2"/>
              </a:solidFill>
            </a:endParaRPr>
          </a:p>
        </p:txBody>
      </p:sp>
      <p:sp>
        <p:nvSpPr>
          <p:cNvPr id="71" name="Rectangle 22"/>
          <p:cNvSpPr>
            <a:spLocks noChangeArrowheads="1"/>
          </p:cNvSpPr>
          <p:nvPr/>
        </p:nvSpPr>
        <p:spPr bwMode="auto">
          <a:xfrm>
            <a:off x="4496887" y="5848290"/>
            <a:ext cx="3048000" cy="400110"/>
          </a:xfrm>
          <a:prstGeom prst="rect">
            <a:avLst/>
          </a:prstGeom>
          <a:noFill/>
          <a:ln w="9525">
            <a:noFill/>
            <a:miter lim="800000"/>
            <a:headEnd/>
            <a:tailEnd/>
          </a:ln>
        </p:spPr>
        <p:txBody>
          <a:bodyPr wrap="square">
            <a:spAutoFit/>
          </a:bodyPr>
          <a:lstStyle/>
          <a:p>
            <a:r>
              <a:rPr lang="en-US" altLang="ja-JP" sz="2000" b="1" smtClean="0">
                <a:solidFill>
                  <a:srgbClr val="3366CC"/>
                </a:solidFill>
              </a:rPr>
              <a:t>1,031,704</a:t>
            </a:r>
            <a:r>
              <a:rPr lang="en-US" altLang="ja-JP" sz="2000" smtClean="0">
                <a:solidFill>
                  <a:srgbClr val="3366CC"/>
                </a:solidFill>
              </a:rPr>
              <a:t> (data 2008)</a:t>
            </a:r>
            <a:endParaRPr lang="en-US"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8105362"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2"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66" name="Title 1"/>
          <p:cNvSpPr txBox="1">
            <a:spLocks/>
          </p:cNvSpPr>
          <p:nvPr/>
        </p:nvSpPr>
        <p:spPr>
          <a:xfrm>
            <a:off x="1143000" y="0"/>
            <a:ext cx="7620000" cy="990600"/>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500" cap="small" smtClean="0">
                <a:solidFill>
                  <a:srgbClr val="7030A0"/>
                </a:solidFill>
                <a:latin typeface="+mj-lt"/>
                <a:ea typeface="+mj-ea"/>
                <a:cs typeface="+mj-cs"/>
              </a:rPr>
              <a:t>Bidang riset di departemen fisika</a:t>
            </a:r>
            <a:r>
              <a:rPr kumimoji="0" lang="en-US" sz="4000" b="0" i="0" u="none" strike="noStrike" kern="1200" cap="small" spc="0" normalizeH="0" baseline="0" noProof="0" smtClean="0">
                <a:ln>
                  <a:noFill/>
                </a:ln>
                <a:solidFill>
                  <a:srgbClr val="7030A0"/>
                </a:solidFill>
                <a:effectLst/>
                <a:uLnTx/>
                <a:uFillTx/>
                <a:latin typeface="+mj-lt"/>
                <a:ea typeface="+mj-ea"/>
                <a:cs typeface="+mj-cs"/>
              </a:rPr>
              <a:t/>
            </a:r>
            <a:br>
              <a:rPr kumimoji="0" lang="en-US" sz="4000" b="0" i="0" u="none" strike="noStrike" kern="1200" cap="small" spc="0" normalizeH="0" baseline="0" noProof="0" smtClean="0">
                <a:ln>
                  <a:noFill/>
                </a:ln>
                <a:solidFill>
                  <a:srgbClr val="7030A0"/>
                </a:solidFill>
                <a:effectLst/>
                <a:uLnTx/>
                <a:uFillTx/>
                <a:latin typeface="+mj-lt"/>
                <a:ea typeface="+mj-ea"/>
                <a:cs typeface="+mj-cs"/>
              </a:rPr>
            </a:br>
            <a:r>
              <a:rPr kumimoji="0" lang="en-US" sz="2200" b="0" i="1" u="none" strike="noStrike" kern="1200" cap="none" spc="0" normalizeH="0" baseline="0" noProof="0" smtClean="0">
                <a:ln>
                  <a:noFill/>
                </a:ln>
                <a:solidFill>
                  <a:srgbClr val="7030A0"/>
                </a:solidFill>
                <a:effectLst/>
                <a:uLnTx/>
                <a:uFillTx/>
                <a:latin typeface="Calibri" pitchFamily="34" charset="0"/>
                <a:ea typeface="+mj-ea"/>
                <a:cs typeface="+mj-cs"/>
              </a:rPr>
              <a:t>Research groups</a:t>
            </a:r>
            <a:endParaRPr kumimoji="0" lang="en-US" sz="3100" b="0" i="1" u="none" strike="noStrike" kern="1200" cap="none" spc="0" normalizeH="0" baseline="0" noProof="0">
              <a:ln>
                <a:noFill/>
              </a:ln>
              <a:solidFill>
                <a:srgbClr val="7030A0"/>
              </a:solidFill>
              <a:effectLst/>
              <a:uLnTx/>
              <a:uFillTx/>
              <a:latin typeface="Calibri" pitchFamily="34" charset="0"/>
              <a:ea typeface="+mj-ea"/>
              <a:cs typeface="+mj-cs"/>
            </a:endParaRPr>
          </a:p>
        </p:txBody>
      </p:sp>
      <p:sp>
        <p:nvSpPr>
          <p:cNvPr id="23" name="Rectangle 22"/>
          <p:cNvSpPr/>
          <p:nvPr/>
        </p:nvSpPr>
        <p:spPr>
          <a:xfrm>
            <a:off x="304800" y="2133600"/>
            <a:ext cx="3505200" cy="52352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2"/>
                </a:solidFill>
                <a:latin typeface="Calibri" pitchFamily="34" charset="0"/>
                <a:cs typeface="Calibri" pitchFamily="34" charset="0"/>
              </a:rPr>
              <a:t>Fisika Partikel Teoretik</a:t>
            </a:r>
          </a:p>
          <a:p>
            <a:pPr algn="ctr"/>
            <a:r>
              <a:rPr lang="en-US" sz="1400" smtClean="0">
                <a:solidFill>
                  <a:schemeClr val="tx2"/>
                </a:solidFill>
                <a:latin typeface="Calibri" pitchFamily="34" charset="0"/>
                <a:cs typeface="Calibri" pitchFamily="34" charset="0"/>
              </a:rPr>
              <a:t>(</a:t>
            </a:r>
            <a:r>
              <a:rPr lang="en-US" sz="1400" i="1" smtClean="0">
                <a:solidFill>
                  <a:schemeClr val="tx2"/>
                </a:solidFill>
                <a:latin typeface="Calibri" pitchFamily="34" charset="0"/>
                <a:cs typeface="Calibri" pitchFamily="34" charset="0"/>
              </a:rPr>
              <a:t>Particle Theory</a:t>
            </a:r>
            <a:r>
              <a:rPr lang="en-US" sz="1400" smtClean="0">
                <a:solidFill>
                  <a:schemeClr val="tx2"/>
                </a:solidFill>
                <a:latin typeface="Calibri" pitchFamily="34" charset="0"/>
                <a:cs typeface="Calibri" pitchFamily="34" charset="0"/>
              </a:rPr>
              <a:t>)</a:t>
            </a:r>
            <a:endParaRPr lang="en-US" sz="1400">
              <a:solidFill>
                <a:schemeClr val="tx2"/>
              </a:solidFill>
              <a:latin typeface="Calibri" pitchFamily="34" charset="0"/>
              <a:cs typeface="Calibri" pitchFamily="34" charset="0"/>
            </a:endParaRPr>
          </a:p>
        </p:txBody>
      </p:sp>
      <p:cxnSp>
        <p:nvCxnSpPr>
          <p:cNvPr id="28" name="Straight Arrow Connector 27"/>
          <p:cNvCxnSpPr/>
          <p:nvPr/>
        </p:nvCxnSpPr>
        <p:spPr>
          <a:xfrm>
            <a:off x="3854116" y="2378242"/>
            <a:ext cx="533400" cy="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22"/>
          <p:cNvSpPr>
            <a:spLocks noChangeArrowheads="1"/>
          </p:cNvSpPr>
          <p:nvPr/>
        </p:nvSpPr>
        <p:spPr bwMode="auto">
          <a:xfrm>
            <a:off x="4547936" y="2209800"/>
            <a:ext cx="1387642" cy="553998"/>
          </a:xfrm>
          <a:prstGeom prst="rect">
            <a:avLst/>
          </a:prstGeom>
          <a:noFill/>
          <a:ln w="9525">
            <a:noFill/>
            <a:miter lim="800000"/>
            <a:headEnd/>
            <a:tailEnd/>
          </a:ln>
        </p:spPr>
        <p:txBody>
          <a:bodyPr wrap="square">
            <a:spAutoFit/>
          </a:bodyPr>
          <a:lstStyle/>
          <a:p>
            <a:r>
              <a:rPr lang="en-US" altLang="ja-JP" b="1" smtClean="0">
                <a:solidFill>
                  <a:schemeClr val="tx2"/>
                </a:solidFill>
              </a:rPr>
              <a:t>2 grup</a:t>
            </a:r>
          </a:p>
          <a:p>
            <a:r>
              <a:rPr lang="en-US" sz="1200" b="1" smtClean="0">
                <a:solidFill>
                  <a:schemeClr val="tx2"/>
                </a:solidFill>
              </a:rPr>
              <a:t>(7 profs)</a:t>
            </a:r>
            <a:endParaRPr lang="en-US" sz="1200">
              <a:solidFill>
                <a:srgbClr val="FF0000"/>
              </a:solidFill>
            </a:endParaRPr>
          </a:p>
        </p:txBody>
      </p:sp>
      <p:pic>
        <p:nvPicPr>
          <p:cNvPr id="1030" name="Picture 6" descr="C:\Users\ed1\Desktop\index_files\pnt_01.gif"/>
          <p:cNvPicPr>
            <a:picLocks noChangeAspect="1" noChangeArrowheads="1"/>
          </p:cNvPicPr>
          <p:nvPr/>
        </p:nvPicPr>
        <p:blipFill>
          <a:blip r:embed="rId3" cstate="print"/>
          <a:srcRect/>
          <a:stretch>
            <a:fillRect/>
          </a:stretch>
        </p:blipFill>
        <p:spPr bwMode="auto">
          <a:xfrm>
            <a:off x="5562600" y="1828800"/>
            <a:ext cx="1428750" cy="1143000"/>
          </a:xfrm>
          <a:prstGeom prst="rect">
            <a:avLst/>
          </a:prstGeom>
          <a:noFill/>
        </p:spPr>
      </p:pic>
      <p:pic>
        <p:nvPicPr>
          <p:cNvPr id="1031" name="Picture 7" descr="C:\Users\ed1\Desktop\index_files\pnt_02.gif"/>
          <p:cNvPicPr>
            <a:picLocks noChangeAspect="1" noChangeArrowheads="1"/>
          </p:cNvPicPr>
          <p:nvPr/>
        </p:nvPicPr>
        <p:blipFill>
          <a:blip r:embed="rId4" cstate="print"/>
          <a:srcRect/>
          <a:stretch>
            <a:fillRect/>
          </a:stretch>
        </p:blipFill>
        <p:spPr bwMode="auto">
          <a:xfrm>
            <a:off x="7105650" y="1828800"/>
            <a:ext cx="1428750" cy="1143000"/>
          </a:xfrm>
          <a:prstGeom prst="rect">
            <a:avLst/>
          </a:prstGeom>
          <a:noFill/>
        </p:spPr>
      </p:pic>
      <p:sp>
        <p:nvSpPr>
          <p:cNvPr id="38" name="Rectangle 37"/>
          <p:cNvSpPr/>
          <p:nvPr/>
        </p:nvSpPr>
        <p:spPr>
          <a:xfrm>
            <a:off x="304800" y="3048000"/>
            <a:ext cx="3505200" cy="5235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2"/>
                </a:solidFill>
                <a:latin typeface="Calibri" pitchFamily="34" charset="0"/>
                <a:cs typeface="Calibri" pitchFamily="34" charset="0"/>
              </a:rPr>
              <a:t>Fisika Partikel Eksperimental</a:t>
            </a:r>
          </a:p>
          <a:p>
            <a:pPr algn="ctr"/>
            <a:r>
              <a:rPr lang="en-US" sz="1400" smtClean="0">
                <a:solidFill>
                  <a:schemeClr val="tx2"/>
                </a:solidFill>
                <a:latin typeface="Calibri" pitchFamily="34" charset="0"/>
                <a:cs typeface="Calibri" pitchFamily="34" charset="0"/>
              </a:rPr>
              <a:t>(</a:t>
            </a:r>
            <a:r>
              <a:rPr lang="en-US" sz="1400" i="1" smtClean="0">
                <a:solidFill>
                  <a:schemeClr val="tx2"/>
                </a:solidFill>
                <a:latin typeface="Calibri" pitchFamily="34" charset="0"/>
                <a:cs typeface="Calibri" pitchFamily="34" charset="0"/>
              </a:rPr>
              <a:t>Experimental Particle Physics</a:t>
            </a:r>
            <a:r>
              <a:rPr lang="en-US" sz="1400" smtClean="0">
                <a:solidFill>
                  <a:schemeClr val="tx2"/>
                </a:solidFill>
                <a:latin typeface="Calibri" pitchFamily="34" charset="0"/>
                <a:cs typeface="Calibri" pitchFamily="34" charset="0"/>
              </a:rPr>
              <a:t>)</a:t>
            </a:r>
            <a:endParaRPr lang="en-US" sz="1400">
              <a:solidFill>
                <a:schemeClr val="tx2"/>
              </a:solidFill>
              <a:latin typeface="Calibri" pitchFamily="34" charset="0"/>
              <a:cs typeface="Calibri" pitchFamily="34" charset="0"/>
            </a:endParaRPr>
          </a:p>
        </p:txBody>
      </p:sp>
      <p:cxnSp>
        <p:nvCxnSpPr>
          <p:cNvPr id="39" name="Straight Arrow Connector 38"/>
          <p:cNvCxnSpPr/>
          <p:nvPr/>
        </p:nvCxnSpPr>
        <p:spPr>
          <a:xfrm>
            <a:off x="3854116" y="3276599"/>
            <a:ext cx="533400" cy="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22"/>
          <p:cNvSpPr>
            <a:spLocks noChangeArrowheads="1"/>
          </p:cNvSpPr>
          <p:nvPr/>
        </p:nvSpPr>
        <p:spPr bwMode="auto">
          <a:xfrm>
            <a:off x="4555958" y="3092116"/>
            <a:ext cx="1387642" cy="553998"/>
          </a:xfrm>
          <a:prstGeom prst="rect">
            <a:avLst/>
          </a:prstGeom>
          <a:noFill/>
          <a:ln w="9525">
            <a:noFill/>
            <a:miter lim="800000"/>
            <a:headEnd/>
            <a:tailEnd/>
          </a:ln>
        </p:spPr>
        <p:txBody>
          <a:bodyPr wrap="square">
            <a:spAutoFit/>
          </a:bodyPr>
          <a:lstStyle/>
          <a:p>
            <a:r>
              <a:rPr lang="en-US" altLang="ja-JP" b="1" dirty="0" smtClean="0">
                <a:solidFill>
                  <a:schemeClr val="tx2"/>
                </a:solidFill>
              </a:rPr>
              <a:t>6 </a:t>
            </a:r>
            <a:r>
              <a:rPr lang="en-US" altLang="ja-JP" b="1" dirty="0" err="1" smtClean="0">
                <a:solidFill>
                  <a:schemeClr val="tx2"/>
                </a:solidFill>
              </a:rPr>
              <a:t>grup</a:t>
            </a:r>
            <a:endParaRPr lang="en-US" altLang="ja-JP" b="1" dirty="0" smtClean="0">
              <a:solidFill>
                <a:schemeClr val="tx2"/>
              </a:solidFill>
            </a:endParaRPr>
          </a:p>
          <a:p>
            <a:r>
              <a:rPr lang="en-US" sz="1200" b="1" dirty="0" smtClean="0">
                <a:solidFill>
                  <a:schemeClr val="tx2"/>
                </a:solidFill>
              </a:rPr>
              <a:t>(15 profs)</a:t>
            </a:r>
            <a:endParaRPr lang="en-US" sz="1200" dirty="0">
              <a:solidFill>
                <a:srgbClr val="FF0000"/>
              </a:solidFill>
            </a:endParaRPr>
          </a:p>
        </p:txBody>
      </p:sp>
      <p:pic>
        <p:nvPicPr>
          <p:cNvPr id="1032" name="Picture 8" descr="C:\Users\ed1\Desktop\index_files\enpp_01.gif"/>
          <p:cNvPicPr>
            <a:picLocks noChangeAspect="1" noChangeArrowheads="1"/>
          </p:cNvPicPr>
          <p:nvPr/>
        </p:nvPicPr>
        <p:blipFill>
          <a:blip r:embed="rId5" cstate="print"/>
          <a:srcRect/>
          <a:stretch>
            <a:fillRect/>
          </a:stretch>
        </p:blipFill>
        <p:spPr bwMode="auto">
          <a:xfrm>
            <a:off x="304800" y="3928872"/>
            <a:ext cx="1428750" cy="1143000"/>
          </a:xfrm>
          <a:prstGeom prst="rect">
            <a:avLst/>
          </a:prstGeom>
          <a:noFill/>
        </p:spPr>
      </p:pic>
      <p:pic>
        <p:nvPicPr>
          <p:cNvPr id="1033" name="Picture 9" descr="C:\Users\ed1\Desktop\index_files\enpp_02.gif"/>
          <p:cNvPicPr>
            <a:picLocks noChangeAspect="1" noChangeArrowheads="1"/>
          </p:cNvPicPr>
          <p:nvPr/>
        </p:nvPicPr>
        <p:blipFill>
          <a:blip r:embed="rId6" cstate="print"/>
          <a:srcRect/>
          <a:stretch>
            <a:fillRect/>
          </a:stretch>
        </p:blipFill>
        <p:spPr bwMode="auto">
          <a:xfrm>
            <a:off x="1812758" y="3928872"/>
            <a:ext cx="1428750" cy="1143000"/>
          </a:xfrm>
          <a:prstGeom prst="rect">
            <a:avLst/>
          </a:prstGeom>
          <a:noFill/>
        </p:spPr>
      </p:pic>
      <p:pic>
        <p:nvPicPr>
          <p:cNvPr id="1035" name="Picture 11" descr="C:\Users\ed1\Desktop\index_files\enpp_04.gif"/>
          <p:cNvPicPr>
            <a:picLocks noChangeAspect="1" noChangeArrowheads="1"/>
          </p:cNvPicPr>
          <p:nvPr/>
        </p:nvPicPr>
        <p:blipFill>
          <a:blip r:embed="rId7" cstate="print"/>
          <a:srcRect/>
          <a:stretch>
            <a:fillRect/>
          </a:stretch>
        </p:blipFill>
        <p:spPr bwMode="auto">
          <a:xfrm>
            <a:off x="1800726" y="5148072"/>
            <a:ext cx="1428750" cy="1143000"/>
          </a:xfrm>
          <a:prstGeom prst="rect">
            <a:avLst/>
          </a:prstGeom>
          <a:noFill/>
        </p:spPr>
      </p:pic>
      <p:pic>
        <p:nvPicPr>
          <p:cNvPr id="1036" name="Picture 12" descr="C:\Users\ed1\Desktop\index_files\enpp_05.gif"/>
          <p:cNvPicPr>
            <a:picLocks noChangeAspect="1" noChangeArrowheads="1"/>
          </p:cNvPicPr>
          <p:nvPr/>
        </p:nvPicPr>
        <p:blipFill>
          <a:blip r:embed="rId8" cstate="print"/>
          <a:srcRect/>
          <a:stretch>
            <a:fillRect/>
          </a:stretch>
        </p:blipFill>
        <p:spPr bwMode="auto">
          <a:xfrm>
            <a:off x="304800" y="5148072"/>
            <a:ext cx="1428750" cy="1143000"/>
          </a:xfrm>
          <a:prstGeom prst="rect">
            <a:avLst/>
          </a:prstGeom>
          <a:noFill/>
        </p:spPr>
      </p:pic>
      <p:pic>
        <p:nvPicPr>
          <p:cNvPr id="1037" name="Picture 13" descr="C:\Users\ed1\Desktop\index_files\enpp_06.gif"/>
          <p:cNvPicPr>
            <a:picLocks noChangeAspect="1" noChangeArrowheads="1"/>
          </p:cNvPicPr>
          <p:nvPr/>
        </p:nvPicPr>
        <p:blipFill>
          <a:blip r:embed="rId9" cstate="print"/>
          <a:srcRect/>
          <a:stretch>
            <a:fillRect/>
          </a:stretch>
        </p:blipFill>
        <p:spPr bwMode="auto">
          <a:xfrm>
            <a:off x="3323724" y="5148072"/>
            <a:ext cx="1428750" cy="1143000"/>
          </a:xfrm>
          <a:prstGeom prst="rect">
            <a:avLst/>
          </a:prstGeom>
          <a:noFill/>
        </p:spPr>
      </p:pic>
      <p:pic>
        <p:nvPicPr>
          <p:cNvPr id="1038" name="Picture 14" descr="C:\Users\ed1\Desktop\index_files\enpp_07.gif"/>
          <p:cNvPicPr>
            <a:picLocks noChangeAspect="1" noChangeArrowheads="1"/>
          </p:cNvPicPr>
          <p:nvPr/>
        </p:nvPicPr>
        <p:blipFill>
          <a:blip r:embed="rId10" cstate="print"/>
          <a:srcRect/>
          <a:stretch>
            <a:fillRect/>
          </a:stretch>
        </p:blipFill>
        <p:spPr bwMode="auto">
          <a:xfrm>
            <a:off x="3348790" y="3928872"/>
            <a:ext cx="1428750" cy="1143000"/>
          </a:xfrm>
          <a:prstGeom prst="rect">
            <a:avLst/>
          </a:prstGeom>
          <a:noFill/>
        </p:spPr>
      </p:pic>
      <p:pic>
        <p:nvPicPr>
          <p:cNvPr id="1042" name="Picture 18" descr="C:\Users\ed1\Desktop\PWneu5_06-05.jpg"/>
          <p:cNvPicPr>
            <a:picLocks noChangeAspect="1" noChangeArrowheads="1"/>
          </p:cNvPicPr>
          <p:nvPr/>
        </p:nvPicPr>
        <p:blipFill>
          <a:blip r:embed="rId11" cstate="print"/>
          <a:srcRect/>
          <a:stretch>
            <a:fillRect/>
          </a:stretch>
        </p:blipFill>
        <p:spPr bwMode="auto">
          <a:xfrm>
            <a:off x="5458611" y="4995672"/>
            <a:ext cx="1905000" cy="1557528"/>
          </a:xfrm>
          <a:prstGeom prst="rect">
            <a:avLst/>
          </a:prstGeom>
          <a:ln>
            <a:noFill/>
          </a:ln>
          <a:effectLst>
            <a:softEdge rad="112500"/>
          </a:effectLst>
        </p:spPr>
      </p:pic>
      <p:pic>
        <p:nvPicPr>
          <p:cNvPr id="1040" name="Picture 16" descr="C:\Users\ed1\Desktop\tscan.gif"/>
          <p:cNvPicPr>
            <a:picLocks noChangeAspect="1" noChangeArrowheads="1"/>
          </p:cNvPicPr>
          <p:nvPr/>
        </p:nvPicPr>
        <p:blipFill>
          <a:blip r:embed="rId12" cstate="print"/>
          <a:srcRect/>
          <a:stretch>
            <a:fillRect/>
          </a:stretch>
        </p:blipFill>
        <p:spPr bwMode="auto">
          <a:xfrm>
            <a:off x="5230011" y="3735372"/>
            <a:ext cx="1817688" cy="1717500"/>
          </a:xfrm>
          <a:prstGeom prst="rect">
            <a:avLst/>
          </a:prstGeom>
          <a:ln>
            <a:noFill/>
          </a:ln>
          <a:effectLst>
            <a:softEdge rad="112500"/>
          </a:effectLst>
        </p:spPr>
      </p:pic>
      <p:pic>
        <p:nvPicPr>
          <p:cNvPr id="1039" name="Picture 15" descr="C:\Users\ed1\Desktop\images.jpg"/>
          <p:cNvPicPr>
            <a:picLocks noChangeAspect="1" noChangeArrowheads="1"/>
          </p:cNvPicPr>
          <p:nvPr/>
        </p:nvPicPr>
        <p:blipFill>
          <a:blip r:embed="rId13" cstate="print"/>
          <a:srcRect/>
          <a:stretch>
            <a:fillRect/>
          </a:stretch>
        </p:blipFill>
        <p:spPr bwMode="auto">
          <a:xfrm>
            <a:off x="6172200" y="4843272"/>
            <a:ext cx="2133600" cy="1540244"/>
          </a:xfrm>
          <a:prstGeom prst="rect">
            <a:avLst/>
          </a:prstGeom>
          <a:ln>
            <a:noFill/>
          </a:ln>
          <a:effectLst>
            <a:softEdge rad="112500"/>
          </a:effectLst>
        </p:spPr>
      </p:pic>
      <p:pic>
        <p:nvPicPr>
          <p:cNvPr id="1041" name="Picture 17" descr="C:\Users\ed1\Desktop\images2.jpg"/>
          <p:cNvPicPr>
            <a:picLocks noChangeAspect="1" noChangeArrowheads="1"/>
          </p:cNvPicPr>
          <p:nvPr/>
        </p:nvPicPr>
        <p:blipFill>
          <a:blip r:embed="rId14" cstate="print"/>
          <a:srcRect/>
          <a:stretch>
            <a:fillRect/>
          </a:stretch>
        </p:blipFill>
        <p:spPr bwMode="auto">
          <a:xfrm>
            <a:off x="6601611" y="3852672"/>
            <a:ext cx="1856589" cy="1390650"/>
          </a:xfrm>
          <a:prstGeom prst="rect">
            <a:avLst/>
          </a:prstGeom>
          <a:ln>
            <a:noFill/>
          </a:ln>
          <a:effectLst>
            <a:softEdge rad="112500"/>
          </a:effectLst>
        </p:spPr>
      </p:pic>
      <p:sp>
        <p:nvSpPr>
          <p:cNvPr id="55" name="TextBox 54"/>
          <p:cNvSpPr txBox="1"/>
          <p:nvPr/>
        </p:nvSpPr>
        <p:spPr>
          <a:xfrm>
            <a:off x="5673004" y="4767072"/>
            <a:ext cx="2175596" cy="954107"/>
          </a:xfrm>
          <a:prstGeom prst="rect">
            <a:avLst/>
          </a:prstGeom>
          <a:noFill/>
        </p:spPr>
        <p:txBody>
          <a:bodyPr wrap="none" rtlCol="0">
            <a:spAutoFit/>
          </a:bodyPr>
          <a:lstStyle/>
          <a:p>
            <a:pPr algn="ctr"/>
            <a:r>
              <a:rPr lang="en-US" sz="2800" b="1" smtClean="0">
                <a:solidFill>
                  <a:schemeClr val="bg1"/>
                </a:solidFill>
              </a:rPr>
              <a:t>KamLAND</a:t>
            </a:r>
          </a:p>
          <a:p>
            <a:pPr algn="ctr"/>
            <a:r>
              <a:rPr lang="en-US" sz="2800" smtClean="0">
                <a:solidFill>
                  <a:schemeClr val="bg1"/>
                </a:solidFill>
              </a:rPr>
              <a:t>Project</a:t>
            </a:r>
            <a:endParaRPr lang="en-US" sz="2800">
              <a:solidFill>
                <a:schemeClr val="bg1"/>
              </a:solidFill>
            </a:endParaRPr>
          </a:p>
        </p:txBody>
      </p:sp>
      <p:sp>
        <p:nvSpPr>
          <p:cNvPr id="59" name="Rectangle 22"/>
          <p:cNvSpPr>
            <a:spLocks noChangeArrowheads="1"/>
          </p:cNvSpPr>
          <p:nvPr/>
        </p:nvSpPr>
        <p:spPr bwMode="auto">
          <a:xfrm>
            <a:off x="228600" y="1219200"/>
            <a:ext cx="5486400" cy="461665"/>
          </a:xfrm>
          <a:prstGeom prst="rect">
            <a:avLst/>
          </a:prstGeom>
          <a:noFill/>
          <a:ln w="9525">
            <a:noFill/>
            <a:miter lim="800000"/>
            <a:headEnd/>
            <a:tailEnd/>
          </a:ln>
        </p:spPr>
        <p:txBody>
          <a:bodyPr wrap="square">
            <a:spAutoFit/>
          </a:bodyPr>
          <a:lstStyle/>
          <a:p>
            <a:r>
              <a:rPr lang="en-US" sz="2400" smtClean="0">
                <a:solidFill>
                  <a:schemeClr val="accent5">
                    <a:lumMod val="75000"/>
                  </a:schemeClr>
                </a:solidFill>
              </a:rPr>
              <a:t>Silakan cek: </a:t>
            </a:r>
            <a:r>
              <a:rPr lang="en-US" sz="2400" smtClean="0">
                <a:solidFill>
                  <a:schemeClr val="accent5">
                    <a:lumMod val="75000"/>
                  </a:schemeClr>
                </a:solidFill>
                <a:hlinkClick r:id="rId15"/>
              </a:rPr>
              <a:t>www.phys.tohoku.ac.jp</a:t>
            </a:r>
            <a:endParaRPr lang="en-US" sz="2400">
              <a:solidFill>
                <a:schemeClr val="accent5">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2"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66" name="Title 1"/>
          <p:cNvSpPr txBox="1">
            <a:spLocks/>
          </p:cNvSpPr>
          <p:nvPr/>
        </p:nvSpPr>
        <p:spPr>
          <a:xfrm>
            <a:off x="1143000" y="0"/>
            <a:ext cx="7620000" cy="990600"/>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500" cap="small" smtClean="0">
                <a:solidFill>
                  <a:srgbClr val="7030A0"/>
                </a:solidFill>
                <a:latin typeface="+mj-lt"/>
                <a:ea typeface="+mj-ea"/>
                <a:cs typeface="+mj-cs"/>
              </a:rPr>
              <a:t>Bidang riset di departemen fisika</a:t>
            </a:r>
            <a:r>
              <a:rPr kumimoji="0" lang="en-US" sz="4000" b="0" i="0" u="none" strike="noStrike" kern="1200" cap="small" spc="0" normalizeH="0" baseline="0" noProof="0" smtClean="0">
                <a:ln>
                  <a:noFill/>
                </a:ln>
                <a:solidFill>
                  <a:srgbClr val="7030A0"/>
                </a:solidFill>
                <a:effectLst/>
                <a:uLnTx/>
                <a:uFillTx/>
                <a:latin typeface="+mj-lt"/>
                <a:ea typeface="+mj-ea"/>
                <a:cs typeface="+mj-cs"/>
              </a:rPr>
              <a:t/>
            </a:r>
            <a:br>
              <a:rPr kumimoji="0" lang="en-US" sz="4000" b="0" i="0" u="none" strike="noStrike" kern="1200" cap="small" spc="0" normalizeH="0" baseline="0" noProof="0" smtClean="0">
                <a:ln>
                  <a:noFill/>
                </a:ln>
                <a:solidFill>
                  <a:srgbClr val="7030A0"/>
                </a:solidFill>
                <a:effectLst/>
                <a:uLnTx/>
                <a:uFillTx/>
                <a:latin typeface="+mj-lt"/>
                <a:ea typeface="+mj-ea"/>
                <a:cs typeface="+mj-cs"/>
              </a:rPr>
            </a:br>
            <a:r>
              <a:rPr kumimoji="0" lang="en-US" sz="2200" b="0" i="1" u="none" strike="noStrike" kern="1200" cap="none" spc="0" normalizeH="0" baseline="0" noProof="0" smtClean="0">
                <a:ln>
                  <a:noFill/>
                </a:ln>
                <a:solidFill>
                  <a:srgbClr val="7030A0"/>
                </a:solidFill>
                <a:effectLst/>
                <a:uLnTx/>
                <a:uFillTx/>
                <a:latin typeface="Calibri" pitchFamily="34" charset="0"/>
                <a:ea typeface="+mj-ea"/>
                <a:cs typeface="+mj-cs"/>
              </a:rPr>
              <a:t>Research groups</a:t>
            </a:r>
            <a:endParaRPr kumimoji="0" lang="en-US" sz="3100" b="0" i="1" u="none" strike="noStrike" kern="1200" cap="none" spc="0" normalizeH="0" baseline="0" noProof="0">
              <a:ln>
                <a:noFill/>
              </a:ln>
              <a:solidFill>
                <a:srgbClr val="7030A0"/>
              </a:solidFill>
              <a:effectLst/>
              <a:uLnTx/>
              <a:uFillTx/>
              <a:latin typeface="Calibri" pitchFamily="34" charset="0"/>
              <a:ea typeface="+mj-ea"/>
              <a:cs typeface="+mj-cs"/>
            </a:endParaRPr>
          </a:p>
        </p:txBody>
      </p:sp>
      <p:sp>
        <p:nvSpPr>
          <p:cNvPr id="24" name="Rectangle 23"/>
          <p:cNvSpPr/>
          <p:nvPr/>
        </p:nvSpPr>
        <p:spPr>
          <a:xfrm>
            <a:off x="304800" y="1447800"/>
            <a:ext cx="3505200" cy="5235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2"/>
                </a:solidFill>
                <a:latin typeface="Calibri" pitchFamily="34" charset="0"/>
                <a:cs typeface="Calibri" pitchFamily="34" charset="0"/>
              </a:rPr>
              <a:t>Teori Material Termampatkan</a:t>
            </a:r>
          </a:p>
          <a:p>
            <a:pPr algn="ctr"/>
            <a:r>
              <a:rPr lang="en-US" sz="1400" smtClean="0">
                <a:solidFill>
                  <a:schemeClr val="tx2"/>
                </a:solidFill>
                <a:latin typeface="Calibri" pitchFamily="34" charset="0"/>
                <a:cs typeface="Calibri" pitchFamily="34" charset="0"/>
              </a:rPr>
              <a:t>(</a:t>
            </a:r>
            <a:r>
              <a:rPr lang="en-US" sz="1400" i="1" smtClean="0">
                <a:solidFill>
                  <a:schemeClr val="tx2"/>
                </a:solidFill>
                <a:latin typeface="Calibri" pitchFamily="34" charset="0"/>
                <a:cs typeface="Calibri" pitchFamily="34" charset="0"/>
              </a:rPr>
              <a:t>Condensed Matter Theory</a:t>
            </a:r>
            <a:r>
              <a:rPr lang="en-US" sz="1400" smtClean="0">
                <a:solidFill>
                  <a:schemeClr val="tx2"/>
                </a:solidFill>
                <a:latin typeface="Calibri" pitchFamily="34" charset="0"/>
                <a:cs typeface="Calibri" pitchFamily="34" charset="0"/>
              </a:rPr>
              <a:t>)</a:t>
            </a:r>
            <a:endParaRPr lang="en-US" sz="1400">
              <a:solidFill>
                <a:schemeClr val="tx2"/>
              </a:solidFill>
              <a:latin typeface="Calibri" pitchFamily="34" charset="0"/>
              <a:cs typeface="Calibri" pitchFamily="34" charset="0"/>
            </a:endParaRPr>
          </a:p>
        </p:txBody>
      </p:sp>
      <p:sp>
        <p:nvSpPr>
          <p:cNvPr id="25" name="Rectangle 24"/>
          <p:cNvSpPr/>
          <p:nvPr/>
        </p:nvSpPr>
        <p:spPr>
          <a:xfrm>
            <a:off x="304800" y="2295878"/>
            <a:ext cx="3505200" cy="5235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2"/>
                </a:solidFill>
                <a:latin typeface="Calibri" pitchFamily="34" charset="0"/>
                <a:cs typeface="Calibri" pitchFamily="34" charset="0"/>
              </a:rPr>
              <a:t>Fisika Material Eksperimental</a:t>
            </a:r>
          </a:p>
          <a:p>
            <a:pPr algn="ctr"/>
            <a:r>
              <a:rPr lang="en-US" sz="1400" smtClean="0">
                <a:solidFill>
                  <a:schemeClr val="tx2"/>
                </a:solidFill>
                <a:latin typeface="Calibri" pitchFamily="34" charset="0"/>
                <a:cs typeface="Calibri" pitchFamily="34" charset="0"/>
              </a:rPr>
              <a:t>(</a:t>
            </a:r>
            <a:r>
              <a:rPr lang="en-US" sz="1400" i="1" smtClean="0">
                <a:solidFill>
                  <a:schemeClr val="tx2"/>
                </a:solidFill>
                <a:latin typeface="Calibri" pitchFamily="34" charset="0"/>
                <a:cs typeface="Calibri" pitchFamily="34" charset="0"/>
              </a:rPr>
              <a:t>Condensed Matter Experiment</a:t>
            </a:r>
            <a:r>
              <a:rPr lang="en-US" sz="1400" smtClean="0">
                <a:solidFill>
                  <a:schemeClr val="tx2"/>
                </a:solidFill>
                <a:latin typeface="Calibri" pitchFamily="34" charset="0"/>
                <a:cs typeface="Calibri" pitchFamily="34" charset="0"/>
              </a:rPr>
              <a:t>)</a:t>
            </a:r>
            <a:endParaRPr lang="en-US" sz="1400">
              <a:solidFill>
                <a:schemeClr val="tx2"/>
              </a:solidFill>
              <a:latin typeface="Calibri" pitchFamily="34" charset="0"/>
              <a:cs typeface="Calibri" pitchFamily="34" charset="0"/>
            </a:endParaRPr>
          </a:p>
        </p:txBody>
      </p:sp>
      <p:cxnSp>
        <p:nvCxnSpPr>
          <p:cNvPr id="26" name="Straight Arrow Connector 25"/>
          <p:cNvCxnSpPr/>
          <p:nvPr/>
        </p:nvCxnSpPr>
        <p:spPr>
          <a:xfrm>
            <a:off x="3838074" y="1666522"/>
            <a:ext cx="533400" cy="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842084" y="2514599"/>
            <a:ext cx="533400" cy="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2"/>
          <p:cNvSpPr>
            <a:spLocks noChangeArrowheads="1"/>
          </p:cNvSpPr>
          <p:nvPr/>
        </p:nvSpPr>
        <p:spPr bwMode="auto">
          <a:xfrm>
            <a:off x="4572000" y="1449590"/>
            <a:ext cx="1387642" cy="553998"/>
          </a:xfrm>
          <a:prstGeom prst="rect">
            <a:avLst/>
          </a:prstGeom>
          <a:noFill/>
          <a:ln w="9525">
            <a:noFill/>
            <a:miter lim="800000"/>
            <a:headEnd/>
            <a:tailEnd/>
          </a:ln>
        </p:spPr>
        <p:txBody>
          <a:bodyPr wrap="square">
            <a:spAutoFit/>
          </a:bodyPr>
          <a:lstStyle/>
          <a:p>
            <a:r>
              <a:rPr lang="en-US" altLang="ja-JP" b="1" smtClean="0">
                <a:solidFill>
                  <a:schemeClr val="tx2"/>
                </a:solidFill>
              </a:rPr>
              <a:t>2 grup</a:t>
            </a:r>
          </a:p>
          <a:p>
            <a:r>
              <a:rPr lang="en-US" sz="1200" b="1" smtClean="0">
                <a:solidFill>
                  <a:schemeClr val="tx2"/>
                </a:solidFill>
              </a:rPr>
              <a:t>(6 profs)</a:t>
            </a:r>
            <a:endParaRPr lang="en-US" sz="1200">
              <a:solidFill>
                <a:srgbClr val="FF0000"/>
              </a:solidFill>
            </a:endParaRPr>
          </a:p>
        </p:txBody>
      </p:sp>
      <p:sp>
        <p:nvSpPr>
          <p:cNvPr id="30" name="Rectangle 22"/>
          <p:cNvSpPr>
            <a:spLocks noChangeArrowheads="1"/>
          </p:cNvSpPr>
          <p:nvPr/>
        </p:nvSpPr>
        <p:spPr bwMode="auto">
          <a:xfrm>
            <a:off x="4419600" y="2334126"/>
            <a:ext cx="1387642" cy="553998"/>
          </a:xfrm>
          <a:prstGeom prst="rect">
            <a:avLst/>
          </a:prstGeom>
          <a:noFill/>
          <a:ln w="9525">
            <a:noFill/>
            <a:miter lim="800000"/>
            <a:headEnd/>
            <a:tailEnd/>
          </a:ln>
        </p:spPr>
        <p:txBody>
          <a:bodyPr wrap="square">
            <a:spAutoFit/>
          </a:bodyPr>
          <a:lstStyle/>
          <a:p>
            <a:r>
              <a:rPr lang="en-US" altLang="ja-JP" b="1" smtClean="0">
                <a:solidFill>
                  <a:schemeClr val="tx2"/>
                </a:solidFill>
              </a:rPr>
              <a:t>24 grup</a:t>
            </a:r>
          </a:p>
          <a:p>
            <a:r>
              <a:rPr lang="en-US" sz="1200" b="1" smtClean="0">
                <a:solidFill>
                  <a:schemeClr val="tx2"/>
                </a:solidFill>
              </a:rPr>
              <a:t>   (30 profs)</a:t>
            </a:r>
            <a:endParaRPr lang="en-US" sz="1200">
              <a:solidFill>
                <a:srgbClr val="FF0000"/>
              </a:solidFill>
            </a:endParaRPr>
          </a:p>
        </p:txBody>
      </p:sp>
      <p:pic>
        <p:nvPicPr>
          <p:cNvPr id="2050" name="Picture 2" descr="C:\Users\ed1\Desktop\index_files\cmt_01.gif"/>
          <p:cNvPicPr>
            <a:picLocks noChangeAspect="1" noChangeArrowheads="1"/>
          </p:cNvPicPr>
          <p:nvPr/>
        </p:nvPicPr>
        <p:blipFill>
          <a:blip r:embed="rId3" cstate="print"/>
          <a:srcRect/>
          <a:stretch>
            <a:fillRect/>
          </a:stretch>
        </p:blipFill>
        <p:spPr bwMode="auto">
          <a:xfrm>
            <a:off x="5581650" y="1143000"/>
            <a:ext cx="1428750" cy="1143000"/>
          </a:xfrm>
          <a:prstGeom prst="rect">
            <a:avLst/>
          </a:prstGeom>
          <a:noFill/>
        </p:spPr>
      </p:pic>
      <p:pic>
        <p:nvPicPr>
          <p:cNvPr id="2051" name="Picture 3" descr="C:\Users\ed1\Desktop\index_files\cmt_02.gif"/>
          <p:cNvPicPr>
            <a:picLocks noChangeAspect="1" noChangeArrowheads="1"/>
          </p:cNvPicPr>
          <p:nvPr/>
        </p:nvPicPr>
        <p:blipFill>
          <a:blip r:embed="rId4" cstate="print"/>
          <a:srcRect/>
          <a:stretch>
            <a:fillRect/>
          </a:stretch>
        </p:blipFill>
        <p:spPr bwMode="auto">
          <a:xfrm>
            <a:off x="7105650" y="1143000"/>
            <a:ext cx="1428750" cy="1143000"/>
          </a:xfrm>
          <a:prstGeom prst="rect">
            <a:avLst/>
          </a:prstGeom>
          <a:noFill/>
        </p:spPr>
      </p:pic>
      <p:pic>
        <p:nvPicPr>
          <p:cNvPr id="2077" name="Picture 29"/>
          <p:cNvPicPr>
            <a:picLocks noChangeAspect="1" noChangeArrowheads="1"/>
          </p:cNvPicPr>
          <p:nvPr/>
        </p:nvPicPr>
        <p:blipFill>
          <a:blip r:embed="rId5" cstate="print"/>
          <a:srcRect/>
          <a:stretch>
            <a:fillRect/>
          </a:stretch>
        </p:blipFill>
        <p:spPr bwMode="auto">
          <a:xfrm>
            <a:off x="1066800" y="3048000"/>
            <a:ext cx="6858000" cy="3632210"/>
          </a:xfrm>
          <a:prstGeom prst="rect">
            <a:avLst/>
          </a:prstGeom>
          <a:noFill/>
          <a:ln w="9525">
            <a:noFill/>
            <a:miter lim="800000"/>
            <a:headEnd/>
            <a:tailEnd/>
          </a:ln>
          <a:effectLst/>
        </p:spPr>
      </p:pic>
      <p:sp>
        <p:nvSpPr>
          <p:cNvPr id="144" name="Rectangle 143"/>
          <p:cNvSpPr/>
          <p:nvPr/>
        </p:nvSpPr>
        <p:spPr>
          <a:xfrm>
            <a:off x="8105362"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nugraha\Desktop\image.png"/>
          <p:cNvPicPr>
            <a:picLocks noChangeAspect="1" noChangeArrowheads="1"/>
          </p:cNvPicPr>
          <p:nvPr/>
        </p:nvPicPr>
        <p:blipFill>
          <a:blip r:embed="rId2" cstate="print"/>
          <a:srcRect/>
          <a:stretch>
            <a:fillRect/>
          </a:stretch>
        </p:blipFill>
        <p:spPr bwMode="auto">
          <a:xfrm>
            <a:off x="2057400" y="4038599"/>
            <a:ext cx="2133600" cy="1454727"/>
          </a:xfrm>
          <a:prstGeom prst="rect">
            <a:avLst/>
          </a:prstGeom>
          <a:noFill/>
        </p:spPr>
      </p:pic>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3"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66" name="Title 1"/>
          <p:cNvSpPr txBox="1">
            <a:spLocks/>
          </p:cNvSpPr>
          <p:nvPr/>
        </p:nvSpPr>
        <p:spPr>
          <a:xfrm>
            <a:off x="1143000" y="0"/>
            <a:ext cx="7620000" cy="990600"/>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500" cap="small" smtClean="0">
                <a:solidFill>
                  <a:srgbClr val="7030A0"/>
                </a:solidFill>
                <a:latin typeface="+mj-lt"/>
                <a:ea typeface="+mj-ea"/>
                <a:cs typeface="+mj-cs"/>
              </a:rPr>
              <a:t>Grup fisika material teoretik</a:t>
            </a:r>
            <a:r>
              <a:rPr kumimoji="0" lang="en-US" sz="4000" b="0" i="0" u="none" strike="noStrike" kern="1200" cap="small" spc="0" normalizeH="0" baseline="0" noProof="0" smtClean="0">
                <a:ln>
                  <a:noFill/>
                </a:ln>
                <a:solidFill>
                  <a:srgbClr val="7030A0"/>
                </a:solidFill>
                <a:effectLst/>
                <a:uLnTx/>
                <a:uFillTx/>
                <a:latin typeface="+mj-lt"/>
                <a:ea typeface="+mj-ea"/>
                <a:cs typeface="+mj-cs"/>
              </a:rPr>
              <a:t/>
            </a:r>
            <a:br>
              <a:rPr kumimoji="0" lang="en-US" sz="4000" b="0" i="0" u="none" strike="noStrike" kern="1200" cap="small" spc="0" normalizeH="0" baseline="0" noProof="0" smtClean="0">
                <a:ln>
                  <a:noFill/>
                </a:ln>
                <a:solidFill>
                  <a:srgbClr val="7030A0"/>
                </a:solidFill>
                <a:effectLst/>
                <a:uLnTx/>
                <a:uFillTx/>
                <a:latin typeface="+mj-lt"/>
                <a:ea typeface="+mj-ea"/>
                <a:cs typeface="+mj-cs"/>
              </a:rPr>
            </a:br>
            <a:r>
              <a:rPr kumimoji="0" lang="en-US" sz="2200" b="0" i="1" u="none" strike="noStrike" kern="1200" cap="none" spc="0" normalizeH="0" baseline="0" noProof="0" smtClean="0">
                <a:ln>
                  <a:noFill/>
                </a:ln>
                <a:solidFill>
                  <a:srgbClr val="7030A0"/>
                </a:solidFill>
                <a:effectLst/>
                <a:uLnTx/>
                <a:uFillTx/>
                <a:latin typeface="Calibri" pitchFamily="34" charset="0"/>
                <a:ea typeface="+mj-ea"/>
                <a:cs typeface="+mj-cs"/>
              </a:rPr>
              <a:t>Theoretical</a:t>
            </a:r>
            <a:r>
              <a:rPr kumimoji="0" lang="en-US" sz="2200" b="0" i="1" u="none" strike="noStrike" kern="1200" cap="none" spc="0" normalizeH="0" noProof="0" smtClean="0">
                <a:ln>
                  <a:noFill/>
                </a:ln>
                <a:solidFill>
                  <a:srgbClr val="7030A0"/>
                </a:solidFill>
                <a:effectLst/>
                <a:uLnTx/>
                <a:uFillTx/>
                <a:latin typeface="Calibri" pitchFamily="34" charset="0"/>
                <a:ea typeface="+mj-ea"/>
                <a:cs typeface="+mj-cs"/>
              </a:rPr>
              <a:t> condensed matter and statistical physics group</a:t>
            </a:r>
            <a:endParaRPr kumimoji="0" lang="en-US" sz="3100" b="0" i="1" u="none" strike="noStrike" kern="1200" cap="none" spc="0" normalizeH="0" baseline="0" noProof="0">
              <a:ln>
                <a:noFill/>
              </a:ln>
              <a:solidFill>
                <a:srgbClr val="7030A0"/>
              </a:solidFill>
              <a:effectLst/>
              <a:uLnTx/>
              <a:uFillTx/>
              <a:latin typeface="Calibri" pitchFamily="34" charset="0"/>
              <a:ea typeface="+mj-ea"/>
              <a:cs typeface="+mj-cs"/>
            </a:endParaRPr>
          </a:p>
        </p:txBody>
      </p:sp>
      <p:sp>
        <p:nvSpPr>
          <p:cNvPr id="17" name="Rectangle 22"/>
          <p:cNvSpPr>
            <a:spLocks noChangeArrowheads="1"/>
          </p:cNvSpPr>
          <p:nvPr/>
        </p:nvSpPr>
        <p:spPr bwMode="auto">
          <a:xfrm>
            <a:off x="228600" y="1219200"/>
            <a:ext cx="5638800" cy="369332"/>
          </a:xfrm>
          <a:prstGeom prst="rect">
            <a:avLst/>
          </a:prstGeom>
          <a:noFill/>
          <a:ln w="9525">
            <a:noFill/>
            <a:miter lim="800000"/>
            <a:headEnd/>
            <a:tailEnd/>
          </a:ln>
        </p:spPr>
        <p:txBody>
          <a:bodyPr wrap="square">
            <a:spAutoFit/>
          </a:bodyPr>
          <a:lstStyle/>
          <a:p>
            <a:r>
              <a:rPr lang="en-US" altLang="ja-JP" b="1" smtClean="0">
                <a:solidFill>
                  <a:srgbClr val="7030A0"/>
                </a:solidFill>
              </a:rPr>
              <a:t>Grup Prof. Riichiro Saito (Carbon physics)</a:t>
            </a:r>
            <a:endParaRPr lang="en-US" sz="1200">
              <a:solidFill>
                <a:srgbClr val="7030A0"/>
              </a:solidFill>
            </a:endParaRPr>
          </a:p>
        </p:txBody>
      </p:sp>
      <p:pic>
        <p:nvPicPr>
          <p:cNvPr id="5122" name="Picture 2" descr="C:\Users\ed1\Desktop\cover-l.jpeg"/>
          <p:cNvPicPr>
            <a:picLocks noChangeAspect="1" noChangeArrowheads="1"/>
          </p:cNvPicPr>
          <p:nvPr/>
        </p:nvPicPr>
        <p:blipFill>
          <a:blip r:embed="rId4" cstate="print"/>
          <a:srcRect/>
          <a:stretch>
            <a:fillRect/>
          </a:stretch>
        </p:blipFill>
        <p:spPr bwMode="auto">
          <a:xfrm>
            <a:off x="6000481" y="1461052"/>
            <a:ext cx="2457719" cy="3034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15"/>
          <p:cNvSpPr/>
          <p:nvPr/>
        </p:nvSpPr>
        <p:spPr>
          <a:xfrm>
            <a:off x="8105362"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2"/>
          <p:cNvSpPr>
            <a:spLocks noChangeArrowheads="1"/>
          </p:cNvSpPr>
          <p:nvPr/>
        </p:nvSpPr>
        <p:spPr bwMode="auto">
          <a:xfrm>
            <a:off x="381000" y="4687669"/>
            <a:ext cx="1828800" cy="646331"/>
          </a:xfrm>
          <a:prstGeom prst="rect">
            <a:avLst/>
          </a:prstGeom>
          <a:noFill/>
          <a:ln w="9525">
            <a:noFill/>
            <a:miter lim="800000"/>
            <a:headEnd/>
            <a:tailEnd/>
          </a:ln>
        </p:spPr>
        <p:txBody>
          <a:bodyPr wrap="square">
            <a:spAutoFit/>
          </a:bodyPr>
          <a:lstStyle/>
          <a:p>
            <a:pPr algn="ctr"/>
            <a:r>
              <a:rPr lang="en-US" altLang="ja-JP" b="1" smtClean="0">
                <a:solidFill>
                  <a:srgbClr val="00B050"/>
                </a:solidFill>
              </a:rPr>
              <a:t>Carbon</a:t>
            </a:r>
          </a:p>
          <a:p>
            <a:pPr algn="ctr"/>
            <a:r>
              <a:rPr lang="en-US" altLang="ja-JP" b="1" smtClean="0">
                <a:solidFill>
                  <a:srgbClr val="00B050"/>
                </a:solidFill>
              </a:rPr>
              <a:t>nanotubes</a:t>
            </a:r>
            <a:endParaRPr lang="en-US" sz="1400" i="1">
              <a:solidFill>
                <a:srgbClr val="00B050"/>
              </a:solidFill>
            </a:endParaRPr>
          </a:p>
        </p:txBody>
      </p:sp>
      <p:sp>
        <p:nvSpPr>
          <p:cNvPr id="11" name="Rectangle 22"/>
          <p:cNvSpPr>
            <a:spLocks noChangeArrowheads="1"/>
          </p:cNvSpPr>
          <p:nvPr/>
        </p:nvSpPr>
        <p:spPr bwMode="auto">
          <a:xfrm>
            <a:off x="4038600" y="4191000"/>
            <a:ext cx="1905000" cy="646331"/>
          </a:xfrm>
          <a:prstGeom prst="rect">
            <a:avLst/>
          </a:prstGeom>
          <a:noFill/>
          <a:ln w="9525">
            <a:noFill/>
            <a:miter lim="800000"/>
            <a:headEnd/>
            <a:tailEnd/>
          </a:ln>
        </p:spPr>
        <p:txBody>
          <a:bodyPr wrap="square">
            <a:spAutoFit/>
          </a:bodyPr>
          <a:lstStyle/>
          <a:p>
            <a:pPr algn="ctr"/>
            <a:r>
              <a:rPr lang="en-US" altLang="ja-JP" b="1" smtClean="0">
                <a:solidFill>
                  <a:schemeClr val="tx1">
                    <a:lumMod val="65000"/>
                    <a:lumOff val="35000"/>
                  </a:schemeClr>
                </a:solidFill>
              </a:rPr>
              <a:t>Graphene,</a:t>
            </a:r>
          </a:p>
          <a:p>
            <a:pPr algn="ctr"/>
            <a:r>
              <a:rPr lang="en-US" altLang="ja-JP" b="1" smtClean="0">
                <a:solidFill>
                  <a:schemeClr val="tx1">
                    <a:lumMod val="65000"/>
                    <a:lumOff val="35000"/>
                  </a:schemeClr>
                </a:solidFill>
              </a:rPr>
              <a:t>Graphite</a:t>
            </a:r>
            <a:endParaRPr lang="en-US" sz="1400" i="1">
              <a:solidFill>
                <a:schemeClr val="tx1">
                  <a:lumMod val="65000"/>
                  <a:lumOff val="35000"/>
                </a:schemeClr>
              </a:solidFill>
            </a:endParaRPr>
          </a:p>
        </p:txBody>
      </p:sp>
      <p:sp>
        <p:nvSpPr>
          <p:cNvPr id="12" name="Rectangle 22"/>
          <p:cNvSpPr>
            <a:spLocks noChangeArrowheads="1"/>
          </p:cNvSpPr>
          <p:nvPr/>
        </p:nvSpPr>
        <p:spPr bwMode="auto">
          <a:xfrm>
            <a:off x="1828800" y="5754469"/>
            <a:ext cx="2362200" cy="646331"/>
          </a:xfrm>
          <a:prstGeom prst="rect">
            <a:avLst/>
          </a:prstGeom>
          <a:noFill/>
          <a:ln w="9525">
            <a:noFill/>
            <a:miter lim="800000"/>
            <a:headEnd/>
            <a:tailEnd/>
          </a:ln>
        </p:spPr>
        <p:txBody>
          <a:bodyPr wrap="square">
            <a:spAutoFit/>
          </a:bodyPr>
          <a:lstStyle/>
          <a:p>
            <a:pPr algn="ctr"/>
            <a:r>
              <a:rPr lang="en-US" altLang="ja-JP" b="1" smtClean="0">
                <a:solidFill>
                  <a:schemeClr val="accent2"/>
                </a:solidFill>
              </a:rPr>
              <a:t>Theoretical</a:t>
            </a:r>
          </a:p>
          <a:p>
            <a:pPr algn="ctr"/>
            <a:r>
              <a:rPr lang="en-US" altLang="ja-JP" b="1" smtClean="0">
                <a:solidFill>
                  <a:schemeClr val="accent2"/>
                </a:solidFill>
              </a:rPr>
              <a:t>spectroscopy</a:t>
            </a:r>
            <a:endParaRPr lang="en-US" sz="1400" i="1">
              <a:solidFill>
                <a:schemeClr val="accent2"/>
              </a:solidFill>
            </a:endParaRPr>
          </a:p>
        </p:txBody>
      </p:sp>
      <p:pic>
        <p:nvPicPr>
          <p:cNvPr id="21" name="Picture 2" descr="C:\Users\nugraha\Desktop\images.jpg"/>
          <p:cNvPicPr>
            <a:picLocks noChangeAspect="1" noChangeArrowheads="1"/>
          </p:cNvPicPr>
          <p:nvPr/>
        </p:nvPicPr>
        <p:blipFill>
          <a:blip r:embed="rId5" cstate="print"/>
          <a:srcRect/>
          <a:stretch>
            <a:fillRect/>
          </a:stretch>
        </p:blipFill>
        <p:spPr bwMode="auto">
          <a:xfrm>
            <a:off x="914400" y="3958999"/>
            <a:ext cx="762000" cy="765401"/>
          </a:xfrm>
          <a:prstGeom prst="rect">
            <a:avLst/>
          </a:prstGeom>
          <a:noFill/>
        </p:spPr>
      </p:pic>
      <p:pic>
        <p:nvPicPr>
          <p:cNvPr id="2056" name="Picture 8" descr="C:\Users\nugraha\Desktop\a04fig04.gif"/>
          <p:cNvPicPr>
            <a:picLocks noChangeAspect="1" noChangeArrowheads="1"/>
          </p:cNvPicPr>
          <p:nvPr/>
        </p:nvPicPr>
        <p:blipFill>
          <a:blip r:embed="rId6" cstate="print"/>
          <a:srcRect/>
          <a:stretch>
            <a:fillRect/>
          </a:stretch>
        </p:blipFill>
        <p:spPr bwMode="auto">
          <a:xfrm>
            <a:off x="457200" y="5410200"/>
            <a:ext cx="1623497" cy="1416050"/>
          </a:xfrm>
          <a:prstGeom prst="rect">
            <a:avLst/>
          </a:prstGeom>
          <a:noFill/>
        </p:spPr>
      </p:pic>
      <p:pic>
        <p:nvPicPr>
          <p:cNvPr id="2058" name="Picture 10" descr="C:\Users\nugraha\Desktop\images.jpg"/>
          <p:cNvPicPr>
            <a:picLocks noChangeAspect="1" noChangeArrowheads="1"/>
          </p:cNvPicPr>
          <p:nvPr/>
        </p:nvPicPr>
        <p:blipFill>
          <a:blip r:embed="rId7" cstate="print"/>
          <a:srcRect/>
          <a:stretch>
            <a:fillRect/>
          </a:stretch>
        </p:blipFill>
        <p:spPr bwMode="auto">
          <a:xfrm>
            <a:off x="4038600" y="5029200"/>
            <a:ext cx="1768741" cy="1447800"/>
          </a:xfrm>
          <a:prstGeom prst="rect">
            <a:avLst/>
          </a:prstGeom>
          <a:noFill/>
        </p:spPr>
      </p:pic>
      <p:pic>
        <p:nvPicPr>
          <p:cNvPr id="2059" name="Picture 11" descr="C:\Users\nugraha\Desktop\honeylattice.png"/>
          <p:cNvPicPr>
            <a:picLocks noChangeAspect="1" noChangeArrowheads="1"/>
          </p:cNvPicPr>
          <p:nvPr/>
        </p:nvPicPr>
        <p:blipFill>
          <a:blip r:embed="rId8" cstate="print"/>
          <a:srcRect/>
          <a:stretch>
            <a:fillRect/>
          </a:stretch>
        </p:blipFill>
        <p:spPr bwMode="auto">
          <a:xfrm>
            <a:off x="5867400" y="5410200"/>
            <a:ext cx="2530475" cy="1150563"/>
          </a:xfrm>
          <a:prstGeom prst="rect">
            <a:avLst/>
          </a:prstGeom>
          <a:noFill/>
        </p:spPr>
      </p:pic>
      <p:pic>
        <p:nvPicPr>
          <p:cNvPr id="1026" name="Picture 2" descr="http://flex.phys.tohoku.ac.jp/images/this-year-la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6718" y="1671471"/>
            <a:ext cx="3748082" cy="19861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https://fbcdn-sphotos-e-a.akamaihd.net/hphotos-ak-ash3/1209053_10201780647103731_685510479_n.jp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1422" t="38305" r="23750" b="30833"/>
          <a:stretch/>
        </p:blipFill>
        <p:spPr bwMode="auto">
          <a:xfrm>
            <a:off x="4807206" y="2629412"/>
            <a:ext cx="1167266" cy="9855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fbcdn-sphotos-d-a.akamaihd.net/hphotos-ak-frc3/547999_4050079803551_2048882670_n.jpg"/>
          <p:cNvPicPr>
            <a:picLocks noChangeAspect="1" noChangeArrowheads="1"/>
          </p:cNvPicPr>
          <p:nvPr/>
        </p:nvPicPr>
        <p:blipFill rotWithShape="1">
          <a:blip r:embed="rId12">
            <a:extLst>
              <a:ext uri="{28A0092B-C50C-407E-A947-70E740481C1C}">
                <a14:useLocalDpi xmlns:a14="http://schemas.microsoft.com/office/drawing/2010/main" val="0"/>
              </a:ext>
            </a:extLst>
          </a:blip>
          <a:srcRect l="28141" t="14916" r="42539" b="45057"/>
          <a:stretch/>
        </p:blipFill>
        <p:spPr bwMode="auto">
          <a:xfrm>
            <a:off x="4249582" y="2588519"/>
            <a:ext cx="954059" cy="10228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flex.phys.tohoku.ac.jp/~pourya/photo.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9076" r="7051"/>
          <a:stretch/>
        </p:blipFill>
        <p:spPr bwMode="auto">
          <a:xfrm>
            <a:off x="4604006" y="1671471"/>
            <a:ext cx="896655" cy="11138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2"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66" name="Title 1"/>
          <p:cNvSpPr txBox="1">
            <a:spLocks/>
          </p:cNvSpPr>
          <p:nvPr/>
        </p:nvSpPr>
        <p:spPr>
          <a:xfrm>
            <a:off x="1143000" y="0"/>
            <a:ext cx="7620000" cy="990600"/>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500" cap="small" smtClean="0">
                <a:solidFill>
                  <a:srgbClr val="7030A0"/>
                </a:solidFill>
                <a:latin typeface="+mj-lt"/>
                <a:ea typeface="+mj-ea"/>
                <a:cs typeface="+mj-cs"/>
              </a:rPr>
              <a:t>Belajar dan penelitian di Jepang</a:t>
            </a:r>
            <a:r>
              <a:rPr kumimoji="0" lang="en-US" sz="4000" b="0" i="0" u="none" strike="noStrike" kern="1200" cap="small" spc="0" normalizeH="0" baseline="0" noProof="0" smtClean="0">
                <a:ln>
                  <a:noFill/>
                </a:ln>
                <a:solidFill>
                  <a:srgbClr val="7030A0"/>
                </a:solidFill>
                <a:effectLst/>
                <a:uLnTx/>
                <a:uFillTx/>
                <a:latin typeface="+mj-lt"/>
                <a:ea typeface="+mj-ea"/>
                <a:cs typeface="+mj-cs"/>
              </a:rPr>
              <a:t/>
            </a:r>
            <a:br>
              <a:rPr kumimoji="0" lang="en-US" sz="4000" b="0" i="0" u="none" strike="noStrike" kern="1200" cap="small" spc="0" normalizeH="0" baseline="0" noProof="0" smtClean="0">
                <a:ln>
                  <a:noFill/>
                </a:ln>
                <a:solidFill>
                  <a:srgbClr val="7030A0"/>
                </a:solidFill>
                <a:effectLst/>
                <a:uLnTx/>
                <a:uFillTx/>
                <a:latin typeface="+mj-lt"/>
                <a:ea typeface="+mj-ea"/>
                <a:cs typeface="+mj-cs"/>
              </a:rPr>
            </a:br>
            <a:r>
              <a:rPr kumimoji="0" lang="en-US" sz="2200" b="0" i="1" u="none" strike="noStrike" kern="1200" cap="none" spc="0" normalizeH="0" baseline="0" noProof="0" smtClean="0">
                <a:ln>
                  <a:noFill/>
                </a:ln>
                <a:solidFill>
                  <a:srgbClr val="7030A0"/>
                </a:solidFill>
                <a:effectLst/>
                <a:uLnTx/>
                <a:uFillTx/>
                <a:latin typeface="Calibri" pitchFamily="34" charset="0"/>
                <a:ea typeface="+mj-ea"/>
                <a:cs typeface="+mj-cs"/>
              </a:rPr>
              <a:t>Study and research in Japan</a:t>
            </a:r>
            <a:endParaRPr kumimoji="0" lang="en-US" sz="3100" b="0" i="1" u="none" strike="noStrike" kern="1200" cap="none" spc="0" normalizeH="0" baseline="0" noProof="0">
              <a:ln>
                <a:noFill/>
              </a:ln>
              <a:solidFill>
                <a:srgbClr val="7030A0"/>
              </a:solidFill>
              <a:effectLst/>
              <a:uLnTx/>
              <a:uFillTx/>
              <a:latin typeface="Calibri" pitchFamily="34" charset="0"/>
              <a:ea typeface="+mj-ea"/>
              <a:cs typeface="+mj-cs"/>
            </a:endParaRPr>
          </a:p>
        </p:txBody>
      </p:sp>
      <p:pic>
        <p:nvPicPr>
          <p:cNvPr id="3078" name="Picture 6" descr="C:\Users\ed1\Desktop\phd-comic.gif"/>
          <p:cNvPicPr>
            <a:picLocks noChangeAspect="1" noChangeArrowheads="1"/>
          </p:cNvPicPr>
          <p:nvPr/>
        </p:nvPicPr>
        <p:blipFill>
          <a:blip r:embed="rId3" cstate="print"/>
          <a:srcRect/>
          <a:stretch>
            <a:fillRect/>
          </a:stretch>
        </p:blipFill>
        <p:spPr bwMode="auto">
          <a:xfrm>
            <a:off x="3886200" y="4067175"/>
            <a:ext cx="4276725" cy="2638425"/>
          </a:xfrm>
          <a:prstGeom prst="rect">
            <a:avLst/>
          </a:prstGeom>
          <a:noFill/>
        </p:spPr>
      </p:pic>
      <p:pic>
        <p:nvPicPr>
          <p:cNvPr id="3079" name="Picture 7" descr="C:\Users\ed1\Desktop\ill05_col.jpg"/>
          <p:cNvPicPr>
            <a:picLocks noChangeAspect="1" noChangeArrowheads="1"/>
          </p:cNvPicPr>
          <p:nvPr/>
        </p:nvPicPr>
        <p:blipFill>
          <a:blip r:embed="rId4" cstate="print"/>
          <a:srcRect/>
          <a:stretch>
            <a:fillRect/>
          </a:stretch>
        </p:blipFill>
        <p:spPr bwMode="auto">
          <a:xfrm>
            <a:off x="304800" y="1371600"/>
            <a:ext cx="2433637" cy="1819747"/>
          </a:xfrm>
          <a:prstGeom prst="rect">
            <a:avLst/>
          </a:prstGeom>
          <a:ln>
            <a:noFill/>
          </a:ln>
          <a:effectLst>
            <a:softEdge rad="112500"/>
          </a:effectLst>
        </p:spPr>
      </p:pic>
      <p:sp>
        <p:nvSpPr>
          <p:cNvPr id="27" name="Multiply 26"/>
          <p:cNvSpPr/>
          <p:nvPr/>
        </p:nvSpPr>
        <p:spPr>
          <a:xfrm>
            <a:off x="914400" y="533400"/>
            <a:ext cx="2590800" cy="2664823"/>
          </a:xfrm>
          <a:prstGeom prst="mathMultiply">
            <a:avLst>
              <a:gd name="adj1" fmla="val 908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p:cNvSpPr>
            <a:spLocks noChangeArrowheads="1"/>
          </p:cNvSpPr>
          <p:nvPr/>
        </p:nvSpPr>
        <p:spPr bwMode="auto">
          <a:xfrm>
            <a:off x="3200400" y="1295400"/>
            <a:ext cx="2819400" cy="707886"/>
          </a:xfrm>
          <a:prstGeom prst="rect">
            <a:avLst/>
          </a:prstGeom>
          <a:noFill/>
          <a:ln w="9525">
            <a:noFill/>
            <a:miter lim="800000"/>
            <a:headEnd/>
            <a:tailEnd/>
          </a:ln>
        </p:spPr>
        <p:txBody>
          <a:bodyPr wrap="square">
            <a:spAutoFit/>
          </a:bodyPr>
          <a:lstStyle/>
          <a:p>
            <a:r>
              <a:rPr lang="en-US" altLang="ja-JP" sz="2000" b="1" smtClean="0">
                <a:solidFill>
                  <a:schemeClr val="tx2"/>
                </a:solidFill>
                <a:effectLst>
                  <a:outerShdw blurRad="38100" dist="38100" dir="2700000" algn="tl">
                    <a:srgbClr val="000000">
                      <a:alpha val="43137"/>
                    </a:srgbClr>
                  </a:outerShdw>
                </a:effectLst>
              </a:rPr>
              <a:t>Mahasiswa Jepang = pekerja keras</a:t>
            </a:r>
            <a:endParaRPr lang="en-US" sz="1000">
              <a:solidFill>
                <a:schemeClr val="accent2"/>
              </a:solidFill>
            </a:endParaRPr>
          </a:p>
        </p:txBody>
      </p:sp>
      <p:sp>
        <p:nvSpPr>
          <p:cNvPr id="29" name="Rectangle 28"/>
          <p:cNvSpPr/>
          <p:nvPr/>
        </p:nvSpPr>
        <p:spPr>
          <a:xfrm>
            <a:off x="3124200" y="2100590"/>
            <a:ext cx="2971800" cy="261610"/>
          </a:xfrm>
          <a:prstGeom prst="rect">
            <a:avLst/>
          </a:prstGeom>
        </p:spPr>
        <p:txBody>
          <a:bodyPr wrap="square">
            <a:spAutoFit/>
          </a:bodyPr>
          <a:lstStyle/>
          <a:p>
            <a:r>
              <a:rPr lang="en-US" altLang="ja-JP" sz="1100" b="1" smtClean="0">
                <a:solidFill>
                  <a:schemeClr val="accent2"/>
                </a:solidFill>
              </a:rPr>
              <a:t>All students in Japan are hardworker</a:t>
            </a:r>
          </a:p>
        </p:txBody>
      </p:sp>
      <p:sp>
        <p:nvSpPr>
          <p:cNvPr id="31" name="Rectangle 22"/>
          <p:cNvSpPr>
            <a:spLocks noChangeArrowheads="1"/>
          </p:cNvSpPr>
          <p:nvPr/>
        </p:nvSpPr>
        <p:spPr bwMode="auto">
          <a:xfrm>
            <a:off x="2971800" y="2438400"/>
            <a:ext cx="3124200" cy="400110"/>
          </a:xfrm>
          <a:prstGeom prst="rect">
            <a:avLst/>
          </a:prstGeom>
          <a:noFill/>
          <a:ln w="9525">
            <a:noFill/>
            <a:miter lim="800000"/>
            <a:headEnd/>
            <a:tailEnd/>
          </a:ln>
        </p:spPr>
        <p:txBody>
          <a:bodyPr wrap="square">
            <a:spAutoFit/>
          </a:bodyPr>
          <a:lstStyle/>
          <a:p>
            <a:r>
              <a:rPr lang="en-US" altLang="ja-JP" sz="2000" b="1" smtClean="0">
                <a:solidFill>
                  <a:srgbClr val="FF0000"/>
                </a:solidFill>
              </a:rPr>
              <a:t>Malas awal kegagalan</a:t>
            </a:r>
            <a:endParaRPr lang="en-US" sz="1000">
              <a:solidFill>
                <a:srgbClr val="FF0000"/>
              </a:solidFill>
            </a:endParaRPr>
          </a:p>
        </p:txBody>
      </p:sp>
      <p:sp>
        <p:nvSpPr>
          <p:cNvPr id="32" name="Rectangle 31"/>
          <p:cNvSpPr/>
          <p:nvPr/>
        </p:nvSpPr>
        <p:spPr>
          <a:xfrm>
            <a:off x="3276600" y="2786390"/>
            <a:ext cx="2971800" cy="261610"/>
          </a:xfrm>
          <a:prstGeom prst="rect">
            <a:avLst/>
          </a:prstGeom>
        </p:spPr>
        <p:txBody>
          <a:bodyPr wrap="square">
            <a:spAutoFit/>
          </a:bodyPr>
          <a:lstStyle/>
          <a:p>
            <a:r>
              <a:rPr lang="en-US" altLang="ja-JP" sz="1100" b="1" smtClean="0">
                <a:solidFill>
                  <a:schemeClr val="accent2"/>
                </a:solidFill>
              </a:rPr>
              <a:t>If you are lazy, 99% you’d be failed</a:t>
            </a:r>
          </a:p>
        </p:txBody>
      </p:sp>
      <p:pic>
        <p:nvPicPr>
          <p:cNvPr id="3080" name="Picture 8" descr="C:\Users\ed1\Desktop\student-japan1789112557806208432.jpeg"/>
          <p:cNvPicPr>
            <a:picLocks noChangeAspect="1" noChangeArrowheads="1"/>
          </p:cNvPicPr>
          <p:nvPr/>
        </p:nvPicPr>
        <p:blipFill>
          <a:blip r:embed="rId5" cstate="print"/>
          <a:srcRect/>
          <a:stretch>
            <a:fillRect/>
          </a:stretch>
        </p:blipFill>
        <p:spPr bwMode="auto">
          <a:xfrm>
            <a:off x="6201377" y="1371600"/>
            <a:ext cx="2393059" cy="1828800"/>
          </a:xfrm>
          <a:prstGeom prst="rect">
            <a:avLst/>
          </a:prstGeom>
          <a:ln>
            <a:noFill/>
          </a:ln>
          <a:effectLst>
            <a:softEdge rad="112500"/>
          </a:effectLst>
        </p:spPr>
      </p:pic>
      <p:pic>
        <p:nvPicPr>
          <p:cNvPr id="3081" name="Picture 9" descr="C:\Users\ed1\Desktop\seren.jpg"/>
          <p:cNvPicPr>
            <a:picLocks noChangeAspect="1" noChangeArrowheads="1"/>
          </p:cNvPicPr>
          <p:nvPr/>
        </p:nvPicPr>
        <p:blipFill>
          <a:blip r:embed="rId6" cstate="print"/>
          <a:srcRect/>
          <a:stretch>
            <a:fillRect/>
          </a:stretch>
        </p:blipFill>
        <p:spPr bwMode="auto">
          <a:xfrm>
            <a:off x="381000" y="3657600"/>
            <a:ext cx="2996360" cy="2971800"/>
          </a:xfrm>
          <a:prstGeom prst="rect">
            <a:avLst/>
          </a:prstGeom>
          <a:ln>
            <a:noFill/>
          </a:ln>
          <a:effectLst>
            <a:softEdge rad="112500"/>
          </a:effectLst>
        </p:spPr>
      </p:pic>
      <p:sp>
        <p:nvSpPr>
          <p:cNvPr id="35" name="Rectangle 34"/>
          <p:cNvSpPr/>
          <p:nvPr/>
        </p:nvSpPr>
        <p:spPr>
          <a:xfrm>
            <a:off x="8105362"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p:cNvSpPr>
            <a:spLocks noChangeArrowheads="1"/>
          </p:cNvSpPr>
          <p:nvPr/>
        </p:nvSpPr>
        <p:spPr bwMode="auto">
          <a:xfrm>
            <a:off x="3505200" y="3745468"/>
            <a:ext cx="5257800" cy="369332"/>
          </a:xfrm>
          <a:prstGeom prst="rect">
            <a:avLst/>
          </a:prstGeom>
          <a:noFill/>
          <a:ln w="9525">
            <a:noFill/>
            <a:miter lim="800000"/>
            <a:headEnd/>
            <a:tailEnd/>
          </a:ln>
        </p:spPr>
        <p:txBody>
          <a:bodyPr wrap="square">
            <a:spAutoFit/>
          </a:bodyPr>
          <a:lstStyle/>
          <a:p>
            <a:r>
              <a:rPr lang="en-US" altLang="ja-JP" b="1" smtClean="0">
                <a:solidFill>
                  <a:srgbClr val="FF0000"/>
                </a:solidFill>
              </a:rPr>
              <a:t>Studi doktor sangat berat dan melelahkan</a:t>
            </a:r>
            <a:endParaRPr lang="en-US" sz="90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0"/>
            <a:ext cx="8153400" cy="5486400"/>
          </a:xfrm>
        </p:spPr>
        <p:txBody>
          <a:bodyPr>
            <a:normAutofit fontScale="70000" lnSpcReduction="20000"/>
          </a:bodyPr>
          <a:lstStyle/>
          <a:p>
            <a:r>
              <a:rPr lang="en-US" sz="3100" dirty="0" smtClean="0">
                <a:solidFill>
                  <a:schemeClr val="tx2"/>
                </a:solidFill>
              </a:rPr>
              <a:t>Tohoku University: </a:t>
            </a:r>
            <a:r>
              <a:rPr lang="en-US" sz="3100" dirty="0" smtClean="0">
                <a:solidFill>
                  <a:srgbClr val="00B050"/>
                </a:solidFill>
              </a:rPr>
              <a:t>3 </a:t>
            </a:r>
            <a:r>
              <a:rPr lang="en-US" sz="3100" dirty="0" err="1" smtClean="0">
                <a:solidFill>
                  <a:srgbClr val="00B050"/>
                </a:solidFill>
              </a:rPr>
              <a:t>besar</a:t>
            </a:r>
            <a:endParaRPr lang="en-US" sz="3100" dirty="0" smtClean="0">
              <a:solidFill>
                <a:srgbClr val="00B050"/>
              </a:solidFill>
            </a:endParaRPr>
          </a:p>
          <a:p>
            <a:pPr>
              <a:buNone/>
            </a:pPr>
            <a:r>
              <a:rPr lang="en-US" sz="3100" dirty="0" err="1" smtClean="0">
                <a:solidFill>
                  <a:schemeClr val="accent2"/>
                </a:solidFill>
              </a:rPr>
              <a:t>universitas</a:t>
            </a:r>
            <a:r>
              <a:rPr lang="en-US" sz="3100" dirty="0" smtClean="0">
                <a:solidFill>
                  <a:schemeClr val="accent2"/>
                </a:solidFill>
              </a:rPr>
              <a:t> top </a:t>
            </a:r>
            <a:r>
              <a:rPr lang="en-US" sz="3100" dirty="0" err="1" smtClean="0">
                <a:solidFill>
                  <a:schemeClr val="accent2"/>
                </a:solidFill>
              </a:rPr>
              <a:t>di</a:t>
            </a:r>
            <a:r>
              <a:rPr lang="en-US" sz="3100" dirty="0" smtClean="0">
                <a:solidFill>
                  <a:schemeClr val="accent2"/>
                </a:solidFill>
              </a:rPr>
              <a:t> </a:t>
            </a:r>
            <a:r>
              <a:rPr lang="en-US" sz="3100" dirty="0" err="1" smtClean="0">
                <a:solidFill>
                  <a:schemeClr val="accent2"/>
                </a:solidFill>
              </a:rPr>
              <a:t>Jepang</a:t>
            </a:r>
            <a:endParaRPr lang="en-US" sz="3100" dirty="0" smtClean="0">
              <a:solidFill>
                <a:schemeClr val="accent2"/>
              </a:solidFill>
            </a:endParaRPr>
          </a:p>
          <a:p>
            <a:pPr>
              <a:buNone/>
            </a:pPr>
            <a:endParaRPr lang="en-US" dirty="0" smtClean="0">
              <a:solidFill>
                <a:schemeClr val="accent2"/>
              </a:solidFill>
            </a:endParaRPr>
          </a:p>
          <a:p>
            <a:r>
              <a:rPr lang="en-US" sz="2900" dirty="0" smtClean="0">
                <a:solidFill>
                  <a:schemeClr val="tx2"/>
                </a:solidFill>
              </a:rPr>
              <a:t>Sendai (1 </a:t>
            </a:r>
            <a:r>
              <a:rPr lang="en-US" sz="2900" dirty="0" err="1" smtClean="0">
                <a:solidFill>
                  <a:schemeClr val="tx2"/>
                </a:solidFill>
              </a:rPr>
              <a:t>juta</a:t>
            </a:r>
            <a:r>
              <a:rPr lang="en-US" sz="2900" dirty="0" smtClean="0">
                <a:solidFill>
                  <a:schemeClr val="tx2"/>
                </a:solidFill>
              </a:rPr>
              <a:t> </a:t>
            </a:r>
            <a:r>
              <a:rPr lang="en-US" sz="2900" dirty="0" err="1" smtClean="0">
                <a:solidFill>
                  <a:schemeClr val="tx2"/>
                </a:solidFill>
              </a:rPr>
              <a:t>penduduk</a:t>
            </a:r>
            <a:r>
              <a:rPr lang="en-US" sz="2900" dirty="0" smtClean="0">
                <a:solidFill>
                  <a:schemeClr val="tx2"/>
                </a:solidFill>
              </a:rPr>
              <a:t>):</a:t>
            </a:r>
          </a:p>
          <a:p>
            <a:pPr>
              <a:buNone/>
            </a:pPr>
            <a:r>
              <a:rPr lang="en-US" sz="2900" dirty="0" smtClean="0">
                <a:solidFill>
                  <a:schemeClr val="accent6"/>
                </a:solidFill>
              </a:rPr>
              <a:t>	</a:t>
            </a:r>
            <a:r>
              <a:rPr lang="en-US" sz="2600" dirty="0" err="1" smtClean="0">
                <a:solidFill>
                  <a:schemeClr val="accent6"/>
                </a:solidFill>
              </a:rPr>
              <a:t>Biaya</a:t>
            </a:r>
            <a:r>
              <a:rPr lang="en-US" sz="2600" dirty="0" smtClean="0">
                <a:solidFill>
                  <a:schemeClr val="accent6"/>
                </a:solidFill>
              </a:rPr>
              <a:t> </a:t>
            </a:r>
            <a:r>
              <a:rPr lang="en-US" sz="2600" dirty="0" err="1" smtClean="0">
                <a:solidFill>
                  <a:schemeClr val="accent6"/>
                </a:solidFill>
              </a:rPr>
              <a:t>hidup</a:t>
            </a:r>
            <a:r>
              <a:rPr lang="en-US" sz="2600" dirty="0" smtClean="0">
                <a:solidFill>
                  <a:schemeClr val="accent6"/>
                </a:solidFill>
              </a:rPr>
              <a:t> </a:t>
            </a:r>
            <a:r>
              <a:rPr lang="en-US" sz="2600" dirty="0" err="1" smtClean="0">
                <a:solidFill>
                  <a:schemeClr val="accent6"/>
                </a:solidFill>
              </a:rPr>
              <a:t>relatif</a:t>
            </a:r>
            <a:r>
              <a:rPr lang="en-US" sz="2600" dirty="0" smtClean="0">
                <a:solidFill>
                  <a:schemeClr val="accent6"/>
                </a:solidFill>
              </a:rPr>
              <a:t> </a:t>
            </a:r>
            <a:r>
              <a:rPr lang="en-US" sz="2600" dirty="0" err="1" smtClean="0">
                <a:solidFill>
                  <a:schemeClr val="accent6"/>
                </a:solidFill>
              </a:rPr>
              <a:t>murah</a:t>
            </a:r>
            <a:r>
              <a:rPr lang="en-US" sz="2600" dirty="0" smtClean="0">
                <a:solidFill>
                  <a:schemeClr val="accent6"/>
                </a:solidFill>
              </a:rPr>
              <a:t> </a:t>
            </a:r>
            <a:r>
              <a:rPr lang="en-US" sz="1600" dirty="0" smtClean="0">
                <a:solidFill>
                  <a:schemeClr val="accent6"/>
                </a:solidFill>
              </a:rPr>
              <a:t>(</a:t>
            </a:r>
            <a:r>
              <a:rPr lang="en-US" sz="1600" i="1" dirty="0" smtClean="0">
                <a:solidFill>
                  <a:schemeClr val="accent6"/>
                </a:solidFill>
              </a:rPr>
              <a:t>cheap</a:t>
            </a:r>
            <a:r>
              <a:rPr lang="en-US" sz="1600" dirty="0" smtClean="0">
                <a:solidFill>
                  <a:schemeClr val="accent6"/>
                </a:solidFill>
              </a:rPr>
              <a:t>)</a:t>
            </a:r>
            <a:endParaRPr lang="en-US" sz="2600" dirty="0" smtClean="0">
              <a:solidFill>
                <a:schemeClr val="accent6"/>
              </a:solidFill>
            </a:endParaRPr>
          </a:p>
          <a:p>
            <a:pPr>
              <a:buNone/>
            </a:pPr>
            <a:r>
              <a:rPr lang="en-US" sz="2600" dirty="0" smtClean="0">
                <a:solidFill>
                  <a:schemeClr val="accent6"/>
                </a:solidFill>
              </a:rPr>
              <a:t>	</a:t>
            </a:r>
            <a:r>
              <a:rPr lang="en-US" sz="2600" dirty="0" err="1" smtClean="0">
                <a:solidFill>
                  <a:schemeClr val="accent6"/>
                </a:solidFill>
              </a:rPr>
              <a:t>Banyak</a:t>
            </a:r>
            <a:r>
              <a:rPr lang="en-US" sz="2600" dirty="0" smtClean="0">
                <a:solidFill>
                  <a:schemeClr val="accent6"/>
                </a:solidFill>
              </a:rPr>
              <a:t> </a:t>
            </a:r>
            <a:r>
              <a:rPr lang="en-US" sz="2600" dirty="0" err="1" smtClean="0">
                <a:solidFill>
                  <a:schemeClr val="accent6"/>
                </a:solidFill>
              </a:rPr>
              <a:t>pelajar</a:t>
            </a:r>
            <a:r>
              <a:rPr lang="en-US" sz="2600" dirty="0" smtClean="0">
                <a:solidFill>
                  <a:schemeClr val="accent6"/>
                </a:solidFill>
              </a:rPr>
              <a:t> Indonesia (~80 </a:t>
            </a:r>
            <a:r>
              <a:rPr lang="en-US" sz="2600" dirty="0" err="1" smtClean="0">
                <a:solidFill>
                  <a:schemeClr val="accent6"/>
                </a:solidFill>
              </a:rPr>
              <a:t>orang</a:t>
            </a:r>
            <a:r>
              <a:rPr lang="en-US" sz="2600" dirty="0" smtClean="0">
                <a:solidFill>
                  <a:schemeClr val="accent6"/>
                </a:solidFill>
              </a:rPr>
              <a:t>)</a:t>
            </a:r>
          </a:p>
          <a:p>
            <a:pPr>
              <a:buNone/>
            </a:pPr>
            <a:endParaRPr lang="en-US" sz="2000" dirty="0" smtClean="0">
              <a:solidFill>
                <a:srgbClr val="002060"/>
              </a:solidFill>
            </a:endParaRPr>
          </a:p>
          <a:p>
            <a:pPr>
              <a:buNone/>
            </a:pPr>
            <a:endParaRPr lang="en-US" dirty="0" smtClean="0"/>
          </a:p>
          <a:p>
            <a:pPr>
              <a:buNone/>
            </a:pPr>
            <a:endParaRPr lang="en-US" dirty="0" smtClean="0"/>
          </a:p>
          <a:p>
            <a:r>
              <a:rPr lang="en-US" sz="2900" dirty="0" smtClean="0">
                <a:solidFill>
                  <a:schemeClr val="tx2"/>
                </a:solidFill>
              </a:rPr>
              <a:t>Graduate School of Science</a:t>
            </a:r>
          </a:p>
          <a:p>
            <a:pPr>
              <a:buNone/>
            </a:pPr>
            <a:r>
              <a:rPr lang="en-US" sz="2600" dirty="0" smtClean="0">
                <a:solidFill>
                  <a:srgbClr val="00B050"/>
                </a:solidFill>
              </a:rPr>
              <a:t>	IGPAS course</a:t>
            </a:r>
          </a:p>
          <a:p>
            <a:pPr>
              <a:buNone/>
            </a:pPr>
            <a:r>
              <a:rPr lang="en-US" sz="2600" dirty="0" smtClean="0">
                <a:solidFill>
                  <a:srgbClr val="00B050"/>
                </a:solidFill>
              </a:rPr>
              <a:t>	</a:t>
            </a:r>
            <a:r>
              <a:rPr lang="en-US" sz="2600" dirty="0" err="1" smtClean="0">
                <a:solidFill>
                  <a:srgbClr val="00B050"/>
                </a:solidFill>
              </a:rPr>
              <a:t>Beasiswa</a:t>
            </a:r>
            <a:r>
              <a:rPr lang="en-US" sz="2600" dirty="0" smtClean="0">
                <a:solidFill>
                  <a:srgbClr val="00B050"/>
                </a:solidFill>
              </a:rPr>
              <a:t> </a:t>
            </a:r>
            <a:r>
              <a:rPr lang="en-US" sz="2600" dirty="0" err="1" smtClean="0">
                <a:solidFill>
                  <a:srgbClr val="00B050"/>
                </a:solidFill>
              </a:rPr>
              <a:t>Monbusho</a:t>
            </a:r>
            <a:endParaRPr lang="en-US" sz="2600" dirty="0" smtClean="0">
              <a:solidFill>
                <a:srgbClr val="00B050"/>
              </a:solidFill>
            </a:endParaRPr>
          </a:p>
          <a:p>
            <a:pPr>
              <a:buNone/>
            </a:pPr>
            <a:r>
              <a:rPr lang="en-US" sz="2900" dirty="0" smtClean="0">
                <a:solidFill>
                  <a:schemeClr val="tx2"/>
                </a:solidFill>
              </a:rPr>
              <a:t>		</a:t>
            </a:r>
            <a:r>
              <a:rPr lang="en-US" sz="2300" dirty="0" smtClean="0">
                <a:solidFill>
                  <a:schemeClr val="tx2"/>
                </a:solidFill>
              </a:rPr>
              <a:t>5 </a:t>
            </a:r>
            <a:r>
              <a:rPr lang="en-US" sz="2300" dirty="0" err="1" smtClean="0">
                <a:solidFill>
                  <a:schemeClr val="tx2"/>
                </a:solidFill>
              </a:rPr>
              <a:t>tahun</a:t>
            </a:r>
            <a:r>
              <a:rPr lang="en-US" sz="2300" dirty="0" smtClean="0">
                <a:solidFill>
                  <a:schemeClr val="tx2"/>
                </a:solidFill>
              </a:rPr>
              <a:t>, ~</a:t>
            </a:r>
            <a:r>
              <a:rPr lang="en-US" sz="2300" dirty="0" err="1" smtClean="0">
                <a:solidFill>
                  <a:schemeClr val="tx2"/>
                </a:solidFill>
              </a:rPr>
              <a:t>Rp</a:t>
            </a:r>
            <a:r>
              <a:rPr lang="en-US" sz="2300" dirty="0" smtClean="0">
                <a:solidFill>
                  <a:schemeClr val="tx2"/>
                </a:solidFill>
              </a:rPr>
              <a:t> 15 </a:t>
            </a:r>
            <a:r>
              <a:rPr lang="en-US" sz="2300" dirty="0" err="1" smtClean="0">
                <a:solidFill>
                  <a:schemeClr val="tx2"/>
                </a:solidFill>
              </a:rPr>
              <a:t>jt</a:t>
            </a:r>
            <a:r>
              <a:rPr lang="en-US" sz="2300" dirty="0" smtClean="0">
                <a:solidFill>
                  <a:schemeClr val="tx2"/>
                </a:solidFill>
              </a:rPr>
              <a:t> / </a:t>
            </a:r>
            <a:r>
              <a:rPr lang="en-US" sz="2300" dirty="0" err="1" smtClean="0">
                <a:solidFill>
                  <a:schemeClr val="tx2"/>
                </a:solidFill>
              </a:rPr>
              <a:t>bulan</a:t>
            </a:r>
            <a:endParaRPr lang="en-US" sz="2300" dirty="0" smtClean="0">
              <a:solidFill>
                <a:schemeClr val="tx2"/>
              </a:solidFill>
            </a:endParaRPr>
          </a:p>
          <a:p>
            <a:pPr>
              <a:buNone/>
            </a:pPr>
            <a:endParaRPr lang="en-US" dirty="0" smtClean="0">
              <a:solidFill>
                <a:schemeClr val="tx2"/>
              </a:solidFill>
            </a:endParaRPr>
          </a:p>
          <a:p>
            <a:r>
              <a:rPr lang="en-US" sz="2900" dirty="0" smtClean="0">
                <a:solidFill>
                  <a:schemeClr val="tx2"/>
                </a:solidFill>
              </a:rPr>
              <a:t>Ranking 12 </a:t>
            </a:r>
            <a:r>
              <a:rPr lang="en-US" sz="2900" dirty="0" err="1" smtClean="0">
                <a:solidFill>
                  <a:schemeClr val="tx2"/>
                </a:solidFill>
              </a:rPr>
              <a:t>dunia</a:t>
            </a:r>
            <a:r>
              <a:rPr lang="en-US" sz="2900" dirty="0" smtClean="0">
                <a:solidFill>
                  <a:schemeClr val="tx2"/>
                </a:solidFill>
              </a:rPr>
              <a:t> </a:t>
            </a:r>
            <a:r>
              <a:rPr lang="en-US" sz="2900" dirty="0" err="1" smtClean="0">
                <a:solidFill>
                  <a:schemeClr val="tx2"/>
                </a:solidFill>
              </a:rPr>
              <a:t>untuk</a:t>
            </a:r>
            <a:r>
              <a:rPr lang="en-US" sz="2900" dirty="0" smtClean="0">
                <a:solidFill>
                  <a:schemeClr val="tx2"/>
                </a:solidFill>
              </a:rPr>
              <a:t> </a:t>
            </a:r>
            <a:r>
              <a:rPr lang="en-US" sz="2900" dirty="0" err="1" smtClean="0">
                <a:solidFill>
                  <a:schemeClr val="tx2"/>
                </a:solidFill>
              </a:rPr>
              <a:t>Fisika</a:t>
            </a:r>
            <a:endParaRPr lang="en-US" sz="2900" dirty="0" smtClean="0">
              <a:solidFill>
                <a:schemeClr val="tx2"/>
              </a:solidFill>
            </a:endParaRPr>
          </a:p>
          <a:p>
            <a:r>
              <a:rPr lang="en-US" sz="2900" dirty="0" err="1" smtClean="0">
                <a:solidFill>
                  <a:schemeClr val="tx2"/>
                </a:solidFill>
              </a:rPr>
              <a:t>Kontak</a:t>
            </a:r>
            <a:r>
              <a:rPr lang="en-US" sz="2900" dirty="0" smtClean="0">
                <a:solidFill>
                  <a:schemeClr val="tx2"/>
                </a:solidFill>
              </a:rPr>
              <a:t> </a:t>
            </a:r>
            <a:r>
              <a:rPr lang="en-US" sz="2900" dirty="0" err="1" smtClean="0">
                <a:solidFill>
                  <a:schemeClr val="tx2"/>
                </a:solidFill>
              </a:rPr>
              <a:t>profesor</a:t>
            </a:r>
            <a:r>
              <a:rPr lang="en-US" sz="2900" dirty="0" smtClean="0">
                <a:solidFill>
                  <a:schemeClr val="tx2"/>
                </a:solidFill>
              </a:rPr>
              <a:t> </a:t>
            </a:r>
            <a:r>
              <a:rPr lang="en-US" sz="2900" dirty="0" err="1" smtClean="0">
                <a:solidFill>
                  <a:schemeClr val="tx2"/>
                </a:solidFill>
              </a:rPr>
              <a:t>sekarang</a:t>
            </a:r>
            <a:r>
              <a:rPr lang="en-US" sz="2900" dirty="0" smtClean="0">
                <a:solidFill>
                  <a:schemeClr val="tx2"/>
                </a:solidFill>
              </a:rPr>
              <a:t> </a:t>
            </a:r>
            <a:r>
              <a:rPr lang="en-US" sz="2900" dirty="0" err="1" smtClean="0">
                <a:solidFill>
                  <a:schemeClr val="tx2"/>
                </a:solidFill>
              </a:rPr>
              <a:t>juga</a:t>
            </a:r>
            <a:r>
              <a:rPr lang="en-US" sz="2900" dirty="0" smtClean="0">
                <a:solidFill>
                  <a:schemeClr val="tx2"/>
                </a:solidFill>
              </a:rPr>
              <a:t>!</a:t>
            </a:r>
          </a:p>
          <a:p>
            <a:pPr>
              <a:buNone/>
            </a:pPr>
            <a:r>
              <a:rPr lang="en-US" dirty="0" smtClean="0">
                <a:solidFill>
                  <a:schemeClr val="tx2"/>
                </a:solidFill>
              </a:rPr>
              <a:t>	</a:t>
            </a:r>
          </a:p>
          <a:p>
            <a:pPr>
              <a:buNone/>
            </a:pPr>
            <a:r>
              <a:rPr lang="en-US" sz="2600" dirty="0" smtClean="0">
                <a:solidFill>
                  <a:schemeClr val="accent2"/>
                </a:solidFill>
              </a:rPr>
              <a:t>Please also fill out the questionnaires. </a:t>
            </a:r>
            <a:r>
              <a:rPr lang="en-US" sz="2600" dirty="0" smtClean="0">
                <a:solidFill>
                  <a:schemeClr val="accent2"/>
                </a:solidFill>
                <a:sym typeface="Wingdings" pitchFamily="2" charset="2"/>
              </a:rPr>
              <a:t></a:t>
            </a:r>
            <a:endParaRPr lang="en-US" dirty="0">
              <a:solidFill>
                <a:schemeClr val="accent2"/>
              </a:solidFill>
            </a:endParaRPr>
          </a:p>
        </p:txBody>
      </p:sp>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2"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6" name="Title 1"/>
          <p:cNvSpPr txBox="1">
            <a:spLocks/>
          </p:cNvSpPr>
          <p:nvPr/>
        </p:nvSpPr>
        <p:spPr>
          <a:xfrm>
            <a:off x="1143000" y="0"/>
            <a:ext cx="7620000" cy="990600"/>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500" cap="small" smtClean="0">
                <a:solidFill>
                  <a:srgbClr val="7030A0"/>
                </a:solidFill>
                <a:latin typeface="+mj-lt"/>
                <a:ea typeface="+mj-ea"/>
                <a:cs typeface="+mj-cs"/>
              </a:rPr>
              <a:t>Rangkuman presentasi</a:t>
            </a:r>
            <a:r>
              <a:rPr kumimoji="0" lang="en-US" sz="4000" b="0" i="0" u="none" strike="noStrike" kern="1200" cap="small" spc="0" normalizeH="0" baseline="0" noProof="0" smtClean="0">
                <a:ln>
                  <a:noFill/>
                </a:ln>
                <a:solidFill>
                  <a:srgbClr val="7030A0"/>
                </a:solidFill>
                <a:effectLst/>
                <a:uLnTx/>
                <a:uFillTx/>
                <a:latin typeface="+mj-lt"/>
                <a:ea typeface="+mj-ea"/>
                <a:cs typeface="+mj-cs"/>
              </a:rPr>
              <a:t/>
            </a:r>
            <a:br>
              <a:rPr kumimoji="0" lang="en-US" sz="4000" b="0" i="0" u="none" strike="noStrike" kern="1200" cap="small" spc="0" normalizeH="0" baseline="0" noProof="0" smtClean="0">
                <a:ln>
                  <a:noFill/>
                </a:ln>
                <a:solidFill>
                  <a:srgbClr val="7030A0"/>
                </a:solidFill>
                <a:effectLst/>
                <a:uLnTx/>
                <a:uFillTx/>
                <a:latin typeface="+mj-lt"/>
                <a:ea typeface="+mj-ea"/>
                <a:cs typeface="+mj-cs"/>
              </a:rPr>
            </a:br>
            <a:r>
              <a:rPr kumimoji="0" lang="en-US" sz="2200" b="0" i="1" u="none" strike="noStrike" kern="1200" cap="none" spc="0" normalizeH="0" baseline="0" noProof="0" smtClean="0">
                <a:ln>
                  <a:noFill/>
                </a:ln>
                <a:solidFill>
                  <a:srgbClr val="7030A0"/>
                </a:solidFill>
                <a:effectLst/>
                <a:uLnTx/>
                <a:uFillTx/>
                <a:latin typeface="Calibri" pitchFamily="34" charset="0"/>
                <a:ea typeface="+mj-ea"/>
                <a:cs typeface="+mj-cs"/>
              </a:rPr>
              <a:t>Summary</a:t>
            </a:r>
            <a:endParaRPr kumimoji="0" lang="en-US" sz="3100" b="0" i="1" u="none" strike="noStrike" kern="1200" cap="none" spc="0" normalizeH="0" baseline="0" noProof="0">
              <a:ln>
                <a:noFill/>
              </a:ln>
              <a:solidFill>
                <a:srgbClr val="7030A0"/>
              </a:solidFill>
              <a:effectLst/>
              <a:uLnTx/>
              <a:uFillTx/>
              <a:latin typeface="Calibri" pitchFamily="34" charset="0"/>
              <a:ea typeface="+mj-ea"/>
              <a:cs typeface="+mj-cs"/>
            </a:endParaRPr>
          </a:p>
        </p:txBody>
      </p:sp>
      <p:pic>
        <p:nvPicPr>
          <p:cNvPr id="7" name="Picture 6" descr="C:\Users\ed1\Desktop\799px-Sendai_city_-_Hirose_river_2005_.jpg"/>
          <p:cNvPicPr>
            <a:picLocks noChangeAspect="1" noChangeArrowheads="1"/>
          </p:cNvPicPr>
          <p:nvPr/>
        </p:nvPicPr>
        <p:blipFill>
          <a:blip r:embed="rId3" cstate="print"/>
          <a:srcRect/>
          <a:stretch>
            <a:fillRect/>
          </a:stretch>
        </p:blipFill>
        <p:spPr bwMode="auto">
          <a:xfrm>
            <a:off x="5107686" y="1447800"/>
            <a:ext cx="1826514"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5390587" y="1752600"/>
            <a:ext cx="1010213" cy="369332"/>
          </a:xfrm>
          <a:prstGeom prst="rect">
            <a:avLst/>
          </a:prstGeom>
        </p:spPr>
        <p:txBody>
          <a:bodyPr wrap="none">
            <a:spAutoFit/>
          </a:bodyPr>
          <a:lstStyle/>
          <a:p>
            <a:r>
              <a:rPr lang="en-US" altLang="ja-JP" b="1" smtClean="0">
                <a:solidFill>
                  <a:schemeClr val="bg1"/>
                </a:solidFill>
                <a:effectLst>
                  <a:outerShdw blurRad="38100" dist="38100" dir="2700000" algn="tl">
                    <a:srgbClr val="000000">
                      <a:alpha val="43137"/>
                    </a:srgbClr>
                  </a:outerShdw>
                </a:effectLst>
              </a:rPr>
              <a:t>Sendai</a:t>
            </a:r>
            <a:endParaRPr lang="en-US">
              <a:solidFill>
                <a:schemeClr val="bg1"/>
              </a:solidFill>
            </a:endParaRPr>
          </a:p>
        </p:txBody>
      </p:sp>
      <p:pic>
        <p:nvPicPr>
          <p:cNvPr id="11" name="Picture 6" descr="C:\Users\nugraha\Desktop\800px-Tohoku_University_Amamiya_Campus.JPG"/>
          <p:cNvPicPr>
            <a:picLocks noChangeAspect="1" noChangeArrowheads="1"/>
          </p:cNvPicPr>
          <p:nvPr/>
        </p:nvPicPr>
        <p:blipFill>
          <a:blip r:embed="rId4" cstate="print"/>
          <a:srcRect/>
          <a:stretch>
            <a:fillRect/>
          </a:stretch>
        </p:blipFill>
        <p:spPr bwMode="auto">
          <a:xfrm>
            <a:off x="5257800" y="3810000"/>
            <a:ext cx="2281248"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3" descr="C:\Users\nugraha\Desktop\035.jpg"/>
          <p:cNvPicPr>
            <a:picLocks noChangeAspect="1" noChangeArrowheads="1"/>
          </p:cNvPicPr>
          <p:nvPr/>
        </p:nvPicPr>
        <p:blipFill>
          <a:blip r:embed="rId5" cstate="print"/>
          <a:srcRect/>
          <a:stretch>
            <a:fillRect/>
          </a:stretch>
        </p:blipFill>
        <p:spPr bwMode="auto">
          <a:xfrm>
            <a:off x="4953000" y="2514600"/>
            <a:ext cx="1963737" cy="1454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0" descr="C:\Users\nugraha\Desktop\800px-Tohoku_University_Hospital.JPG"/>
          <p:cNvPicPr>
            <a:picLocks noChangeAspect="1" noChangeArrowheads="1"/>
          </p:cNvPicPr>
          <p:nvPr/>
        </p:nvPicPr>
        <p:blipFill>
          <a:blip r:embed="rId6" cstate="print"/>
          <a:srcRect/>
          <a:stretch>
            <a:fillRect/>
          </a:stretch>
        </p:blipFill>
        <p:spPr bwMode="auto">
          <a:xfrm>
            <a:off x="5740400" y="4953000"/>
            <a:ext cx="2302933" cy="129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p:cNvSpPr>
            <a:spLocks noChangeArrowheads="1"/>
          </p:cNvSpPr>
          <p:nvPr/>
        </p:nvSpPr>
        <p:spPr bwMode="auto">
          <a:xfrm>
            <a:off x="5181600" y="2667000"/>
            <a:ext cx="1255472" cy="338554"/>
          </a:xfrm>
          <a:prstGeom prst="rect">
            <a:avLst/>
          </a:prstGeom>
          <a:noFill/>
          <a:ln w="9525">
            <a:noFill/>
            <a:miter lim="800000"/>
            <a:headEnd/>
            <a:tailEnd/>
          </a:ln>
        </p:spPr>
        <p:txBody>
          <a:bodyPr wrap="none">
            <a:spAutoFit/>
          </a:bodyPr>
          <a:lstStyle/>
          <a:p>
            <a:r>
              <a:rPr lang="en-US" sz="1600" b="1" smtClean="0">
                <a:solidFill>
                  <a:schemeClr val="bg1"/>
                </a:solidFill>
                <a:effectLst>
                  <a:outerShdw blurRad="38100" dist="38100" dir="2700000" algn="tl">
                    <a:srgbClr val="000000">
                      <a:alpha val="43137"/>
                    </a:srgbClr>
                  </a:outerShdw>
                </a:effectLst>
              </a:rPr>
              <a:t>Kawauchi</a:t>
            </a:r>
            <a:endParaRPr lang="en-US" sz="1400">
              <a:solidFill>
                <a:schemeClr val="bg1"/>
              </a:solidFill>
              <a:effectLst>
                <a:outerShdw blurRad="38100" dist="38100" dir="2700000" algn="tl">
                  <a:srgbClr val="000000">
                    <a:alpha val="43137"/>
                  </a:srgbClr>
                </a:outerShdw>
              </a:effectLst>
            </a:endParaRPr>
          </a:p>
        </p:txBody>
      </p:sp>
      <p:sp>
        <p:nvSpPr>
          <p:cNvPr id="17" name="Rectangle 16"/>
          <p:cNvSpPr>
            <a:spLocks noChangeArrowheads="1"/>
          </p:cNvSpPr>
          <p:nvPr/>
        </p:nvSpPr>
        <p:spPr bwMode="auto">
          <a:xfrm>
            <a:off x="7086600" y="5029200"/>
            <a:ext cx="870751" cy="338554"/>
          </a:xfrm>
          <a:prstGeom prst="rect">
            <a:avLst/>
          </a:prstGeom>
          <a:noFill/>
          <a:ln w="9525">
            <a:noFill/>
            <a:miter lim="800000"/>
            <a:headEnd/>
            <a:tailEnd/>
          </a:ln>
        </p:spPr>
        <p:txBody>
          <a:bodyPr wrap="none">
            <a:spAutoFit/>
          </a:bodyPr>
          <a:lstStyle/>
          <a:p>
            <a:r>
              <a:rPr lang="en-US" sz="1600" b="1" smtClean="0">
                <a:solidFill>
                  <a:schemeClr val="bg1"/>
                </a:solidFill>
                <a:effectLst>
                  <a:outerShdw blurRad="38100" dist="38100" dir="2700000" algn="tl">
                    <a:srgbClr val="000000">
                      <a:alpha val="43137"/>
                    </a:srgbClr>
                  </a:outerShdw>
                </a:effectLst>
              </a:rPr>
              <a:t>Seiryo</a:t>
            </a:r>
            <a:endParaRPr lang="en-US" sz="1400">
              <a:solidFill>
                <a:schemeClr val="bg1"/>
              </a:solidFill>
              <a:effectLst>
                <a:outerShdw blurRad="38100" dist="38100" dir="2700000" algn="tl">
                  <a:srgbClr val="000000">
                    <a:alpha val="43137"/>
                  </a:srgbClr>
                </a:outerShdw>
              </a:effectLst>
            </a:endParaRPr>
          </a:p>
        </p:txBody>
      </p:sp>
      <p:sp>
        <p:nvSpPr>
          <p:cNvPr id="18" name="Rectangle 17"/>
          <p:cNvSpPr>
            <a:spLocks noChangeArrowheads="1"/>
          </p:cNvSpPr>
          <p:nvPr/>
        </p:nvSpPr>
        <p:spPr bwMode="auto">
          <a:xfrm>
            <a:off x="5444460" y="4157246"/>
            <a:ext cx="1184940" cy="338554"/>
          </a:xfrm>
          <a:prstGeom prst="rect">
            <a:avLst/>
          </a:prstGeom>
          <a:noFill/>
          <a:ln w="9525">
            <a:noFill/>
            <a:miter lim="800000"/>
            <a:headEnd/>
            <a:tailEnd/>
          </a:ln>
        </p:spPr>
        <p:txBody>
          <a:bodyPr wrap="none">
            <a:spAutoFit/>
          </a:bodyPr>
          <a:lstStyle/>
          <a:p>
            <a:r>
              <a:rPr lang="en-US" sz="1600" b="1" smtClean="0">
                <a:solidFill>
                  <a:schemeClr val="bg1"/>
                </a:solidFill>
                <a:effectLst>
                  <a:outerShdw blurRad="38100" dist="38100" dir="2700000" algn="tl">
                    <a:srgbClr val="000000">
                      <a:alpha val="43137"/>
                    </a:srgbClr>
                  </a:outerShdw>
                </a:effectLst>
              </a:rPr>
              <a:t>Amamiya</a:t>
            </a:r>
            <a:endParaRPr lang="en-US" sz="1400">
              <a:solidFill>
                <a:schemeClr val="bg1"/>
              </a:solidFill>
              <a:effectLst>
                <a:outerShdw blurRad="38100" dist="38100" dir="2700000" algn="tl">
                  <a:srgbClr val="000000">
                    <a:alpha val="43137"/>
                  </a:srgbClr>
                </a:outerShdw>
              </a:effectLst>
            </a:endParaRPr>
          </a:p>
        </p:txBody>
      </p:sp>
      <p:pic>
        <p:nvPicPr>
          <p:cNvPr id="19" name="Picture 4" descr="C:\Users\nugraha\Desktop\001.jpg"/>
          <p:cNvPicPr>
            <a:picLocks noChangeAspect="1" noChangeArrowheads="1"/>
          </p:cNvPicPr>
          <p:nvPr/>
        </p:nvPicPr>
        <p:blipFill>
          <a:blip r:embed="rId7" cstate="print"/>
          <a:srcRect/>
          <a:stretch>
            <a:fillRect/>
          </a:stretch>
        </p:blipFill>
        <p:spPr bwMode="auto">
          <a:xfrm>
            <a:off x="6781800" y="1676400"/>
            <a:ext cx="1752600" cy="140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19"/>
          <p:cNvSpPr>
            <a:spLocks noChangeArrowheads="1"/>
          </p:cNvSpPr>
          <p:nvPr/>
        </p:nvSpPr>
        <p:spPr bwMode="auto">
          <a:xfrm>
            <a:off x="7213600" y="2133600"/>
            <a:ext cx="1136850" cy="338554"/>
          </a:xfrm>
          <a:prstGeom prst="rect">
            <a:avLst/>
          </a:prstGeom>
          <a:noFill/>
          <a:ln w="9525">
            <a:noFill/>
            <a:miter lim="800000"/>
            <a:headEnd/>
            <a:tailEnd/>
          </a:ln>
        </p:spPr>
        <p:txBody>
          <a:bodyPr wrap="none">
            <a:spAutoFit/>
          </a:bodyPr>
          <a:lstStyle/>
          <a:p>
            <a:pPr algn="r"/>
            <a:r>
              <a:rPr lang="en-US" sz="1600" b="1" smtClean="0">
                <a:solidFill>
                  <a:schemeClr val="bg1"/>
                </a:solidFill>
                <a:effectLst>
                  <a:outerShdw blurRad="38100" dist="38100" dir="2700000" algn="tl">
                    <a:srgbClr val="000000">
                      <a:alpha val="43137"/>
                    </a:srgbClr>
                  </a:outerShdw>
                </a:effectLst>
              </a:rPr>
              <a:t>Katahira</a:t>
            </a:r>
            <a:endParaRPr lang="en-US" sz="1400">
              <a:solidFill>
                <a:schemeClr val="bg1"/>
              </a:solidFill>
              <a:effectLst>
                <a:outerShdw blurRad="38100" dist="38100" dir="2700000" algn="tl">
                  <a:srgbClr val="000000">
                    <a:alpha val="43137"/>
                  </a:srgbClr>
                </a:outerShdw>
              </a:effectLst>
            </a:endParaRPr>
          </a:p>
        </p:txBody>
      </p:sp>
      <p:pic>
        <p:nvPicPr>
          <p:cNvPr id="21" name="Picture 2" descr="C:\Users\nugraha\Desktop\5253_138893033997_733003997_3213200_4543373_n.jpg"/>
          <p:cNvPicPr>
            <a:picLocks noChangeAspect="1" noChangeArrowheads="1"/>
          </p:cNvPicPr>
          <p:nvPr/>
        </p:nvPicPr>
        <p:blipFill>
          <a:blip r:embed="rId8" cstate="print"/>
          <a:srcRect/>
          <a:stretch>
            <a:fillRect/>
          </a:stretch>
        </p:blipFill>
        <p:spPr bwMode="auto">
          <a:xfrm>
            <a:off x="1752600" y="3213970"/>
            <a:ext cx="685800" cy="781049"/>
          </a:xfrm>
          <a:prstGeom prst="ellipse">
            <a:avLst/>
          </a:prstGeom>
          <a:ln>
            <a:noFill/>
          </a:ln>
          <a:effectLst>
            <a:softEdge rad="112500"/>
          </a:effectLst>
        </p:spPr>
      </p:pic>
      <p:pic>
        <p:nvPicPr>
          <p:cNvPr id="22" name="Picture 3" descr="C:\Users\nugraha\Desktop\165616_1778394347934_1481651233_31945689_2075752_n.jpg"/>
          <p:cNvPicPr>
            <a:picLocks noChangeAspect="1" noChangeArrowheads="1"/>
          </p:cNvPicPr>
          <p:nvPr/>
        </p:nvPicPr>
        <p:blipFill>
          <a:blip r:embed="rId9" cstate="print"/>
          <a:srcRect/>
          <a:stretch>
            <a:fillRect/>
          </a:stretch>
        </p:blipFill>
        <p:spPr bwMode="auto">
          <a:xfrm>
            <a:off x="990600" y="3213970"/>
            <a:ext cx="660849" cy="762000"/>
          </a:xfrm>
          <a:prstGeom prst="ellipse">
            <a:avLst/>
          </a:prstGeom>
          <a:ln>
            <a:noFill/>
          </a:ln>
          <a:effectLst>
            <a:softEdge rad="112500"/>
          </a:effectLst>
        </p:spPr>
      </p:pic>
      <p:pic>
        <p:nvPicPr>
          <p:cNvPr id="6147" name="Picture 3" descr="C:\Users\nugraha\Desktop\148749_1596015792968_1613172619_1456985_7500651_n.jpg"/>
          <p:cNvPicPr>
            <a:picLocks noChangeAspect="1" noChangeArrowheads="1"/>
          </p:cNvPicPr>
          <p:nvPr/>
        </p:nvPicPr>
        <p:blipFill>
          <a:blip r:embed="rId10" cstate="print"/>
          <a:srcRect/>
          <a:stretch>
            <a:fillRect/>
          </a:stretch>
        </p:blipFill>
        <p:spPr bwMode="auto">
          <a:xfrm>
            <a:off x="2540696" y="3200400"/>
            <a:ext cx="685800" cy="820827"/>
          </a:xfrm>
          <a:prstGeom prst="ellipse">
            <a:avLst/>
          </a:prstGeom>
          <a:ln>
            <a:noFill/>
          </a:ln>
          <a:effectLst>
            <a:softEdge rad="112500"/>
          </a:effectLst>
        </p:spPr>
      </p:pic>
      <p:pic>
        <p:nvPicPr>
          <p:cNvPr id="12" name="Picture 5" descr="C:\Users\nugraha\Desktop\038.jpg"/>
          <p:cNvPicPr>
            <a:picLocks noChangeAspect="1" noChangeArrowheads="1"/>
          </p:cNvPicPr>
          <p:nvPr/>
        </p:nvPicPr>
        <p:blipFill>
          <a:blip r:embed="rId11" cstate="print"/>
          <a:srcRect/>
          <a:stretch>
            <a:fillRect/>
          </a:stretch>
        </p:blipFill>
        <p:spPr bwMode="auto">
          <a:xfrm>
            <a:off x="6705600" y="2810933"/>
            <a:ext cx="1676400" cy="223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p:cNvSpPr>
            <a:spLocks noChangeArrowheads="1"/>
          </p:cNvSpPr>
          <p:nvPr/>
        </p:nvSpPr>
        <p:spPr bwMode="auto">
          <a:xfrm>
            <a:off x="6849176" y="3463069"/>
            <a:ext cx="1456771" cy="338554"/>
          </a:xfrm>
          <a:prstGeom prst="rect">
            <a:avLst/>
          </a:prstGeom>
          <a:noFill/>
          <a:ln w="9525">
            <a:noFill/>
            <a:miter lim="800000"/>
            <a:headEnd/>
            <a:tailEnd/>
          </a:ln>
        </p:spPr>
        <p:txBody>
          <a:bodyPr wrap="square">
            <a:spAutoFit/>
          </a:bodyPr>
          <a:lstStyle/>
          <a:p>
            <a:r>
              <a:rPr lang="en-US" sz="1600" b="1" smtClean="0">
                <a:solidFill>
                  <a:schemeClr val="bg1"/>
                </a:solidFill>
                <a:effectLst>
                  <a:outerShdw blurRad="38100" dist="38100" dir="2700000" algn="tl">
                    <a:srgbClr val="000000">
                      <a:alpha val="43137"/>
                    </a:srgbClr>
                  </a:outerShdw>
                </a:effectLst>
              </a:rPr>
              <a:t>Aobayama</a:t>
            </a:r>
            <a:endParaRPr lang="en-US" sz="140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ndai.wmv">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
        <p:nvSpPr>
          <p:cNvPr id="5"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6" name="Picture 56" descr="logo_en2"/>
          <p:cNvPicPr preferRelativeResize="0">
            <a:picLocks noChangeAspect="1" noChangeArrowheads="1"/>
          </p:cNvPicPr>
          <p:nvPr/>
        </p:nvPicPr>
        <p:blipFill>
          <a:blip r:embed="rId4"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7" name="Title 1"/>
          <p:cNvSpPr>
            <a:spLocks noGrp="1"/>
          </p:cNvSpPr>
          <p:nvPr>
            <p:ph type="title"/>
          </p:nvPr>
        </p:nvSpPr>
        <p:spPr>
          <a:xfrm>
            <a:off x="1143000" y="0"/>
            <a:ext cx="7620000" cy="990600"/>
          </a:xfrm>
        </p:spPr>
        <p:txBody>
          <a:bodyPr>
            <a:normAutofit fontScale="90000"/>
          </a:bodyPr>
          <a:lstStyle/>
          <a:p>
            <a:pPr algn="ctr"/>
            <a:r>
              <a:rPr lang="en-US" sz="4000" smtClean="0">
                <a:solidFill>
                  <a:srgbClr val="7030A0"/>
                </a:solidFill>
              </a:rPr>
              <a:t>Sekilas tentang Sendai</a:t>
            </a:r>
            <a:br>
              <a:rPr lang="en-US" sz="4000" smtClean="0">
                <a:solidFill>
                  <a:srgbClr val="7030A0"/>
                </a:solidFill>
              </a:rPr>
            </a:br>
            <a:r>
              <a:rPr lang="en-US" sz="2200" i="1" cap="none" smtClean="0">
                <a:solidFill>
                  <a:srgbClr val="7030A0"/>
                </a:solidFill>
                <a:latin typeface="Calibri" pitchFamily="34" charset="0"/>
              </a:rPr>
              <a:t>Sendai at a glance</a:t>
            </a:r>
            <a:endParaRPr lang="en-US" sz="3100" i="1" cap="none">
              <a:solidFill>
                <a:srgbClr val="7030A0"/>
              </a:solidFill>
              <a:latin typeface="Calibri" pitchFamily="34" charset="0"/>
            </a:endParaRPr>
          </a:p>
        </p:txBody>
      </p:sp>
      <p:sp>
        <p:nvSpPr>
          <p:cNvPr id="8" name="Rectangle 7"/>
          <p:cNvSpPr/>
          <p:nvPr/>
        </p:nvSpPr>
        <p:spPr>
          <a:xfrm>
            <a:off x="8119876"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88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2"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45" name="Title 1"/>
          <p:cNvSpPr>
            <a:spLocks noGrp="1"/>
          </p:cNvSpPr>
          <p:nvPr>
            <p:ph type="title"/>
          </p:nvPr>
        </p:nvSpPr>
        <p:spPr>
          <a:xfrm>
            <a:off x="1143000" y="0"/>
            <a:ext cx="7620000" cy="990600"/>
          </a:xfrm>
        </p:spPr>
        <p:txBody>
          <a:bodyPr>
            <a:normAutofit fontScale="90000"/>
          </a:bodyPr>
          <a:lstStyle/>
          <a:p>
            <a:pPr algn="ctr"/>
            <a:r>
              <a:rPr lang="en-US" sz="4000" smtClean="0">
                <a:solidFill>
                  <a:srgbClr val="7030A0"/>
                </a:solidFill>
              </a:rPr>
              <a:t>Sekilas tentang Sendai</a:t>
            </a:r>
            <a:br>
              <a:rPr lang="en-US" sz="4000" smtClean="0">
                <a:solidFill>
                  <a:srgbClr val="7030A0"/>
                </a:solidFill>
              </a:rPr>
            </a:br>
            <a:r>
              <a:rPr lang="en-US" sz="2200" i="1" cap="none" smtClean="0">
                <a:solidFill>
                  <a:srgbClr val="7030A0"/>
                </a:solidFill>
                <a:latin typeface="Calibri" pitchFamily="34" charset="0"/>
              </a:rPr>
              <a:t>Sendai at a glance</a:t>
            </a:r>
            <a:endParaRPr lang="en-US" sz="3100" i="1" cap="none">
              <a:solidFill>
                <a:srgbClr val="7030A0"/>
              </a:solidFill>
              <a:latin typeface="Calibri" pitchFamily="34" charset="0"/>
            </a:endParaRPr>
          </a:p>
        </p:txBody>
      </p:sp>
      <p:grpSp>
        <p:nvGrpSpPr>
          <p:cNvPr id="15" name="Group 14"/>
          <p:cNvGrpSpPr/>
          <p:nvPr/>
        </p:nvGrpSpPr>
        <p:grpSpPr>
          <a:xfrm>
            <a:off x="457200" y="1593212"/>
            <a:ext cx="8001000" cy="3932657"/>
            <a:chOff x="1" y="0"/>
            <a:chExt cx="8839199" cy="4344649"/>
          </a:xfrm>
        </p:grpSpPr>
        <p:pic>
          <p:nvPicPr>
            <p:cNvPr id="16" name="Picture 2" descr="F:\tohoku\hidupdijepang\spring1.jpg"/>
            <p:cNvPicPr>
              <a:picLocks noChangeAspect="1" noChangeArrowheads="1"/>
            </p:cNvPicPr>
            <p:nvPr/>
          </p:nvPicPr>
          <p:blipFill>
            <a:blip r:embed="rId3" cstate="print"/>
            <a:srcRect/>
            <a:stretch>
              <a:fillRect/>
            </a:stretch>
          </p:blipFill>
          <p:spPr bwMode="auto">
            <a:xfrm>
              <a:off x="1" y="1"/>
              <a:ext cx="2209799" cy="1449048"/>
            </a:xfrm>
            <a:prstGeom prst="rect">
              <a:avLst/>
            </a:prstGeom>
            <a:noFill/>
          </p:spPr>
        </p:pic>
        <p:pic>
          <p:nvPicPr>
            <p:cNvPr id="17" name="Picture 3" descr="F:\tohoku\hidupdijepang\spring2.jpg"/>
            <p:cNvPicPr>
              <a:picLocks noChangeAspect="1" noChangeArrowheads="1"/>
            </p:cNvPicPr>
            <p:nvPr/>
          </p:nvPicPr>
          <p:blipFill>
            <a:blip r:embed="rId4" cstate="print"/>
            <a:srcRect/>
            <a:stretch>
              <a:fillRect/>
            </a:stretch>
          </p:blipFill>
          <p:spPr bwMode="auto">
            <a:xfrm>
              <a:off x="1" y="1447800"/>
              <a:ext cx="2209800" cy="1449049"/>
            </a:xfrm>
            <a:prstGeom prst="rect">
              <a:avLst/>
            </a:prstGeom>
            <a:noFill/>
          </p:spPr>
        </p:pic>
        <p:pic>
          <p:nvPicPr>
            <p:cNvPr id="18" name="Picture 4" descr="F:\tohoku\hidupdijepang\spring3.jpg"/>
            <p:cNvPicPr>
              <a:picLocks noChangeAspect="1" noChangeArrowheads="1"/>
            </p:cNvPicPr>
            <p:nvPr/>
          </p:nvPicPr>
          <p:blipFill>
            <a:blip r:embed="rId5" cstate="print"/>
            <a:srcRect/>
            <a:stretch>
              <a:fillRect/>
            </a:stretch>
          </p:blipFill>
          <p:spPr bwMode="auto">
            <a:xfrm>
              <a:off x="1" y="2895600"/>
              <a:ext cx="2209800" cy="1449049"/>
            </a:xfrm>
            <a:prstGeom prst="rect">
              <a:avLst/>
            </a:prstGeom>
            <a:noFill/>
          </p:spPr>
        </p:pic>
        <p:pic>
          <p:nvPicPr>
            <p:cNvPr id="19" name="Picture 5" descr="F:\tohoku\hidupdijepang\summer1.jpg"/>
            <p:cNvPicPr>
              <a:picLocks noChangeAspect="1" noChangeArrowheads="1"/>
            </p:cNvPicPr>
            <p:nvPr/>
          </p:nvPicPr>
          <p:blipFill>
            <a:blip r:embed="rId6" cstate="print"/>
            <a:srcRect/>
            <a:stretch>
              <a:fillRect/>
            </a:stretch>
          </p:blipFill>
          <p:spPr bwMode="auto">
            <a:xfrm>
              <a:off x="2209800" y="0"/>
              <a:ext cx="2209800" cy="1449049"/>
            </a:xfrm>
            <a:prstGeom prst="rect">
              <a:avLst/>
            </a:prstGeom>
            <a:noFill/>
          </p:spPr>
        </p:pic>
        <p:pic>
          <p:nvPicPr>
            <p:cNvPr id="20" name="Picture 6" descr="F:\tohoku\hidupdijepang\summer2.jpg"/>
            <p:cNvPicPr>
              <a:picLocks noChangeAspect="1" noChangeArrowheads="1"/>
            </p:cNvPicPr>
            <p:nvPr/>
          </p:nvPicPr>
          <p:blipFill>
            <a:blip r:embed="rId7" cstate="print"/>
            <a:srcRect/>
            <a:stretch>
              <a:fillRect/>
            </a:stretch>
          </p:blipFill>
          <p:spPr bwMode="auto">
            <a:xfrm>
              <a:off x="2209800" y="1447800"/>
              <a:ext cx="2209800" cy="1449049"/>
            </a:xfrm>
            <a:prstGeom prst="rect">
              <a:avLst/>
            </a:prstGeom>
            <a:noFill/>
          </p:spPr>
        </p:pic>
        <p:pic>
          <p:nvPicPr>
            <p:cNvPr id="21" name="Picture 7" descr="F:\tohoku\hidupdijepang\autumn1.jpg"/>
            <p:cNvPicPr>
              <a:picLocks noChangeAspect="1" noChangeArrowheads="1"/>
            </p:cNvPicPr>
            <p:nvPr/>
          </p:nvPicPr>
          <p:blipFill>
            <a:blip r:embed="rId8" cstate="print"/>
            <a:srcRect/>
            <a:stretch>
              <a:fillRect/>
            </a:stretch>
          </p:blipFill>
          <p:spPr bwMode="auto">
            <a:xfrm>
              <a:off x="4419600" y="0"/>
              <a:ext cx="2209800" cy="1449049"/>
            </a:xfrm>
            <a:prstGeom prst="rect">
              <a:avLst/>
            </a:prstGeom>
            <a:noFill/>
          </p:spPr>
        </p:pic>
        <p:pic>
          <p:nvPicPr>
            <p:cNvPr id="22" name="Picture 8" descr="F:\tohoku\hidupdijepang\winter1.jpg"/>
            <p:cNvPicPr>
              <a:picLocks noChangeAspect="1" noChangeArrowheads="1"/>
            </p:cNvPicPr>
            <p:nvPr/>
          </p:nvPicPr>
          <p:blipFill>
            <a:blip r:embed="rId9" cstate="print"/>
            <a:srcRect/>
            <a:stretch>
              <a:fillRect/>
            </a:stretch>
          </p:blipFill>
          <p:spPr bwMode="auto">
            <a:xfrm>
              <a:off x="6629400" y="0"/>
              <a:ext cx="2207895" cy="1447800"/>
            </a:xfrm>
            <a:prstGeom prst="rect">
              <a:avLst/>
            </a:prstGeom>
            <a:noFill/>
          </p:spPr>
        </p:pic>
        <p:pic>
          <p:nvPicPr>
            <p:cNvPr id="23" name="Picture 10" descr="F:\tohoku\hidupdijepang\summer3.jpg"/>
            <p:cNvPicPr>
              <a:picLocks noChangeAspect="1" noChangeArrowheads="1"/>
            </p:cNvPicPr>
            <p:nvPr/>
          </p:nvPicPr>
          <p:blipFill>
            <a:blip r:embed="rId10" cstate="print"/>
            <a:srcRect/>
            <a:stretch>
              <a:fillRect/>
            </a:stretch>
          </p:blipFill>
          <p:spPr bwMode="auto">
            <a:xfrm>
              <a:off x="2209800" y="2895600"/>
              <a:ext cx="2209800" cy="1449049"/>
            </a:xfrm>
            <a:prstGeom prst="rect">
              <a:avLst/>
            </a:prstGeom>
            <a:noFill/>
          </p:spPr>
        </p:pic>
        <p:pic>
          <p:nvPicPr>
            <p:cNvPr id="24" name="Picture 12" descr="F:\tohoku\hidupdijepang\autumn2.jpg"/>
            <p:cNvPicPr>
              <a:picLocks noChangeAspect="1" noChangeArrowheads="1"/>
            </p:cNvPicPr>
            <p:nvPr/>
          </p:nvPicPr>
          <p:blipFill>
            <a:blip r:embed="rId11" cstate="print"/>
            <a:srcRect/>
            <a:stretch>
              <a:fillRect/>
            </a:stretch>
          </p:blipFill>
          <p:spPr bwMode="auto">
            <a:xfrm>
              <a:off x="4419600" y="1447800"/>
              <a:ext cx="2209800" cy="1449049"/>
            </a:xfrm>
            <a:prstGeom prst="rect">
              <a:avLst/>
            </a:prstGeom>
            <a:noFill/>
          </p:spPr>
        </p:pic>
        <p:pic>
          <p:nvPicPr>
            <p:cNvPr id="25" name="Picture 13" descr="F:\tohoku\hidupdijepang\autumn3.jpg"/>
            <p:cNvPicPr>
              <a:picLocks noChangeAspect="1" noChangeArrowheads="1"/>
            </p:cNvPicPr>
            <p:nvPr/>
          </p:nvPicPr>
          <p:blipFill>
            <a:blip r:embed="rId12" cstate="print"/>
            <a:srcRect/>
            <a:stretch>
              <a:fillRect/>
            </a:stretch>
          </p:blipFill>
          <p:spPr bwMode="auto">
            <a:xfrm>
              <a:off x="4419601" y="2895600"/>
              <a:ext cx="2209800" cy="1449049"/>
            </a:xfrm>
            <a:prstGeom prst="rect">
              <a:avLst/>
            </a:prstGeom>
            <a:noFill/>
          </p:spPr>
        </p:pic>
        <p:pic>
          <p:nvPicPr>
            <p:cNvPr id="26" name="Picture 14" descr="F:\tohoku\hidupdijepang\winter2.jpg"/>
            <p:cNvPicPr>
              <a:picLocks noChangeAspect="1" noChangeArrowheads="1"/>
            </p:cNvPicPr>
            <p:nvPr/>
          </p:nvPicPr>
          <p:blipFill>
            <a:blip r:embed="rId13" cstate="print"/>
            <a:srcRect/>
            <a:stretch>
              <a:fillRect/>
            </a:stretch>
          </p:blipFill>
          <p:spPr bwMode="auto">
            <a:xfrm>
              <a:off x="6629400" y="1447800"/>
              <a:ext cx="2207895" cy="1447800"/>
            </a:xfrm>
            <a:prstGeom prst="rect">
              <a:avLst/>
            </a:prstGeom>
            <a:noFill/>
          </p:spPr>
        </p:pic>
        <p:pic>
          <p:nvPicPr>
            <p:cNvPr id="27" name="Picture 15" descr="F:\tohoku\hidupdijepang\winter3.jpg"/>
            <p:cNvPicPr>
              <a:picLocks noChangeAspect="1" noChangeArrowheads="1"/>
            </p:cNvPicPr>
            <p:nvPr/>
          </p:nvPicPr>
          <p:blipFill>
            <a:blip r:embed="rId14" cstate="print"/>
            <a:srcRect/>
            <a:stretch>
              <a:fillRect/>
            </a:stretch>
          </p:blipFill>
          <p:spPr bwMode="auto">
            <a:xfrm>
              <a:off x="6629400" y="2895600"/>
              <a:ext cx="2209800" cy="1449049"/>
            </a:xfrm>
            <a:prstGeom prst="rect">
              <a:avLst/>
            </a:prstGeom>
            <a:noFill/>
          </p:spPr>
        </p:pic>
      </p:grpSp>
      <p:sp>
        <p:nvSpPr>
          <p:cNvPr id="30" name="Rectangle 22"/>
          <p:cNvSpPr>
            <a:spLocks noChangeArrowheads="1"/>
          </p:cNvSpPr>
          <p:nvPr/>
        </p:nvSpPr>
        <p:spPr bwMode="auto">
          <a:xfrm>
            <a:off x="381000" y="5602069"/>
            <a:ext cx="7467600" cy="646331"/>
          </a:xfrm>
          <a:prstGeom prst="rect">
            <a:avLst/>
          </a:prstGeom>
          <a:noFill/>
          <a:ln w="9525">
            <a:noFill/>
            <a:miter lim="800000"/>
            <a:headEnd/>
            <a:tailEnd/>
          </a:ln>
        </p:spPr>
        <p:txBody>
          <a:bodyPr wrap="square">
            <a:spAutoFit/>
          </a:bodyPr>
          <a:lstStyle/>
          <a:p>
            <a:r>
              <a:rPr lang="en-US" altLang="ja-JP" sz="2000" b="1" dirty="0" err="1" smtClean="0">
                <a:solidFill>
                  <a:schemeClr val="tx2"/>
                </a:solidFill>
                <a:effectLst>
                  <a:outerShdw blurRad="38100" dist="38100" dir="2700000" algn="tl">
                    <a:srgbClr val="000000">
                      <a:alpha val="43137"/>
                    </a:srgbClr>
                  </a:outerShdw>
                </a:effectLst>
              </a:rPr>
              <a:t>Kaya</a:t>
            </a:r>
            <a:r>
              <a:rPr lang="en-US" altLang="ja-JP" sz="2000" b="1" dirty="0" smtClean="0">
                <a:solidFill>
                  <a:schemeClr val="tx2"/>
                </a:solidFill>
                <a:effectLst>
                  <a:outerShdw blurRad="38100" dist="38100" dir="2700000" algn="tl">
                    <a:srgbClr val="000000">
                      <a:alpha val="43137"/>
                    </a:srgbClr>
                  </a:outerShdw>
                </a:effectLst>
              </a:rPr>
              <a:t> </a:t>
            </a:r>
            <a:r>
              <a:rPr lang="en-US" altLang="ja-JP" sz="2000" b="1" dirty="0" err="1" smtClean="0">
                <a:solidFill>
                  <a:schemeClr val="tx2"/>
                </a:solidFill>
                <a:effectLst>
                  <a:outerShdw blurRad="38100" dist="38100" dir="2700000" algn="tl">
                    <a:srgbClr val="000000">
                      <a:alpha val="43137"/>
                    </a:srgbClr>
                  </a:outerShdw>
                </a:effectLst>
              </a:rPr>
              <a:t>akan</a:t>
            </a:r>
            <a:r>
              <a:rPr lang="en-US" altLang="ja-JP" sz="2000" b="1" dirty="0" smtClean="0">
                <a:solidFill>
                  <a:schemeClr val="tx2"/>
                </a:solidFill>
                <a:effectLst>
                  <a:outerShdw blurRad="38100" dist="38100" dir="2700000" algn="tl">
                    <a:srgbClr val="000000">
                      <a:alpha val="43137"/>
                    </a:srgbClr>
                  </a:outerShdw>
                </a:effectLst>
              </a:rPr>
              <a:t> </a:t>
            </a:r>
            <a:r>
              <a:rPr lang="en-US" altLang="ja-JP" sz="2000" b="1" dirty="0" err="1" smtClean="0">
                <a:solidFill>
                  <a:schemeClr val="tx2"/>
                </a:solidFill>
                <a:effectLst>
                  <a:outerShdw blurRad="38100" dist="38100" dir="2700000" algn="tl">
                    <a:srgbClr val="000000">
                      <a:alpha val="43137"/>
                    </a:srgbClr>
                  </a:outerShdw>
                </a:effectLst>
              </a:rPr>
              <a:t>keindahan</a:t>
            </a:r>
            <a:r>
              <a:rPr lang="en-US" altLang="ja-JP" sz="2000" b="1" dirty="0" smtClean="0">
                <a:solidFill>
                  <a:schemeClr val="tx2"/>
                </a:solidFill>
                <a:effectLst>
                  <a:outerShdw blurRad="38100" dist="38100" dir="2700000" algn="tl">
                    <a:srgbClr val="000000">
                      <a:alpha val="43137"/>
                    </a:srgbClr>
                  </a:outerShdw>
                </a:effectLst>
              </a:rPr>
              <a:t> </a:t>
            </a:r>
            <a:r>
              <a:rPr lang="en-US" altLang="ja-JP" sz="2000" b="1" dirty="0" err="1" smtClean="0">
                <a:solidFill>
                  <a:schemeClr val="tx2"/>
                </a:solidFill>
                <a:effectLst>
                  <a:outerShdw blurRad="38100" dist="38100" dir="2700000" algn="tl">
                    <a:srgbClr val="000000">
                      <a:alpha val="43137"/>
                    </a:srgbClr>
                  </a:outerShdw>
                </a:effectLst>
              </a:rPr>
              <a:t>alam</a:t>
            </a:r>
            <a:r>
              <a:rPr lang="en-US" altLang="ja-JP" sz="2000" b="1" dirty="0" smtClean="0">
                <a:solidFill>
                  <a:schemeClr val="tx2"/>
                </a:solidFill>
                <a:effectLst>
                  <a:outerShdw blurRad="38100" dist="38100" dir="2700000" algn="tl">
                    <a:srgbClr val="000000">
                      <a:alpha val="43137"/>
                    </a:srgbClr>
                  </a:outerShdw>
                </a:effectLst>
              </a:rPr>
              <a:t> </a:t>
            </a:r>
            <a:r>
              <a:rPr lang="en-US" altLang="ja-JP" sz="2000" b="1" dirty="0" err="1" smtClean="0">
                <a:solidFill>
                  <a:schemeClr val="tx2"/>
                </a:solidFill>
                <a:effectLst>
                  <a:outerShdw blurRad="38100" dist="38100" dir="2700000" algn="tl">
                    <a:srgbClr val="000000">
                      <a:alpha val="43137"/>
                    </a:srgbClr>
                  </a:outerShdw>
                </a:effectLst>
              </a:rPr>
              <a:t>dan</a:t>
            </a:r>
            <a:r>
              <a:rPr lang="en-US" altLang="ja-JP" sz="2000" b="1" dirty="0" smtClean="0">
                <a:solidFill>
                  <a:schemeClr val="tx2"/>
                </a:solidFill>
                <a:effectLst>
                  <a:outerShdw blurRad="38100" dist="38100" dir="2700000" algn="tl">
                    <a:srgbClr val="000000">
                      <a:alpha val="43137"/>
                    </a:srgbClr>
                  </a:outerShdw>
                </a:effectLst>
              </a:rPr>
              <a:t> </a:t>
            </a:r>
            <a:r>
              <a:rPr lang="en-US" altLang="ja-JP" sz="2000" b="1" dirty="0" err="1" smtClean="0">
                <a:solidFill>
                  <a:schemeClr val="tx2"/>
                </a:solidFill>
                <a:effectLst>
                  <a:outerShdw blurRad="38100" dist="38100" dir="2700000" algn="tl">
                    <a:srgbClr val="000000">
                      <a:alpha val="43137"/>
                    </a:srgbClr>
                  </a:outerShdw>
                </a:effectLst>
              </a:rPr>
              <a:t>pertunjukan</a:t>
            </a:r>
            <a:r>
              <a:rPr lang="en-US" altLang="ja-JP" sz="2000" b="1" dirty="0" smtClean="0">
                <a:solidFill>
                  <a:schemeClr val="tx2"/>
                </a:solidFill>
                <a:effectLst>
                  <a:outerShdw blurRad="38100" dist="38100" dir="2700000" algn="tl">
                    <a:srgbClr val="000000">
                      <a:alpha val="43137"/>
                    </a:srgbClr>
                  </a:outerShdw>
                </a:effectLst>
              </a:rPr>
              <a:t> </a:t>
            </a:r>
            <a:r>
              <a:rPr lang="en-US" altLang="ja-JP" sz="2000" b="1" dirty="0" err="1" smtClean="0">
                <a:solidFill>
                  <a:schemeClr val="tx2"/>
                </a:solidFill>
                <a:effectLst>
                  <a:outerShdw blurRad="38100" dist="38100" dir="2700000" algn="tl">
                    <a:srgbClr val="000000">
                      <a:alpha val="43137"/>
                    </a:srgbClr>
                  </a:outerShdw>
                </a:effectLst>
              </a:rPr>
              <a:t>menarik</a:t>
            </a:r>
            <a:endParaRPr lang="en-US" altLang="ja-JP" sz="2000" b="1" dirty="0" smtClean="0">
              <a:solidFill>
                <a:schemeClr val="tx2"/>
              </a:solidFill>
              <a:effectLst>
                <a:outerShdw blurRad="38100" dist="38100" dir="2700000" algn="tl">
                  <a:srgbClr val="000000">
                    <a:alpha val="43137"/>
                  </a:srgbClr>
                </a:outerShdw>
              </a:effectLst>
            </a:endParaRPr>
          </a:p>
          <a:p>
            <a:r>
              <a:rPr lang="en-US" altLang="ja-JP" sz="1600" b="1" dirty="0" smtClean="0">
                <a:solidFill>
                  <a:srgbClr val="3366CC"/>
                </a:solidFill>
              </a:rPr>
              <a:t>Lots of natural beauty and wonderful attractions</a:t>
            </a:r>
            <a:endParaRPr lang="en-US" sz="1600" dirty="0"/>
          </a:p>
        </p:txBody>
      </p:sp>
      <p:sp>
        <p:nvSpPr>
          <p:cNvPr id="28" name="Rectangle 22"/>
          <p:cNvSpPr>
            <a:spLocks noChangeArrowheads="1"/>
          </p:cNvSpPr>
          <p:nvPr/>
        </p:nvSpPr>
        <p:spPr bwMode="auto">
          <a:xfrm>
            <a:off x="762000" y="1200090"/>
            <a:ext cx="1447800" cy="400110"/>
          </a:xfrm>
          <a:prstGeom prst="rect">
            <a:avLst/>
          </a:prstGeom>
          <a:noFill/>
          <a:ln w="9525">
            <a:noFill/>
            <a:miter lim="800000"/>
            <a:headEnd/>
            <a:tailEnd/>
          </a:ln>
        </p:spPr>
        <p:txBody>
          <a:bodyPr wrap="square">
            <a:spAutoFit/>
          </a:bodyPr>
          <a:lstStyle/>
          <a:p>
            <a:r>
              <a:rPr lang="en-US" altLang="ja-JP" sz="2000" b="1" smtClean="0">
                <a:solidFill>
                  <a:srgbClr val="00B050"/>
                </a:solidFill>
              </a:rPr>
              <a:t>10 ~ 20 </a:t>
            </a:r>
            <a:r>
              <a:rPr lang="en-US" altLang="ja-JP" sz="2000" b="1" baseline="30000" smtClean="0">
                <a:solidFill>
                  <a:srgbClr val="00B050"/>
                </a:solidFill>
              </a:rPr>
              <a:t>o</a:t>
            </a:r>
            <a:r>
              <a:rPr lang="en-US" altLang="ja-JP" sz="2000" b="1" smtClean="0">
                <a:solidFill>
                  <a:srgbClr val="00B050"/>
                </a:solidFill>
              </a:rPr>
              <a:t>C</a:t>
            </a:r>
            <a:endParaRPr lang="en-US" sz="1600">
              <a:solidFill>
                <a:srgbClr val="00B050"/>
              </a:solidFill>
            </a:endParaRPr>
          </a:p>
        </p:txBody>
      </p:sp>
      <p:sp>
        <p:nvSpPr>
          <p:cNvPr id="29" name="Rectangle 22"/>
          <p:cNvSpPr>
            <a:spLocks noChangeArrowheads="1"/>
          </p:cNvSpPr>
          <p:nvPr/>
        </p:nvSpPr>
        <p:spPr bwMode="auto">
          <a:xfrm>
            <a:off x="6781800" y="1200090"/>
            <a:ext cx="1447800" cy="400110"/>
          </a:xfrm>
          <a:prstGeom prst="rect">
            <a:avLst/>
          </a:prstGeom>
          <a:noFill/>
          <a:ln w="9525">
            <a:noFill/>
            <a:miter lim="800000"/>
            <a:headEnd/>
            <a:tailEnd/>
          </a:ln>
        </p:spPr>
        <p:txBody>
          <a:bodyPr wrap="square">
            <a:spAutoFit/>
          </a:bodyPr>
          <a:lstStyle/>
          <a:p>
            <a:r>
              <a:rPr lang="en-US" altLang="ja-JP" sz="2000" b="1" smtClean="0">
                <a:solidFill>
                  <a:schemeClr val="accent2"/>
                </a:solidFill>
              </a:rPr>
              <a:t>-5 ~ 6 </a:t>
            </a:r>
            <a:r>
              <a:rPr lang="en-US" altLang="ja-JP" sz="2000" b="1" baseline="30000" smtClean="0">
                <a:solidFill>
                  <a:schemeClr val="accent2"/>
                </a:solidFill>
              </a:rPr>
              <a:t>o</a:t>
            </a:r>
            <a:r>
              <a:rPr lang="en-US" altLang="ja-JP" sz="2000" b="1" smtClean="0">
                <a:solidFill>
                  <a:schemeClr val="accent2"/>
                </a:solidFill>
              </a:rPr>
              <a:t>C</a:t>
            </a:r>
            <a:endParaRPr lang="en-US" sz="1600">
              <a:solidFill>
                <a:schemeClr val="accent2"/>
              </a:solidFill>
            </a:endParaRPr>
          </a:p>
        </p:txBody>
      </p:sp>
      <p:sp>
        <p:nvSpPr>
          <p:cNvPr id="31" name="Rectangle 22"/>
          <p:cNvSpPr>
            <a:spLocks noChangeArrowheads="1"/>
          </p:cNvSpPr>
          <p:nvPr/>
        </p:nvSpPr>
        <p:spPr bwMode="auto">
          <a:xfrm>
            <a:off x="4876800" y="1204686"/>
            <a:ext cx="1447800" cy="400110"/>
          </a:xfrm>
          <a:prstGeom prst="rect">
            <a:avLst/>
          </a:prstGeom>
          <a:noFill/>
          <a:ln w="9525">
            <a:noFill/>
            <a:miter lim="800000"/>
            <a:headEnd/>
            <a:tailEnd/>
          </a:ln>
        </p:spPr>
        <p:txBody>
          <a:bodyPr wrap="square">
            <a:spAutoFit/>
          </a:bodyPr>
          <a:lstStyle/>
          <a:p>
            <a:r>
              <a:rPr lang="en-US" altLang="ja-JP" sz="2000" b="1" smtClean="0">
                <a:solidFill>
                  <a:schemeClr val="accent6"/>
                </a:solidFill>
              </a:rPr>
              <a:t>5~ 15 </a:t>
            </a:r>
            <a:r>
              <a:rPr lang="en-US" altLang="ja-JP" sz="2000" b="1" baseline="30000" smtClean="0">
                <a:solidFill>
                  <a:schemeClr val="accent6"/>
                </a:solidFill>
              </a:rPr>
              <a:t>o</a:t>
            </a:r>
            <a:r>
              <a:rPr lang="en-US" altLang="ja-JP" sz="2000" b="1" smtClean="0">
                <a:solidFill>
                  <a:schemeClr val="accent6"/>
                </a:solidFill>
              </a:rPr>
              <a:t>C</a:t>
            </a:r>
            <a:endParaRPr lang="en-US" sz="1600">
              <a:solidFill>
                <a:schemeClr val="accent6"/>
              </a:solidFill>
            </a:endParaRPr>
          </a:p>
        </p:txBody>
      </p:sp>
      <p:sp>
        <p:nvSpPr>
          <p:cNvPr id="32" name="Rectangle 22"/>
          <p:cNvSpPr>
            <a:spLocks noChangeArrowheads="1"/>
          </p:cNvSpPr>
          <p:nvPr/>
        </p:nvSpPr>
        <p:spPr bwMode="auto">
          <a:xfrm>
            <a:off x="2804886" y="1204686"/>
            <a:ext cx="1447800" cy="400110"/>
          </a:xfrm>
          <a:prstGeom prst="rect">
            <a:avLst/>
          </a:prstGeom>
          <a:noFill/>
          <a:ln w="9525">
            <a:noFill/>
            <a:miter lim="800000"/>
            <a:headEnd/>
            <a:tailEnd/>
          </a:ln>
        </p:spPr>
        <p:txBody>
          <a:bodyPr wrap="square">
            <a:spAutoFit/>
          </a:bodyPr>
          <a:lstStyle/>
          <a:p>
            <a:r>
              <a:rPr lang="en-US" altLang="ja-JP" sz="2000" b="1" smtClean="0">
                <a:solidFill>
                  <a:srgbClr val="FF0000"/>
                </a:solidFill>
              </a:rPr>
              <a:t>20 ~ 35 </a:t>
            </a:r>
            <a:r>
              <a:rPr lang="en-US" altLang="ja-JP" sz="2000" b="1" baseline="30000" smtClean="0">
                <a:solidFill>
                  <a:srgbClr val="FF0000"/>
                </a:solidFill>
              </a:rPr>
              <a:t>o</a:t>
            </a:r>
            <a:r>
              <a:rPr lang="en-US" altLang="ja-JP" sz="2000" b="1" smtClean="0">
                <a:solidFill>
                  <a:srgbClr val="FF0000"/>
                </a:solidFill>
              </a:rPr>
              <a:t>C</a:t>
            </a:r>
            <a:endParaRPr lang="en-US" sz="160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2"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45" name="Title 1"/>
          <p:cNvSpPr>
            <a:spLocks noGrp="1"/>
          </p:cNvSpPr>
          <p:nvPr>
            <p:ph type="title"/>
          </p:nvPr>
        </p:nvSpPr>
        <p:spPr>
          <a:xfrm>
            <a:off x="1143000" y="0"/>
            <a:ext cx="7620000" cy="990600"/>
          </a:xfrm>
        </p:spPr>
        <p:txBody>
          <a:bodyPr>
            <a:normAutofit fontScale="90000"/>
          </a:bodyPr>
          <a:lstStyle/>
          <a:p>
            <a:pPr algn="ctr"/>
            <a:r>
              <a:rPr lang="en-US" sz="4000" dirty="0" err="1" smtClean="0">
                <a:solidFill>
                  <a:srgbClr val="7030A0"/>
                </a:solidFill>
              </a:rPr>
              <a:t>Sekilas</a:t>
            </a:r>
            <a:r>
              <a:rPr lang="en-US" sz="4000" dirty="0" smtClean="0">
                <a:solidFill>
                  <a:srgbClr val="7030A0"/>
                </a:solidFill>
              </a:rPr>
              <a:t> </a:t>
            </a:r>
            <a:r>
              <a:rPr lang="en-US" sz="4000" dirty="0" err="1" smtClean="0">
                <a:solidFill>
                  <a:srgbClr val="7030A0"/>
                </a:solidFill>
              </a:rPr>
              <a:t>tentang</a:t>
            </a:r>
            <a:r>
              <a:rPr lang="en-US" sz="4000" dirty="0" smtClean="0">
                <a:solidFill>
                  <a:srgbClr val="7030A0"/>
                </a:solidFill>
              </a:rPr>
              <a:t> Sendai</a:t>
            </a:r>
            <a:br>
              <a:rPr lang="en-US" sz="4000" dirty="0" smtClean="0">
                <a:solidFill>
                  <a:srgbClr val="7030A0"/>
                </a:solidFill>
              </a:rPr>
            </a:br>
            <a:r>
              <a:rPr lang="en-US" sz="2200" i="1" cap="none" dirty="0" smtClean="0">
                <a:solidFill>
                  <a:srgbClr val="7030A0"/>
                </a:solidFill>
                <a:latin typeface="Calibri" pitchFamily="34" charset="0"/>
              </a:rPr>
              <a:t>Sendai at a glance</a:t>
            </a:r>
            <a:endParaRPr lang="en-US" sz="3100" i="1" cap="none" dirty="0">
              <a:solidFill>
                <a:srgbClr val="7030A0"/>
              </a:solidFill>
              <a:latin typeface="Calibri" pitchFamily="34" charset="0"/>
            </a:endParaRPr>
          </a:p>
        </p:txBody>
      </p:sp>
      <p:pic>
        <p:nvPicPr>
          <p:cNvPr id="28" name="Picture 9"/>
          <p:cNvPicPr>
            <a:picLocks noChangeAspect="1" noChangeArrowheads="1"/>
          </p:cNvPicPr>
          <p:nvPr/>
        </p:nvPicPr>
        <p:blipFill>
          <a:blip r:embed="rId3" cstate="print"/>
          <a:srcRect/>
          <a:stretch>
            <a:fillRect/>
          </a:stretch>
        </p:blipFill>
        <p:spPr bwMode="auto">
          <a:xfrm>
            <a:off x="549154" y="1524000"/>
            <a:ext cx="3478813"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9" name="Picture 14"/>
          <p:cNvPicPr>
            <a:picLocks noChangeAspect="1" noChangeArrowheads="1"/>
          </p:cNvPicPr>
          <p:nvPr/>
        </p:nvPicPr>
        <p:blipFill>
          <a:blip r:embed="rId4" cstate="print"/>
          <a:srcRect/>
          <a:stretch>
            <a:fillRect/>
          </a:stretch>
        </p:blipFill>
        <p:spPr bwMode="auto">
          <a:xfrm>
            <a:off x="4351117" y="1524000"/>
            <a:ext cx="4259483" cy="2743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1" name="Rectangle 22"/>
          <p:cNvSpPr>
            <a:spLocks noChangeArrowheads="1"/>
          </p:cNvSpPr>
          <p:nvPr/>
        </p:nvSpPr>
        <p:spPr bwMode="auto">
          <a:xfrm>
            <a:off x="457200" y="4642247"/>
            <a:ext cx="8153400" cy="615553"/>
          </a:xfrm>
          <a:prstGeom prst="rect">
            <a:avLst/>
          </a:prstGeom>
          <a:noFill/>
          <a:ln w="9525">
            <a:noFill/>
            <a:miter lim="800000"/>
            <a:headEnd/>
            <a:tailEnd/>
          </a:ln>
        </p:spPr>
        <p:txBody>
          <a:bodyPr wrap="square">
            <a:spAutoFit/>
          </a:bodyPr>
          <a:lstStyle/>
          <a:p>
            <a:r>
              <a:rPr lang="en-US" altLang="ja-JP" sz="2000" b="1" smtClean="0">
                <a:solidFill>
                  <a:schemeClr val="tx2"/>
                </a:solidFill>
                <a:effectLst>
                  <a:outerShdw blurRad="38100" dist="38100" dir="2700000" algn="tl">
                    <a:srgbClr val="000000">
                      <a:alpha val="43137"/>
                    </a:srgbClr>
                  </a:outerShdw>
                </a:effectLst>
              </a:rPr>
              <a:t>~ 400 tahun lalu, Date Masamune membangun Aoba Castle</a:t>
            </a:r>
          </a:p>
          <a:p>
            <a:r>
              <a:rPr lang="en-US" altLang="ja-JP" sz="1400" b="1" smtClean="0">
                <a:solidFill>
                  <a:srgbClr val="3366CC"/>
                </a:solidFill>
              </a:rPr>
              <a:t>about 400 years ago, Date Masamune built Aoba Castle</a:t>
            </a:r>
            <a:endParaRPr lang="en-US" sz="1400"/>
          </a:p>
        </p:txBody>
      </p:sp>
      <p:sp>
        <p:nvSpPr>
          <p:cNvPr id="33" name="Rectangle 22"/>
          <p:cNvSpPr>
            <a:spLocks noChangeArrowheads="1"/>
          </p:cNvSpPr>
          <p:nvPr/>
        </p:nvSpPr>
        <p:spPr bwMode="auto">
          <a:xfrm>
            <a:off x="457200" y="5486400"/>
            <a:ext cx="8153400" cy="615553"/>
          </a:xfrm>
          <a:prstGeom prst="rect">
            <a:avLst/>
          </a:prstGeom>
          <a:noFill/>
          <a:ln w="9525">
            <a:noFill/>
            <a:miter lim="800000"/>
            <a:headEnd/>
            <a:tailEnd/>
          </a:ln>
        </p:spPr>
        <p:txBody>
          <a:bodyPr wrap="square">
            <a:spAutoFit/>
          </a:bodyPr>
          <a:lstStyle/>
          <a:p>
            <a:r>
              <a:rPr lang="en-US" altLang="ja-JP" sz="2000" b="1" smtClean="0">
                <a:solidFill>
                  <a:schemeClr val="tx2"/>
                </a:solidFill>
                <a:effectLst>
                  <a:outerShdw blurRad="38100" dist="38100" dir="2700000" algn="tl">
                    <a:srgbClr val="000000">
                      <a:alpha val="43137"/>
                    </a:srgbClr>
                  </a:outerShdw>
                </a:effectLst>
              </a:rPr>
              <a:t>Aoba castle terletak di dekat salah satu kampus Tohoku</a:t>
            </a:r>
          </a:p>
          <a:p>
            <a:r>
              <a:rPr lang="en-US" altLang="ja-JP" sz="1400" b="1" smtClean="0">
                <a:solidFill>
                  <a:srgbClr val="3366CC"/>
                </a:solidFill>
              </a:rPr>
              <a:t>Aoba castle is located near one of Tohoku University campuses</a:t>
            </a:r>
            <a:endParaRPr lang="en-US" sz="1400"/>
          </a:p>
        </p:txBody>
      </p:sp>
      <p:sp>
        <p:nvSpPr>
          <p:cNvPr id="9" name="Rectangle 8"/>
          <p:cNvSpPr/>
          <p:nvPr/>
        </p:nvSpPr>
        <p:spPr>
          <a:xfrm>
            <a:off x="1143000" y="2057400"/>
            <a:ext cx="2177199" cy="369332"/>
          </a:xfrm>
          <a:prstGeom prst="rect">
            <a:avLst/>
          </a:prstGeom>
        </p:spPr>
        <p:txBody>
          <a:bodyPr wrap="none">
            <a:spAutoFit/>
          </a:bodyPr>
          <a:lstStyle/>
          <a:p>
            <a:r>
              <a:rPr lang="en-US" altLang="ja-JP" b="1" smtClean="0">
                <a:solidFill>
                  <a:schemeClr val="bg1"/>
                </a:solidFill>
                <a:effectLst>
                  <a:outerShdw blurRad="38100" dist="38100" dir="2700000" algn="tl">
                    <a:srgbClr val="000000">
                      <a:alpha val="43137"/>
                    </a:srgbClr>
                  </a:outerShdw>
                </a:effectLst>
              </a:rPr>
              <a:t>Date Masamune </a:t>
            </a:r>
            <a:endParaRPr lang="en-US">
              <a:solidFill>
                <a:schemeClr val="bg1"/>
              </a:solidFill>
            </a:endParaRPr>
          </a:p>
        </p:txBody>
      </p:sp>
      <p:sp>
        <p:nvSpPr>
          <p:cNvPr id="10" name="Rectangle 9"/>
          <p:cNvSpPr/>
          <p:nvPr/>
        </p:nvSpPr>
        <p:spPr>
          <a:xfrm>
            <a:off x="4648200" y="2057400"/>
            <a:ext cx="1604927" cy="369332"/>
          </a:xfrm>
          <a:prstGeom prst="rect">
            <a:avLst/>
          </a:prstGeom>
        </p:spPr>
        <p:txBody>
          <a:bodyPr wrap="none">
            <a:spAutoFit/>
          </a:bodyPr>
          <a:lstStyle/>
          <a:p>
            <a:r>
              <a:rPr lang="en-US" altLang="ja-JP" b="1" dirty="0" smtClean="0">
                <a:solidFill>
                  <a:schemeClr val="bg1"/>
                </a:solidFill>
                <a:effectLst>
                  <a:outerShdw blurRad="38100" dist="38100" dir="2700000" algn="tl">
                    <a:srgbClr val="000000">
                      <a:alpha val="43137"/>
                    </a:srgbClr>
                  </a:outerShdw>
                </a:effectLst>
              </a:rPr>
              <a:t>Aoba Castle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2"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6" name="Title 1"/>
          <p:cNvSpPr>
            <a:spLocks noGrp="1"/>
          </p:cNvSpPr>
          <p:nvPr>
            <p:ph type="title"/>
          </p:nvPr>
        </p:nvSpPr>
        <p:spPr>
          <a:xfrm>
            <a:off x="1143000" y="0"/>
            <a:ext cx="7620000" cy="990600"/>
          </a:xfrm>
        </p:spPr>
        <p:txBody>
          <a:bodyPr>
            <a:normAutofit fontScale="90000"/>
          </a:bodyPr>
          <a:lstStyle/>
          <a:p>
            <a:pPr algn="ctr"/>
            <a:r>
              <a:rPr lang="en-US" sz="4000" dirty="0" err="1" smtClean="0">
                <a:solidFill>
                  <a:srgbClr val="7030A0"/>
                </a:solidFill>
              </a:rPr>
              <a:t>Gempa</a:t>
            </a:r>
            <a:r>
              <a:rPr lang="en-US" sz="4000" dirty="0" smtClean="0">
                <a:solidFill>
                  <a:srgbClr val="7030A0"/>
                </a:solidFill>
              </a:rPr>
              <a:t> Tohoku</a:t>
            </a:r>
            <a:br>
              <a:rPr lang="en-US" sz="4000" dirty="0" smtClean="0">
                <a:solidFill>
                  <a:srgbClr val="7030A0"/>
                </a:solidFill>
              </a:rPr>
            </a:br>
            <a:r>
              <a:rPr lang="en-US" sz="2200" i="1" cap="none" dirty="0" smtClean="0">
                <a:solidFill>
                  <a:srgbClr val="7030A0"/>
                </a:solidFill>
                <a:latin typeface="Calibri" pitchFamily="34" charset="0"/>
              </a:rPr>
              <a:t>Tohoku Earthquake</a:t>
            </a:r>
            <a:endParaRPr lang="en-US" sz="3100" i="1" cap="none" dirty="0">
              <a:solidFill>
                <a:srgbClr val="7030A0"/>
              </a:solidFill>
              <a:latin typeface="Calibri" pitchFamily="34" charset="0"/>
            </a:endParaRPr>
          </a:p>
        </p:txBody>
      </p:sp>
      <p:pic>
        <p:nvPicPr>
          <p:cNvPr id="45058" name="Picture 2" descr="File:SH-60B helicopter flies over Sendai.jpg"/>
          <p:cNvPicPr>
            <a:picLocks noChangeAspect="1" noChangeArrowheads="1"/>
          </p:cNvPicPr>
          <p:nvPr/>
        </p:nvPicPr>
        <p:blipFill>
          <a:blip r:embed="rId3" cstate="print"/>
          <a:srcRect/>
          <a:stretch>
            <a:fillRect/>
          </a:stretch>
        </p:blipFill>
        <p:spPr bwMode="auto">
          <a:xfrm>
            <a:off x="228601" y="1219200"/>
            <a:ext cx="1940674" cy="1295400"/>
          </a:xfrm>
          <a:prstGeom prst="rect">
            <a:avLst/>
          </a:prstGeom>
          <a:ln w="88900" cap="sq" cmpd="thickThin">
            <a:solidFill>
              <a:srgbClr val="000000"/>
            </a:solidFill>
            <a:prstDash val="solid"/>
            <a:miter lim="800000"/>
          </a:ln>
          <a:effectLst>
            <a:innerShdw blurRad="76200">
              <a:srgbClr val="000000"/>
            </a:innerShdw>
          </a:effectLst>
        </p:spPr>
      </p:pic>
      <p:pic>
        <p:nvPicPr>
          <p:cNvPr id="45064" name="Picture 8" descr="http://freeandhandy.com/wp-content/uploads/2011/03/Tohoku-Earthquake-Map.png"/>
          <p:cNvPicPr>
            <a:picLocks noChangeAspect="1" noChangeArrowheads="1"/>
          </p:cNvPicPr>
          <p:nvPr/>
        </p:nvPicPr>
        <p:blipFill>
          <a:blip r:embed="rId4" cstate="print"/>
          <a:srcRect/>
          <a:stretch>
            <a:fillRect/>
          </a:stretch>
        </p:blipFill>
        <p:spPr bwMode="auto">
          <a:xfrm>
            <a:off x="6096000" y="990600"/>
            <a:ext cx="2699893" cy="2414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5066" name="Picture 10" descr="http://4.bp.blogspot.com/-QOYTtV_VuPU/TmE54WO0WfI/AAAAAAAAFfw/hMQpHn2YcXk/s1600/japan-earthquake-01.jpg"/>
          <p:cNvPicPr>
            <a:picLocks noChangeAspect="1" noChangeArrowheads="1"/>
          </p:cNvPicPr>
          <p:nvPr/>
        </p:nvPicPr>
        <p:blipFill>
          <a:blip r:embed="rId5" cstate="print"/>
          <a:srcRect/>
          <a:stretch>
            <a:fillRect/>
          </a:stretch>
        </p:blipFill>
        <p:spPr bwMode="auto">
          <a:xfrm>
            <a:off x="2362200" y="1219201"/>
            <a:ext cx="1947334" cy="1295400"/>
          </a:xfrm>
          <a:prstGeom prst="rect">
            <a:avLst/>
          </a:prstGeom>
          <a:ln w="88900" cap="sq" cmpd="thickThin">
            <a:solidFill>
              <a:srgbClr val="000000"/>
            </a:solidFill>
            <a:prstDash val="solid"/>
            <a:miter lim="800000"/>
          </a:ln>
          <a:effectLst>
            <a:innerShdw blurRad="76200">
              <a:srgbClr val="000000"/>
            </a:innerShdw>
          </a:effectLst>
        </p:spPr>
      </p:pic>
      <p:pic>
        <p:nvPicPr>
          <p:cNvPr id="45068" name="Picture 12" descr="Train tracks littered with cars in Tagajo, Miyagi prefecture on March 13, 2011 (top), following the March 11 earthquake and tsunami and the same area on January 12, 2012 (bottom) (AFP Photo / Toru Yamanaka)"/>
          <p:cNvPicPr>
            <a:picLocks noChangeAspect="1" noChangeArrowheads="1"/>
          </p:cNvPicPr>
          <p:nvPr/>
        </p:nvPicPr>
        <p:blipFill>
          <a:blip r:embed="rId6" cstate="print"/>
          <a:srcRect/>
          <a:stretch>
            <a:fillRect/>
          </a:stretch>
        </p:blipFill>
        <p:spPr bwMode="auto">
          <a:xfrm>
            <a:off x="609600" y="4191000"/>
            <a:ext cx="1828800" cy="2510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072" name="Picture 16" descr="A fishing boat washed up by the March 11, 2011 tsunami onto on a road in the city of Kesennuma in Miyagi prefecture on March 16, 2011 (top) and the same area on January 14, 2012 (bottom) (AFP Photo / Toru Yamanaka)"/>
          <p:cNvPicPr>
            <a:picLocks noChangeAspect="1" noChangeArrowheads="1"/>
          </p:cNvPicPr>
          <p:nvPr/>
        </p:nvPicPr>
        <p:blipFill>
          <a:blip r:embed="rId7" cstate="print"/>
          <a:srcRect/>
          <a:stretch>
            <a:fillRect/>
          </a:stretch>
        </p:blipFill>
        <p:spPr bwMode="auto">
          <a:xfrm>
            <a:off x="4572000" y="4191000"/>
            <a:ext cx="2111871"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074" name="Picture 18" descr="Residents crossing a bridge covered with debris in a tsunami hit area of the city of Ishinomaki in Miyagi prefecture on March 15, 2011 (top) and the same area on January 13, 2012 (bottom) (AFP Photo / Toru Yamanaka)"/>
          <p:cNvPicPr>
            <a:picLocks noChangeAspect="1" noChangeArrowheads="1"/>
          </p:cNvPicPr>
          <p:nvPr/>
        </p:nvPicPr>
        <p:blipFill>
          <a:blip r:embed="rId8" cstate="print"/>
          <a:srcRect/>
          <a:stretch>
            <a:fillRect/>
          </a:stretch>
        </p:blipFill>
        <p:spPr bwMode="auto">
          <a:xfrm>
            <a:off x="2590800" y="4191000"/>
            <a:ext cx="1822102"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076" name="Picture 20" descr="A photo of Yuko Sugimoto wrapped with a blanket standing in front of debris looking for her son in the tsunami-hit town of Ishinomaki in Miyagi Prefecture on March 13, 2011 (L) and the same housewife standing with her five-year-old son Raito at the same place on January 27, 2012 (R) (AFP Photo / Toru Yamanaka)"/>
          <p:cNvPicPr>
            <a:picLocks noChangeAspect="1" noChangeArrowheads="1"/>
          </p:cNvPicPr>
          <p:nvPr/>
        </p:nvPicPr>
        <p:blipFill>
          <a:blip r:embed="rId9" cstate="print"/>
          <a:srcRect/>
          <a:stretch>
            <a:fillRect/>
          </a:stretch>
        </p:blipFill>
        <p:spPr bwMode="auto">
          <a:xfrm>
            <a:off x="6858000" y="4191000"/>
            <a:ext cx="1858417" cy="2523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152400" y="2895600"/>
            <a:ext cx="5562600" cy="646331"/>
          </a:xfrm>
          <a:prstGeom prst="rect">
            <a:avLst/>
          </a:prstGeom>
          <a:noFill/>
        </p:spPr>
        <p:txBody>
          <a:bodyPr wrap="square" rtlCol="0">
            <a:spAutoFit/>
          </a:bodyPr>
          <a:lstStyle/>
          <a:p>
            <a:r>
              <a:rPr kumimoji="1" lang="en-US" altLang="ja-JP" b="1" dirty="0" err="1" smtClean="0">
                <a:solidFill>
                  <a:srgbClr val="A8A48E"/>
                </a:solidFill>
              </a:rPr>
              <a:t>Gempa</a:t>
            </a:r>
            <a:r>
              <a:rPr kumimoji="1" lang="en-US" altLang="ja-JP" b="1" dirty="0" smtClean="0">
                <a:solidFill>
                  <a:srgbClr val="A8A48E"/>
                </a:solidFill>
              </a:rPr>
              <a:t> </a:t>
            </a:r>
            <a:r>
              <a:rPr kumimoji="1" lang="en-US" altLang="ja-JP" b="1" dirty="0" err="1" smtClean="0">
                <a:solidFill>
                  <a:srgbClr val="A8A48E"/>
                </a:solidFill>
              </a:rPr>
              <a:t>dan</a:t>
            </a:r>
            <a:r>
              <a:rPr kumimoji="1" lang="en-US" altLang="ja-JP" b="1" dirty="0" smtClean="0">
                <a:solidFill>
                  <a:srgbClr val="A8A48E"/>
                </a:solidFill>
              </a:rPr>
              <a:t> tsunami 11 </a:t>
            </a:r>
            <a:r>
              <a:rPr kumimoji="1" lang="en-US" altLang="ja-JP" b="1" dirty="0" err="1" smtClean="0">
                <a:solidFill>
                  <a:srgbClr val="A8A48E"/>
                </a:solidFill>
              </a:rPr>
              <a:t>Maret</a:t>
            </a:r>
            <a:r>
              <a:rPr kumimoji="1" lang="en-US" altLang="ja-JP" b="1" dirty="0" smtClean="0">
                <a:solidFill>
                  <a:srgbClr val="A8A48E"/>
                </a:solidFill>
              </a:rPr>
              <a:t> 2011</a:t>
            </a:r>
          </a:p>
          <a:p>
            <a:r>
              <a:rPr kumimoji="1" lang="en-US" altLang="ja-JP" b="1" dirty="0" err="1" smtClean="0">
                <a:solidFill>
                  <a:srgbClr val="A8A48E"/>
                </a:solidFill>
              </a:rPr>
              <a:t>Telah</a:t>
            </a:r>
            <a:r>
              <a:rPr kumimoji="1" lang="en-US" altLang="ja-JP" b="1" dirty="0" smtClean="0">
                <a:solidFill>
                  <a:srgbClr val="A8A48E"/>
                </a:solidFill>
              </a:rPr>
              <a:t> </a:t>
            </a:r>
            <a:r>
              <a:rPr kumimoji="1" lang="en-US" altLang="ja-JP" b="1" dirty="0" err="1" smtClean="0">
                <a:solidFill>
                  <a:srgbClr val="A8A48E"/>
                </a:solidFill>
              </a:rPr>
              <a:t>pulih</a:t>
            </a:r>
            <a:r>
              <a:rPr kumimoji="1" lang="en-US" altLang="ja-JP" b="1" dirty="0" smtClean="0">
                <a:solidFill>
                  <a:srgbClr val="A8A48E"/>
                </a:solidFill>
              </a:rPr>
              <a:t> </a:t>
            </a:r>
            <a:r>
              <a:rPr kumimoji="1" lang="en-US" altLang="ja-JP" b="1" dirty="0" err="1" smtClean="0">
                <a:solidFill>
                  <a:srgbClr val="A8A48E"/>
                </a:solidFill>
              </a:rPr>
              <a:t>selama</a:t>
            </a:r>
            <a:r>
              <a:rPr kumimoji="1" lang="en-US" altLang="ja-JP" b="1" dirty="0" smtClean="0">
                <a:solidFill>
                  <a:srgbClr val="A8A48E"/>
                </a:solidFill>
              </a:rPr>
              <a:t> </a:t>
            </a:r>
            <a:r>
              <a:rPr kumimoji="1" lang="en-US" altLang="ja-JP" b="1" dirty="0" err="1" smtClean="0">
                <a:solidFill>
                  <a:srgbClr val="A8A48E"/>
                </a:solidFill>
              </a:rPr>
              <a:t>kurang</a:t>
            </a:r>
            <a:r>
              <a:rPr kumimoji="1" lang="en-US" altLang="ja-JP" b="1" dirty="0" smtClean="0">
                <a:solidFill>
                  <a:srgbClr val="A8A48E"/>
                </a:solidFill>
              </a:rPr>
              <a:t> </a:t>
            </a:r>
            <a:r>
              <a:rPr kumimoji="1" lang="en-US" altLang="ja-JP" b="1" dirty="0" err="1" smtClean="0">
                <a:solidFill>
                  <a:srgbClr val="A8A48E"/>
                </a:solidFill>
              </a:rPr>
              <a:t>dari</a:t>
            </a:r>
            <a:r>
              <a:rPr kumimoji="1" lang="en-US" altLang="ja-JP" b="1" dirty="0" smtClean="0">
                <a:solidFill>
                  <a:srgbClr val="A8A48E"/>
                </a:solidFill>
              </a:rPr>
              <a:t> 11 </a:t>
            </a:r>
            <a:r>
              <a:rPr kumimoji="1" lang="en-US" altLang="ja-JP" b="1" dirty="0" err="1" smtClean="0">
                <a:solidFill>
                  <a:srgbClr val="A8A48E"/>
                </a:solidFill>
              </a:rPr>
              <a:t>bulan</a:t>
            </a:r>
            <a:r>
              <a:rPr kumimoji="1" lang="en-US" altLang="ja-JP" b="1" dirty="0" smtClean="0">
                <a:solidFill>
                  <a:srgbClr val="A8A48E"/>
                </a:solidFill>
              </a:rPr>
              <a:t> </a:t>
            </a:r>
            <a:endParaRPr kumimoji="1" lang="ja-JP" altLang="en-US" b="1">
              <a:solidFill>
                <a:srgbClr val="A8A48E"/>
              </a:solidFill>
            </a:endParaRPr>
          </a:p>
        </p:txBody>
      </p:sp>
      <p:sp>
        <p:nvSpPr>
          <p:cNvPr id="18" name="TextBox 17"/>
          <p:cNvSpPr txBox="1"/>
          <p:nvPr/>
        </p:nvSpPr>
        <p:spPr>
          <a:xfrm>
            <a:off x="228600" y="3657600"/>
            <a:ext cx="7467600" cy="338554"/>
          </a:xfrm>
          <a:prstGeom prst="rect">
            <a:avLst/>
          </a:prstGeom>
          <a:noFill/>
        </p:spPr>
        <p:txBody>
          <a:bodyPr wrap="square" rtlCol="0">
            <a:spAutoFit/>
          </a:bodyPr>
          <a:lstStyle/>
          <a:p>
            <a:r>
              <a:rPr kumimoji="1" lang="en-US" altLang="ja-JP" sz="1600" b="1" dirty="0" smtClean="0">
                <a:solidFill>
                  <a:srgbClr val="0070C0"/>
                </a:solidFill>
                <a:latin typeface="Batang" pitchFamily="18" charset="-127"/>
                <a:ea typeface="Batang" pitchFamily="18" charset="-127"/>
              </a:rPr>
              <a:t>We have recovered from earthquake and tsunami just after 11 months</a:t>
            </a:r>
            <a:endParaRPr kumimoji="1" lang="ja-JP" altLang="en-US" sz="1600" b="1">
              <a:solidFill>
                <a:srgbClr val="0070C0"/>
              </a:solidFill>
              <a:latin typeface="Batang" pitchFamily="18" charset="-127"/>
              <a:ea typeface="Batang" pitchFamily="18" charset="-127"/>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2"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45" name="Title 1"/>
          <p:cNvSpPr>
            <a:spLocks noGrp="1"/>
          </p:cNvSpPr>
          <p:nvPr>
            <p:ph type="title"/>
          </p:nvPr>
        </p:nvSpPr>
        <p:spPr>
          <a:xfrm>
            <a:off x="1143000" y="0"/>
            <a:ext cx="7620000" cy="990600"/>
          </a:xfrm>
        </p:spPr>
        <p:txBody>
          <a:bodyPr>
            <a:normAutofit fontScale="90000"/>
          </a:bodyPr>
          <a:lstStyle/>
          <a:p>
            <a:pPr algn="ctr"/>
            <a:r>
              <a:rPr lang="en-US" sz="4000" smtClean="0">
                <a:solidFill>
                  <a:srgbClr val="7030A0"/>
                </a:solidFill>
              </a:rPr>
              <a:t>Pendirian Universitas Tohoku</a:t>
            </a:r>
            <a:br>
              <a:rPr lang="en-US" sz="4000" smtClean="0">
                <a:solidFill>
                  <a:srgbClr val="7030A0"/>
                </a:solidFill>
              </a:rPr>
            </a:br>
            <a:r>
              <a:rPr lang="en-US" sz="2200" i="1" cap="none" smtClean="0">
                <a:solidFill>
                  <a:srgbClr val="7030A0"/>
                </a:solidFill>
                <a:latin typeface="Calibri" pitchFamily="34" charset="0"/>
              </a:rPr>
              <a:t>Tohoku University Establishment</a:t>
            </a:r>
            <a:endParaRPr lang="en-US" sz="3100" i="1" cap="none">
              <a:solidFill>
                <a:srgbClr val="7030A0"/>
              </a:solidFill>
              <a:latin typeface="Calibri" pitchFamily="34" charset="0"/>
            </a:endParaRPr>
          </a:p>
        </p:txBody>
      </p:sp>
      <p:sp>
        <p:nvSpPr>
          <p:cNvPr id="31" name="Rectangle 22"/>
          <p:cNvSpPr>
            <a:spLocks noChangeArrowheads="1"/>
          </p:cNvSpPr>
          <p:nvPr/>
        </p:nvSpPr>
        <p:spPr bwMode="auto">
          <a:xfrm>
            <a:off x="457200" y="4876800"/>
            <a:ext cx="8153400" cy="615553"/>
          </a:xfrm>
          <a:prstGeom prst="rect">
            <a:avLst/>
          </a:prstGeom>
          <a:noFill/>
          <a:ln w="9525">
            <a:noFill/>
            <a:miter lim="800000"/>
            <a:headEnd/>
            <a:tailEnd/>
          </a:ln>
        </p:spPr>
        <p:txBody>
          <a:bodyPr wrap="square">
            <a:spAutoFit/>
          </a:bodyPr>
          <a:lstStyle/>
          <a:p>
            <a:r>
              <a:rPr lang="en-US" altLang="ja-JP" sz="2000" b="1" dirty="0" err="1" smtClean="0">
                <a:solidFill>
                  <a:schemeClr val="tx2"/>
                </a:solidFill>
                <a:effectLst>
                  <a:outerShdw blurRad="38100" dist="38100" dir="2700000" algn="tl">
                    <a:srgbClr val="000000">
                      <a:alpha val="43137"/>
                    </a:srgbClr>
                  </a:outerShdw>
                </a:effectLst>
              </a:rPr>
              <a:t>Didirikan</a:t>
            </a:r>
            <a:r>
              <a:rPr lang="en-US" altLang="ja-JP" sz="2000" b="1" dirty="0" smtClean="0">
                <a:solidFill>
                  <a:schemeClr val="tx2"/>
                </a:solidFill>
                <a:effectLst>
                  <a:outerShdw blurRad="38100" dist="38100" dir="2700000" algn="tl">
                    <a:srgbClr val="000000">
                      <a:alpha val="43137"/>
                    </a:srgbClr>
                  </a:outerShdw>
                </a:effectLst>
              </a:rPr>
              <a:t> </a:t>
            </a:r>
            <a:r>
              <a:rPr lang="en-US" altLang="ja-JP" sz="2000" b="1" dirty="0" err="1" smtClean="0">
                <a:solidFill>
                  <a:schemeClr val="tx2"/>
                </a:solidFill>
                <a:effectLst>
                  <a:outerShdw blurRad="38100" dist="38100" dir="2700000" algn="tl">
                    <a:srgbClr val="000000">
                      <a:alpha val="43137"/>
                    </a:srgbClr>
                  </a:outerShdw>
                </a:effectLst>
              </a:rPr>
              <a:t>pada</a:t>
            </a:r>
            <a:r>
              <a:rPr lang="en-US" altLang="ja-JP" sz="2000" b="1" dirty="0" smtClean="0">
                <a:solidFill>
                  <a:schemeClr val="tx2"/>
                </a:solidFill>
                <a:effectLst>
                  <a:outerShdw blurRad="38100" dist="38100" dir="2700000" algn="tl">
                    <a:srgbClr val="000000">
                      <a:alpha val="43137"/>
                    </a:srgbClr>
                  </a:outerShdw>
                </a:effectLst>
              </a:rPr>
              <a:t> 1907 </a:t>
            </a:r>
            <a:r>
              <a:rPr lang="en-US" altLang="ja-JP" sz="2000" b="1" dirty="0" err="1" smtClean="0">
                <a:solidFill>
                  <a:schemeClr val="tx2"/>
                </a:solidFill>
                <a:effectLst>
                  <a:outerShdw blurRad="38100" dist="38100" dir="2700000" algn="tl">
                    <a:srgbClr val="000000">
                      <a:alpha val="43137"/>
                    </a:srgbClr>
                  </a:outerShdw>
                </a:effectLst>
              </a:rPr>
              <a:t>sebagai</a:t>
            </a:r>
            <a:r>
              <a:rPr lang="en-US" altLang="ja-JP" sz="2000" b="1" dirty="0" smtClean="0">
                <a:solidFill>
                  <a:schemeClr val="tx2"/>
                </a:solidFill>
                <a:effectLst>
                  <a:outerShdw blurRad="38100" dist="38100" dir="2700000" algn="tl">
                    <a:srgbClr val="000000">
                      <a:alpha val="43137"/>
                    </a:srgbClr>
                  </a:outerShdw>
                </a:effectLst>
              </a:rPr>
              <a:t> </a:t>
            </a:r>
            <a:r>
              <a:rPr lang="en-US" altLang="ja-JP" sz="2000" b="1" dirty="0" err="1" smtClean="0">
                <a:solidFill>
                  <a:schemeClr val="tx2"/>
                </a:solidFill>
                <a:effectLst>
                  <a:outerShdw blurRad="38100" dist="38100" dir="2700000" algn="tl">
                    <a:srgbClr val="000000">
                      <a:alpha val="43137"/>
                    </a:srgbClr>
                  </a:outerShdw>
                </a:effectLst>
              </a:rPr>
              <a:t>Universitas</a:t>
            </a:r>
            <a:r>
              <a:rPr lang="en-US" altLang="ja-JP" sz="2000" b="1" dirty="0" smtClean="0">
                <a:solidFill>
                  <a:schemeClr val="tx2"/>
                </a:solidFill>
                <a:effectLst>
                  <a:outerShdw blurRad="38100" dist="38100" dir="2700000" algn="tl">
                    <a:srgbClr val="000000">
                      <a:alpha val="43137"/>
                    </a:srgbClr>
                  </a:outerShdw>
                </a:effectLst>
              </a:rPr>
              <a:t> Imperial ke-3</a:t>
            </a:r>
          </a:p>
          <a:p>
            <a:r>
              <a:rPr lang="en-US" altLang="ja-JP" sz="1400" b="1" dirty="0" smtClean="0">
                <a:solidFill>
                  <a:srgbClr val="3366CC"/>
                </a:solidFill>
              </a:rPr>
              <a:t>Founded in 1907 as the 3</a:t>
            </a:r>
            <a:r>
              <a:rPr lang="en-US" altLang="ja-JP" sz="1400" b="1" baseline="30000" dirty="0" smtClean="0">
                <a:solidFill>
                  <a:srgbClr val="3366CC"/>
                </a:solidFill>
              </a:rPr>
              <a:t>rd</a:t>
            </a:r>
            <a:r>
              <a:rPr lang="en-US" altLang="ja-JP" sz="1400" b="1" dirty="0" smtClean="0">
                <a:solidFill>
                  <a:srgbClr val="3366CC"/>
                </a:solidFill>
              </a:rPr>
              <a:t> Imperial University in Japan</a:t>
            </a:r>
            <a:endParaRPr lang="en-US" sz="1400" dirty="0"/>
          </a:p>
        </p:txBody>
      </p:sp>
      <p:sp>
        <p:nvSpPr>
          <p:cNvPr id="33" name="Rectangle 22"/>
          <p:cNvSpPr>
            <a:spLocks noChangeArrowheads="1"/>
          </p:cNvSpPr>
          <p:nvPr/>
        </p:nvSpPr>
        <p:spPr bwMode="auto">
          <a:xfrm>
            <a:off x="457200" y="5644753"/>
            <a:ext cx="8153400" cy="615553"/>
          </a:xfrm>
          <a:prstGeom prst="rect">
            <a:avLst/>
          </a:prstGeom>
          <a:noFill/>
          <a:ln w="9525">
            <a:noFill/>
            <a:miter lim="800000"/>
            <a:headEnd/>
            <a:tailEnd/>
          </a:ln>
        </p:spPr>
        <p:txBody>
          <a:bodyPr wrap="square">
            <a:spAutoFit/>
          </a:bodyPr>
          <a:lstStyle/>
          <a:p>
            <a:r>
              <a:rPr lang="en-US" altLang="ja-JP" sz="2000" b="1" smtClean="0">
                <a:solidFill>
                  <a:schemeClr val="tx2"/>
                </a:solidFill>
                <a:effectLst>
                  <a:outerShdw blurRad="38100" dist="38100" dir="2700000" algn="tl">
                    <a:srgbClr val="000000">
                      <a:alpha val="43137"/>
                    </a:srgbClr>
                  </a:outerShdw>
                </a:effectLst>
              </a:rPr>
              <a:t>Kampus Katahira adalah bangunan kampus pertama</a:t>
            </a:r>
          </a:p>
          <a:p>
            <a:r>
              <a:rPr lang="en-US" altLang="ja-JP" sz="1400" b="1" smtClean="0">
                <a:solidFill>
                  <a:srgbClr val="3366CC"/>
                </a:solidFill>
              </a:rPr>
              <a:t>Katahira campus was the first building of Tohoku University</a:t>
            </a:r>
            <a:endParaRPr lang="en-US" sz="1400"/>
          </a:p>
        </p:txBody>
      </p:sp>
      <p:pic>
        <p:nvPicPr>
          <p:cNvPr id="9" name="Picture 6"/>
          <p:cNvPicPr>
            <a:picLocks noChangeAspect="1" noChangeArrowheads="1"/>
          </p:cNvPicPr>
          <p:nvPr/>
        </p:nvPicPr>
        <p:blipFill>
          <a:blip r:embed="rId3" cstate="print"/>
          <a:srcRect/>
          <a:stretch>
            <a:fillRect/>
          </a:stretch>
        </p:blipFill>
        <p:spPr bwMode="auto">
          <a:xfrm>
            <a:off x="533400" y="1371600"/>
            <a:ext cx="3657600"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2" descr="C:\Users\ed1\Desktop\poto\katahira.jpg"/>
          <p:cNvPicPr>
            <a:picLocks noChangeAspect="1" noChangeArrowheads="1"/>
          </p:cNvPicPr>
          <p:nvPr/>
        </p:nvPicPr>
        <p:blipFill>
          <a:blip r:embed="rId4" cstate="print"/>
          <a:srcRect/>
          <a:stretch>
            <a:fillRect/>
          </a:stretch>
        </p:blipFill>
        <p:spPr bwMode="auto">
          <a:xfrm>
            <a:off x="4561740" y="1352888"/>
            <a:ext cx="3896460" cy="27755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angle 20"/>
          <p:cNvSpPr>
            <a:spLocks noChangeArrowheads="1"/>
          </p:cNvSpPr>
          <p:nvPr/>
        </p:nvSpPr>
        <p:spPr bwMode="auto">
          <a:xfrm>
            <a:off x="927480" y="4233446"/>
            <a:ext cx="2882520" cy="338554"/>
          </a:xfrm>
          <a:prstGeom prst="rect">
            <a:avLst/>
          </a:prstGeom>
          <a:noFill/>
          <a:ln w="9525">
            <a:noFill/>
            <a:miter lim="800000"/>
            <a:headEnd/>
            <a:tailEnd/>
          </a:ln>
        </p:spPr>
        <p:txBody>
          <a:bodyPr wrap="none">
            <a:spAutoFit/>
          </a:bodyPr>
          <a:lstStyle/>
          <a:p>
            <a:r>
              <a:rPr lang="en-US" sz="1600" b="1" smtClean="0">
                <a:solidFill>
                  <a:srgbClr val="00B050"/>
                </a:solidFill>
                <a:effectLst>
                  <a:outerShdw blurRad="38100" dist="38100" dir="2700000" algn="tl">
                    <a:srgbClr val="000000">
                      <a:alpha val="43137"/>
                    </a:srgbClr>
                  </a:outerShdw>
                </a:effectLst>
              </a:rPr>
              <a:t>Tohoku University (1911)</a:t>
            </a:r>
            <a:endParaRPr lang="en-US" sz="1400">
              <a:solidFill>
                <a:srgbClr val="00B050"/>
              </a:solidFill>
              <a:effectLst>
                <a:outerShdw blurRad="38100" dist="38100" dir="2700000" algn="tl">
                  <a:srgbClr val="000000">
                    <a:alpha val="43137"/>
                  </a:srgbClr>
                </a:outerShdw>
              </a:effectLst>
            </a:endParaRPr>
          </a:p>
        </p:txBody>
      </p:sp>
      <p:sp>
        <p:nvSpPr>
          <p:cNvPr id="12" name="Rectangle 20"/>
          <p:cNvSpPr>
            <a:spLocks noChangeArrowheads="1"/>
          </p:cNvSpPr>
          <p:nvPr/>
        </p:nvSpPr>
        <p:spPr bwMode="auto">
          <a:xfrm>
            <a:off x="5495701" y="4233446"/>
            <a:ext cx="2124299" cy="338554"/>
          </a:xfrm>
          <a:prstGeom prst="rect">
            <a:avLst/>
          </a:prstGeom>
          <a:noFill/>
          <a:ln w="9525">
            <a:noFill/>
            <a:miter lim="800000"/>
            <a:headEnd/>
            <a:tailEnd/>
          </a:ln>
        </p:spPr>
        <p:txBody>
          <a:bodyPr wrap="none">
            <a:spAutoFit/>
          </a:bodyPr>
          <a:lstStyle/>
          <a:p>
            <a:r>
              <a:rPr lang="en-US" sz="1600" b="1" smtClean="0">
                <a:solidFill>
                  <a:srgbClr val="00B050"/>
                </a:solidFill>
                <a:effectLst>
                  <a:outerShdw blurRad="38100" dist="38100" dir="2700000" algn="tl">
                    <a:srgbClr val="000000">
                      <a:alpha val="43137"/>
                    </a:srgbClr>
                  </a:outerShdw>
                </a:effectLst>
              </a:rPr>
              <a:t>Kampus Katahira</a:t>
            </a:r>
            <a:endParaRPr lang="en-US" sz="1400">
              <a:solidFill>
                <a:srgbClr val="00B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798637" y="1600200"/>
            <a:ext cx="4754563" cy="4902229"/>
          </a:xfrm>
          <a:prstGeom prst="rect">
            <a:avLst/>
          </a:prstGeom>
          <a:noFill/>
          <a:ln w="9525">
            <a:noFill/>
            <a:miter lim="800000"/>
            <a:headEnd/>
            <a:tailEnd/>
          </a:ln>
          <a:effectLst/>
        </p:spPr>
      </p:pic>
      <p:sp>
        <p:nvSpPr>
          <p:cNvPr id="29" name="Rectangle 28"/>
          <p:cNvSpPr/>
          <p:nvPr/>
        </p:nvSpPr>
        <p:spPr>
          <a:xfrm>
            <a:off x="8119876"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4"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45" name="Title 1"/>
          <p:cNvSpPr>
            <a:spLocks noGrp="1"/>
          </p:cNvSpPr>
          <p:nvPr>
            <p:ph type="title"/>
          </p:nvPr>
        </p:nvSpPr>
        <p:spPr>
          <a:xfrm>
            <a:off x="1143000" y="0"/>
            <a:ext cx="7620000" cy="990600"/>
          </a:xfrm>
        </p:spPr>
        <p:txBody>
          <a:bodyPr>
            <a:normAutofit fontScale="90000"/>
          </a:bodyPr>
          <a:lstStyle/>
          <a:p>
            <a:pPr algn="ctr"/>
            <a:r>
              <a:rPr lang="en-US" sz="4000" smtClean="0">
                <a:solidFill>
                  <a:srgbClr val="7030A0"/>
                </a:solidFill>
              </a:rPr>
              <a:t>Lokasi kampus di kota sendai</a:t>
            </a:r>
            <a:br>
              <a:rPr lang="en-US" sz="4000" smtClean="0">
                <a:solidFill>
                  <a:srgbClr val="7030A0"/>
                </a:solidFill>
              </a:rPr>
            </a:br>
            <a:r>
              <a:rPr lang="en-US" sz="2200" i="1" cap="none" smtClean="0">
                <a:solidFill>
                  <a:srgbClr val="7030A0"/>
                </a:solidFill>
                <a:latin typeface="Calibri" pitchFamily="34" charset="0"/>
              </a:rPr>
              <a:t>Location of the campuses in Sendai City</a:t>
            </a:r>
            <a:endParaRPr lang="en-US" sz="3100" i="1" cap="none">
              <a:solidFill>
                <a:srgbClr val="7030A0"/>
              </a:solidFill>
              <a:latin typeface="Calibri" pitchFamily="34" charset="0"/>
            </a:endParaRPr>
          </a:p>
        </p:txBody>
      </p:sp>
      <p:grpSp>
        <p:nvGrpSpPr>
          <p:cNvPr id="19" name="Group 18"/>
          <p:cNvGrpSpPr/>
          <p:nvPr/>
        </p:nvGrpSpPr>
        <p:grpSpPr>
          <a:xfrm>
            <a:off x="381000" y="4749800"/>
            <a:ext cx="1963737" cy="1454620"/>
            <a:chOff x="4953000" y="2438400"/>
            <a:chExt cx="1963737" cy="1454620"/>
          </a:xfrm>
        </p:grpSpPr>
        <p:pic>
          <p:nvPicPr>
            <p:cNvPr id="2051" name="Picture 3" descr="C:\Users\nugraha\Desktop\035.jpg"/>
            <p:cNvPicPr>
              <a:picLocks noChangeAspect="1" noChangeArrowheads="1"/>
            </p:cNvPicPr>
            <p:nvPr/>
          </p:nvPicPr>
          <p:blipFill>
            <a:blip r:embed="rId5" cstate="print"/>
            <a:srcRect/>
            <a:stretch>
              <a:fillRect/>
            </a:stretch>
          </p:blipFill>
          <p:spPr bwMode="auto">
            <a:xfrm>
              <a:off x="4953000" y="2438400"/>
              <a:ext cx="1963737" cy="1454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angle 21"/>
            <p:cNvSpPr>
              <a:spLocks noChangeArrowheads="1"/>
            </p:cNvSpPr>
            <p:nvPr/>
          </p:nvSpPr>
          <p:spPr bwMode="auto">
            <a:xfrm>
              <a:off x="5181600" y="2590800"/>
              <a:ext cx="1255472" cy="338554"/>
            </a:xfrm>
            <a:prstGeom prst="rect">
              <a:avLst/>
            </a:prstGeom>
            <a:noFill/>
            <a:ln w="9525">
              <a:noFill/>
              <a:miter lim="800000"/>
              <a:headEnd/>
              <a:tailEnd/>
            </a:ln>
          </p:spPr>
          <p:txBody>
            <a:bodyPr wrap="none">
              <a:spAutoFit/>
            </a:bodyPr>
            <a:lstStyle/>
            <a:p>
              <a:r>
                <a:rPr lang="en-US" sz="1600" b="1" smtClean="0">
                  <a:solidFill>
                    <a:schemeClr val="bg1"/>
                  </a:solidFill>
                  <a:effectLst>
                    <a:outerShdw blurRad="38100" dist="38100" dir="2700000" algn="tl">
                      <a:srgbClr val="000000">
                        <a:alpha val="43137"/>
                      </a:srgbClr>
                    </a:outerShdw>
                  </a:effectLst>
                </a:rPr>
                <a:t>Kawauchi</a:t>
              </a:r>
              <a:endParaRPr lang="en-US" sz="1400">
                <a:solidFill>
                  <a:schemeClr val="bg1"/>
                </a:solidFill>
                <a:effectLst>
                  <a:outerShdw blurRad="38100" dist="38100" dir="2700000" algn="tl">
                    <a:srgbClr val="000000">
                      <a:alpha val="43137"/>
                    </a:srgbClr>
                  </a:outerShdw>
                </a:effectLst>
              </a:endParaRPr>
            </a:p>
          </p:txBody>
        </p:sp>
      </p:grpSp>
      <p:grpSp>
        <p:nvGrpSpPr>
          <p:cNvPr id="20" name="Group 19"/>
          <p:cNvGrpSpPr/>
          <p:nvPr/>
        </p:nvGrpSpPr>
        <p:grpSpPr>
          <a:xfrm>
            <a:off x="381000" y="2362200"/>
            <a:ext cx="1428750" cy="1905000"/>
            <a:chOff x="6883400" y="3048000"/>
            <a:chExt cx="1428750" cy="1905000"/>
          </a:xfrm>
        </p:grpSpPr>
        <p:pic>
          <p:nvPicPr>
            <p:cNvPr id="2053" name="Picture 5" descr="C:\Users\nugraha\Desktop\038.jpg"/>
            <p:cNvPicPr>
              <a:picLocks noChangeAspect="1" noChangeArrowheads="1"/>
            </p:cNvPicPr>
            <p:nvPr/>
          </p:nvPicPr>
          <p:blipFill>
            <a:blip r:embed="rId6" cstate="print"/>
            <a:srcRect/>
            <a:stretch>
              <a:fillRect/>
            </a:stretch>
          </p:blipFill>
          <p:spPr bwMode="auto">
            <a:xfrm>
              <a:off x="6883400" y="3048000"/>
              <a:ext cx="142875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Rectangle 22"/>
            <p:cNvSpPr>
              <a:spLocks noChangeArrowheads="1"/>
            </p:cNvSpPr>
            <p:nvPr/>
          </p:nvSpPr>
          <p:spPr bwMode="auto">
            <a:xfrm>
              <a:off x="7010400" y="3429000"/>
              <a:ext cx="1295547" cy="338554"/>
            </a:xfrm>
            <a:prstGeom prst="rect">
              <a:avLst/>
            </a:prstGeom>
            <a:noFill/>
            <a:ln w="9525">
              <a:noFill/>
              <a:miter lim="800000"/>
              <a:headEnd/>
              <a:tailEnd/>
            </a:ln>
          </p:spPr>
          <p:txBody>
            <a:bodyPr wrap="none">
              <a:spAutoFit/>
            </a:bodyPr>
            <a:lstStyle/>
            <a:p>
              <a:r>
                <a:rPr lang="en-US" sz="1600" b="1" smtClean="0">
                  <a:solidFill>
                    <a:schemeClr val="bg1"/>
                  </a:solidFill>
                  <a:effectLst>
                    <a:outerShdw blurRad="38100" dist="38100" dir="2700000" algn="tl">
                      <a:srgbClr val="000000">
                        <a:alpha val="43137"/>
                      </a:srgbClr>
                    </a:outerShdw>
                  </a:effectLst>
                </a:rPr>
                <a:t>Aobayama</a:t>
              </a:r>
              <a:endParaRPr lang="en-US" sz="1400">
                <a:solidFill>
                  <a:schemeClr val="bg1"/>
                </a:solidFill>
                <a:effectLst>
                  <a:outerShdw blurRad="38100" dist="38100" dir="2700000" algn="tl">
                    <a:srgbClr val="000000">
                      <a:alpha val="43137"/>
                    </a:srgbClr>
                  </a:outerShdw>
                </a:effectLst>
              </a:endParaRPr>
            </a:p>
          </p:txBody>
        </p:sp>
      </p:grpSp>
      <p:grpSp>
        <p:nvGrpSpPr>
          <p:cNvPr id="30" name="Group 29"/>
          <p:cNvGrpSpPr/>
          <p:nvPr/>
        </p:nvGrpSpPr>
        <p:grpSpPr>
          <a:xfrm>
            <a:off x="6248400" y="1219200"/>
            <a:ext cx="2302933" cy="1295400"/>
            <a:chOff x="5740400" y="4953000"/>
            <a:chExt cx="2302933" cy="1295400"/>
          </a:xfrm>
        </p:grpSpPr>
        <p:pic>
          <p:nvPicPr>
            <p:cNvPr id="2058" name="Picture 10" descr="C:\Users\nugraha\Desktop\800px-Tohoku_University_Hospital.JPG"/>
            <p:cNvPicPr>
              <a:picLocks noChangeAspect="1" noChangeArrowheads="1"/>
            </p:cNvPicPr>
            <p:nvPr/>
          </p:nvPicPr>
          <p:blipFill>
            <a:blip r:embed="rId7" cstate="print"/>
            <a:srcRect/>
            <a:stretch>
              <a:fillRect/>
            </a:stretch>
          </p:blipFill>
          <p:spPr bwMode="auto">
            <a:xfrm>
              <a:off x="5740400" y="4953000"/>
              <a:ext cx="2302933" cy="129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ectangle 23"/>
            <p:cNvSpPr>
              <a:spLocks noChangeArrowheads="1"/>
            </p:cNvSpPr>
            <p:nvPr/>
          </p:nvSpPr>
          <p:spPr bwMode="auto">
            <a:xfrm>
              <a:off x="7086600" y="4953000"/>
              <a:ext cx="870751" cy="338554"/>
            </a:xfrm>
            <a:prstGeom prst="rect">
              <a:avLst/>
            </a:prstGeom>
            <a:noFill/>
            <a:ln w="9525">
              <a:noFill/>
              <a:miter lim="800000"/>
              <a:headEnd/>
              <a:tailEnd/>
            </a:ln>
          </p:spPr>
          <p:txBody>
            <a:bodyPr wrap="none">
              <a:spAutoFit/>
            </a:bodyPr>
            <a:lstStyle/>
            <a:p>
              <a:r>
                <a:rPr lang="en-US" sz="1600" b="1" smtClean="0">
                  <a:solidFill>
                    <a:schemeClr val="bg1"/>
                  </a:solidFill>
                  <a:effectLst>
                    <a:outerShdw blurRad="38100" dist="38100" dir="2700000" algn="tl">
                      <a:srgbClr val="000000">
                        <a:alpha val="43137"/>
                      </a:srgbClr>
                    </a:outerShdw>
                  </a:effectLst>
                </a:rPr>
                <a:t>Seiryo</a:t>
              </a:r>
              <a:endParaRPr lang="en-US" sz="1400">
                <a:solidFill>
                  <a:schemeClr val="bg1"/>
                </a:solidFill>
                <a:effectLst>
                  <a:outerShdw blurRad="38100" dist="38100" dir="2700000" algn="tl">
                    <a:srgbClr val="000000">
                      <a:alpha val="43137"/>
                    </a:srgbClr>
                  </a:outerShdw>
                </a:effectLst>
              </a:endParaRPr>
            </a:p>
          </p:txBody>
        </p:sp>
      </p:grpSp>
      <p:grpSp>
        <p:nvGrpSpPr>
          <p:cNvPr id="21" name="Group 20"/>
          <p:cNvGrpSpPr/>
          <p:nvPr/>
        </p:nvGrpSpPr>
        <p:grpSpPr>
          <a:xfrm>
            <a:off x="6248400" y="2895600"/>
            <a:ext cx="2281248" cy="1371600"/>
            <a:chOff x="5257800" y="3733800"/>
            <a:chExt cx="2281248" cy="1371600"/>
          </a:xfrm>
        </p:grpSpPr>
        <p:pic>
          <p:nvPicPr>
            <p:cNvPr id="2054" name="Picture 6" descr="C:\Users\nugraha\Desktop\800px-Tohoku_University_Amamiya_Campus.JPG"/>
            <p:cNvPicPr>
              <a:picLocks noChangeAspect="1" noChangeArrowheads="1"/>
            </p:cNvPicPr>
            <p:nvPr/>
          </p:nvPicPr>
          <p:blipFill>
            <a:blip r:embed="rId8" cstate="print"/>
            <a:srcRect/>
            <a:stretch>
              <a:fillRect/>
            </a:stretch>
          </p:blipFill>
          <p:spPr bwMode="auto">
            <a:xfrm>
              <a:off x="5257800" y="3733800"/>
              <a:ext cx="2281248"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ectangle 24"/>
            <p:cNvSpPr>
              <a:spLocks noChangeArrowheads="1"/>
            </p:cNvSpPr>
            <p:nvPr/>
          </p:nvSpPr>
          <p:spPr bwMode="auto">
            <a:xfrm>
              <a:off x="5444460" y="4081046"/>
              <a:ext cx="1184940" cy="338554"/>
            </a:xfrm>
            <a:prstGeom prst="rect">
              <a:avLst/>
            </a:prstGeom>
            <a:noFill/>
            <a:ln w="9525">
              <a:noFill/>
              <a:miter lim="800000"/>
              <a:headEnd/>
              <a:tailEnd/>
            </a:ln>
          </p:spPr>
          <p:txBody>
            <a:bodyPr wrap="none">
              <a:spAutoFit/>
            </a:bodyPr>
            <a:lstStyle/>
            <a:p>
              <a:r>
                <a:rPr lang="en-US" sz="1600" b="1" smtClean="0">
                  <a:solidFill>
                    <a:schemeClr val="bg1"/>
                  </a:solidFill>
                  <a:effectLst>
                    <a:outerShdw blurRad="38100" dist="38100" dir="2700000" algn="tl">
                      <a:srgbClr val="000000">
                        <a:alpha val="43137"/>
                      </a:srgbClr>
                    </a:outerShdw>
                  </a:effectLst>
                </a:rPr>
                <a:t>Amamiya</a:t>
              </a:r>
              <a:endParaRPr lang="en-US" sz="1400">
                <a:solidFill>
                  <a:schemeClr val="bg1"/>
                </a:solidFill>
                <a:effectLst>
                  <a:outerShdw blurRad="38100" dist="38100" dir="2700000" algn="tl">
                    <a:srgbClr val="000000">
                      <a:alpha val="43137"/>
                    </a:srgbClr>
                  </a:outerShdw>
                </a:effectLst>
              </a:endParaRPr>
            </a:p>
          </p:txBody>
        </p:sp>
      </p:grpSp>
      <p:grpSp>
        <p:nvGrpSpPr>
          <p:cNvPr id="18" name="Group 17"/>
          <p:cNvGrpSpPr/>
          <p:nvPr/>
        </p:nvGrpSpPr>
        <p:grpSpPr>
          <a:xfrm>
            <a:off x="6248400" y="4876800"/>
            <a:ext cx="1930400" cy="1544320"/>
            <a:chOff x="6604000" y="1600200"/>
            <a:chExt cx="1930400" cy="1544320"/>
          </a:xfrm>
        </p:grpSpPr>
        <p:pic>
          <p:nvPicPr>
            <p:cNvPr id="26" name="Picture 4" descr="C:\Users\nugraha\Desktop\001.jpg"/>
            <p:cNvPicPr>
              <a:picLocks noChangeAspect="1" noChangeArrowheads="1"/>
            </p:cNvPicPr>
            <p:nvPr/>
          </p:nvPicPr>
          <p:blipFill>
            <a:blip r:embed="rId9" cstate="print"/>
            <a:srcRect/>
            <a:stretch>
              <a:fillRect/>
            </a:stretch>
          </p:blipFill>
          <p:spPr bwMode="auto">
            <a:xfrm>
              <a:off x="6604000" y="1600200"/>
              <a:ext cx="1930400" cy="1544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Rectangle 26"/>
            <p:cNvSpPr>
              <a:spLocks noChangeArrowheads="1"/>
            </p:cNvSpPr>
            <p:nvPr/>
          </p:nvSpPr>
          <p:spPr bwMode="auto">
            <a:xfrm>
              <a:off x="7213600" y="2057400"/>
              <a:ext cx="1136850" cy="338554"/>
            </a:xfrm>
            <a:prstGeom prst="rect">
              <a:avLst/>
            </a:prstGeom>
            <a:noFill/>
            <a:ln w="9525">
              <a:noFill/>
              <a:miter lim="800000"/>
              <a:headEnd/>
              <a:tailEnd/>
            </a:ln>
          </p:spPr>
          <p:txBody>
            <a:bodyPr wrap="none">
              <a:spAutoFit/>
            </a:bodyPr>
            <a:lstStyle/>
            <a:p>
              <a:pPr algn="r"/>
              <a:r>
                <a:rPr lang="en-US" sz="1600" b="1" smtClean="0">
                  <a:solidFill>
                    <a:schemeClr val="bg1"/>
                  </a:solidFill>
                  <a:effectLst>
                    <a:outerShdw blurRad="38100" dist="38100" dir="2700000" algn="tl">
                      <a:srgbClr val="000000">
                        <a:alpha val="43137"/>
                      </a:srgbClr>
                    </a:outerShdw>
                  </a:effectLst>
                </a:rPr>
                <a:t>Katahira</a:t>
              </a:r>
              <a:endParaRPr lang="en-US" sz="1400">
                <a:solidFill>
                  <a:schemeClr val="bg1"/>
                </a:solidFill>
                <a:effectLst>
                  <a:outerShdw blurRad="38100" dist="38100" dir="2700000" algn="tl">
                    <a:srgbClr val="000000">
                      <a:alpha val="43137"/>
                    </a:srgbClr>
                  </a:outerShdw>
                </a:effectLst>
              </a:endParaRPr>
            </a:p>
          </p:txBody>
        </p:sp>
      </p:grpSp>
      <p:sp>
        <p:nvSpPr>
          <p:cNvPr id="28" name="Title 1"/>
          <p:cNvSpPr txBox="1">
            <a:spLocks/>
          </p:cNvSpPr>
          <p:nvPr/>
        </p:nvSpPr>
        <p:spPr>
          <a:xfrm>
            <a:off x="228600" y="1447800"/>
            <a:ext cx="2133600" cy="457200"/>
          </a:xfrm>
          <a:prstGeom prst="rect">
            <a:avLst/>
          </a:prstGeom>
        </p:spPr>
        <p:txBody>
          <a:bodyPr vert="horz"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small" spc="0" normalizeH="0" baseline="0" noProof="0" smtClean="0">
                <a:ln>
                  <a:noFill/>
                </a:ln>
                <a:solidFill>
                  <a:srgbClr val="00B050"/>
                </a:solidFill>
                <a:uLnTx/>
                <a:uFillTx/>
                <a:latin typeface="+mj-lt"/>
                <a:ea typeface="+mj-ea"/>
                <a:cs typeface="+mj-cs"/>
              </a:rPr>
              <a:t>5 kampus</a:t>
            </a:r>
            <a:endParaRPr kumimoji="0" lang="en-US" sz="2400" b="0" i="1" u="none" strike="noStrike" kern="1200" cap="none" spc="0" normalizeH="0" baseline="0" noProof="0">
              <a:ln>
                <a:noFill/>
              </a:ln>
              <a:solidFill>
                <a:srgbClr val="00B050"/>
              </a:solidFill>
              <a:uLnTx/>
              <a:uFillTx/>
              <a:latin typeface="Calibri" pitchFamily="34" charset="0"/>
              <a:ea typeface="+mj-ea"/>
              <a:cs typeface="+mj-cs"/>
            </a:endParaRPr>
          </a:p>
        </p:txBody>
      </p:sp>
      <p:sp>
        <p:nvSpPr>
          <p:cNvPr id="33" name="Oval 32"/>
          <p:cNvSpPr/>
          <p:nvPr/>
        </p:nvSpPr>
        <p:spPr>
          <a:xfrm>
            <a:off x="5029200" y="3790950"/>
            <a:ext cx="914400" cy="304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127500" y="1524000"/>
            <a:ext cx="1828800" cy="1130300"/>
          </a:xfrm>
          <a:custGeom>
            <a:avLst/>
            <a:gdLst>
              <a:gd name="connsiteX0" fmla="*/ 0 w 1828800"/>
              <a:gd name="connsiteY0" fmla="*/ 1354667 h 1354667"/>
              <a:gd name="connsiteX1" fmla="*/ 596900 w 1828800"/>
              <a:gd name="connsiteY1" fmla="*/ 198967 h 1354667"/>
              <a:gd name="connsiteX2" fmla="*/ 1828800 w 1828800"/>
              <a:gd name="connsiteY2" fmla="*/ 160867 h 1354667"/>
            </a:gdLst>
            <a:ahLst/>
            <a:cxnLst>
              <a:cxn ang="0">
                <a:pos x="connsiteX0" y="connsiteY0"/>
              </a:cxn>
              <a:cxn ang="0">
                <a:pos x="connsiteX1" y="connsiteY1"/>
              </a:cxn>
              <a:cxn ang="0">
                <a:pos x="connsiteX2" y="connsiteY2"/>
              </a:cxn>
            </a:cxnLst>
            <a:rect l="l" t="t" r="r" b="b"/>
            <a:pathLst>
              <a:path w="1828800" h="1354667">
                <a:moveTo>
                  <a:pt x="0" y="1354667"/>
                </a:moveTo>
                <a:cubicBezTo>
                  <a:pt x="146050" y="876300"/>
                  <a:pt x="292100" y="397934"/>
                  <a:pt x="596900" y="198967"/>
                </a:cubicBezTo>
                <a:cubicBezTo>
                  <a:pt x="901700" y="0"/>
                  <a:pt x="1365250" y="80433"/>
                  <a:pt x="1828800" y="160867"/>
                </a:cubicBez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813300" y="2305050"/>
            <a:ext cx="1358900" cy="450850"/>
          </a:xfrm>
          <a:custGeom>
            <a:avLst/>
            <a:gdLst>
              <a:gd name="connsiteX0" fmla="*/ 0 w 1358900"/>
              <a:gd name="connsiteY0" fmla="*/ 184150 h 450850"/>
              <a:gd name="connsiteX1" fmla="*/ 812800 w 1358900"/>
              <a:gd name="connsiteY1" fmla="*/ 44450 h 450850"/>
              <a:gd name="connsiteX2" fmla="*/ 1358900 w 1358900"/>
              <a:gd name="connsiteY2" fmla="*/ 450850 h 450850"/>
            </a:gdLst>
            <a:ahLst/>
            <a:cxnLst>
              <a:cxn ang="0">
                <a:pos x="connsiteX0" y="connsiteY0"/>
              </a:cxn>
              <a:cxn ang="0">
                <a:pos x="connsiteX1" y="connsiteY1"/>
              </a:cxn>
              <a:cxn ang="0">
                <a:pos x="connsiteX2" y="connsiteY2"/>
              </a:cxn>
            </a:cxnLst>
            <a:rect l="l" t="t" r="r" b="b"/>
            <a:pathLst>
              <a:path w="1358900" h="450850">
                <a:moveTo>
                  <a:pt x="0" y="184150"/>
                </a:moveTo>
                <a:cubicBezTo>
                  <a:pt x="293158" y="92075"/>
                  <a:pt x="586317" y="0"/>
                  <a:pt x="812800" y="44450"/>
                </a:cubicBezTo>
                <a:cubicBezTo>
                  <a:pt x="1039283" y="88900"/>
                  <a:pt x="1199091" y="269875"/>
                  <a:pt x="1358900" y="450850"/>
                </a:cubicBez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635500" y="4521200"/>
            <a:ext cx="1409700" cy="825500"/>
          </a:xfrm>
          <a:custGeom>
            <a:avLst/>
            <a:gdLst>
              <a:gd name="connsiteX0" fmla="*/ 0 w 1409700"/>
              <a:gd name="connsiteY0" fmla="*/ 0 h 825500"/>
              <a:gd name="connsiteX1" fmla="*/ 787400 w 1409700"/>
              <a:gd name="connsiteY1" fmla="*/ 647700 h 825500"/>
              <a:gd name="connsiteX2" fmla="*/ 1409700 w 1409700"/>
              <a:gd name="connsiteY2" fmla="*/ 825500 h 825500"/>
            </a:gdLst>
            <a:ahLst/>
            <a:cxnLst>
              <a:cxn ang="0">
                <a:pos x="connsiteX0" y="connsiteY0"/>
              </a:cxn>
              <a:cxn ang="0">
                <a:pos x="connsiteX1" y="connsiteY1"/>
              </a:cxn>
              <a:cxn ang="0">
                <a:pos x="connsiteX2" y="connsiteY2"/>
              </a:cxn>
            </a:cxnLst>
            <a:rect l="l" t="t" r="r" b="b"/>
            <a:pathLst>
              <a:path w="1409700" h="825500">
                <a:moveTo>
                  <a:pt x="0" y="0"/>
                </a:moveTo>
                <a:cubicBezTo>
                  <a:pt x="276225" y="255058"/>
                  <a:pt x="552450" y="510117"/>
                  <a:pt x="787400" y="647700"/>
                </a:cubicBezTo>
                <a:cubicBezTo>
                  <a:pt x="1022350" y="785283"/>
                  <a:pt x="1216025" y="805391"/>
                  <a:pt x="1409700" y="825500"/>
                </a:cubicBez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260600" y="4191000"/>
            <a:ext cx="787400" cy="431800"/>
          </a:xfrm>
          <a:custGeom>
            <a:avLst/>
            <a:gdLst>
              <a:gd name="connsiteX0" fmla="*/ 914400 w 914400"/>
              <a:gd name="connsiteY0" fmla="*/ 0 h 685800"/>
              <a:gd name="connsiteX1" fmla="*/ 0 w 914400"/>
              <a:gd name="connsiteY1" fmla="*/ 685800 h 685800"/>
            </a:gdLst>
            <a:ahLst/>
            <a:cxnLst>
              <a:cxn ang="0">
                <a:pos x="connsiteX0" y="connsiteY0"/>
              </a:cxn>
              <a:cxn ang="0">
                <a:pos x="connsiteX1" y="connsiteY1"/>
              </a:cxn>
            </a:cxnLst>
            <a:rect l="l" t="t" r="r" b="b"/>
            <a:pathLst>
              <a:path w="914400" h="685800">
                <a:moveTo>
                  <a:pt x="914400" y="0"/>
                </a:moveTo>
                <a:lnTo>
                  <a:pt x="0" y="685800"/>
                </a:ln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1905000" y="3073400"/>
            <a:ext cx="508000" cy="317500"/>
          </a:xfrm>
          <a:custGeom>
            <a:avLst/>
            <a:gdLst>
              <a:gd name="connsiteX0" fmla="*/ 368300 w 368300"/>
              <a:gd name="connsiteY0" fmla="*/ 317500 h 317500"/>
              <a:gd name="connsiteX1" fmla="*/ 292100 w 368300"/>
              <a:gd name="connsiteY1" fmla="*/ 63500 h 317500"/>
              <a:gd name="connsiteX2" fmla="*/ 0 w 368300"/>
              <a:gd name="connsiteY2" fmla="*/ 0 h 317500"/>
            </a:gdLst>
            <a:ahLst/>
            <a:cxnLst>
              <a:cxn ang="0">
                <a:pos x="connsiteX0" y="connsiteY0"/>
              </a:cxn>
              <a:cxn ang="0">
                <a:pos x="connsiteX1" y="connsiteY1"/>
              </a:cxn>
              <a:cxn ang="0">
                <a:pos x="connsiteX2" y="connsiteY2"/>
              </a:cxn>
            </a:cxnLst>
            <a:rect l="l" t="t" r="r" b="b"/>
            <a:pathLst>
              <a:path w="368300" h="317500">
                <a:moveTo>
                  <a:pt x="368300" y="317500"/>
                </a:moveTo>
                <a:cubicBezTo>
                  <a:pt x="360891" y="216958"/>
                  <a:pt x="353483" y="116417"/>
                  <a:pt x="292100" y="63500"/>
                </a:cubicBezTo>
                <a:cubicBezTo>
                  <a:pt x="230717" y="10583"/>
                  <a:pt x="115358" y="5291"/>
                  <a:pt x="0" y="0"/>
                </a:cubicBez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itle 1"/>
          <p:cNvSpPr txBox="1">
            <a:spLocks/>
          </p:cNvSpPr>
          <p:nvPr/>
        </p:nvSpPr>
        <p:spPr>
          <a:xfrm>
            <a:off x="2209800" y="6096000"/>
            <a:ext cx="4114800" cy="4572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spc="0" normalizeH="0" baseline="0" noProof="0" smtClean="0">
                <a:ln>
                  <a:noFill/>
                </a:ln>
                <a:solidFill>
                  <a:schemeClr val="accent1"/>
                </a:solidFill>
                <a:uLnTx/>
                <a:uFillTx/>
                <a:latin typeface="Cambria" pitchFamily="18" charset="0"/>
                <a:ea typeface="+mj-ea"/>
                <a:cs typeface="+mj-cs"/>
              </a:rPr>
              <a:t>Strategis</a:t>
            </a:r>
            <a:r>
              <a:rPr kumimoji="0" lang="en-US" sz="2000" b="0" i="0" u="none" strike="noStrike" kern="1200" spc="0" normalizeH="0" noProof="0" smtClean="0">
                <a:ln>
                  <a:noFill/>
                </a:ln>
                <a:solidFill>
                  <a:schemeClr val="accent1"/>
                </a:solidFill>
                <a:uLnTx/>
                <a:uFillTx/>
                <a:latin typeface="Cambria" pitchFamily="18" charset="0"/>
                <a:ea typeface="+mj-ea"/>
                <a:cs typeface="+mj-cs"/>
              </a:rPr>
              <a:t> dan dekat pusat kota</a:t>
            </a:r>
            <a:endParaRPr kumimoji="0" lang="en-US" sz="1600" b="0" i="1" u="none" strike="noStrike" kern="1200" spc="0" normalizeH="0" baseline="0" noProof="0">
              <a:ln>
                <a:noFill/>
              </a:ln>
              <a:solidFill>
                <a:schemeClr val="accent1"/>
              </a:solidFill>
              <a:uLnTx/>
              <a:uFillTx/>
              <a:latin typeface="Cambria" pitchFamily="18"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0" y="0"/>
            <a:ext cx="9144000" cy="990600"/>
          </a:xfrm>
          <a:prstGeom prst="rect">
            <a:avLst/>
          </a:prstGeom>
          <a:gradFill rotWithShape="1">
            <a:gsLst>
              <a:gs pos="0">
                <a:srgbClr val="CC99FF">
                  <a:gamma/>
                  <a:tint val="0"/>
                  <a:invGamma/>
                  <a:alpha val="0"/>
                </a:srgbClr>
              </a:gs>
              <a:gs pos="100000">
                <a:srgbClr val="CC99FF">
                  <a:alpha val="33000"/>
                </a:srgbClr>
              </a:gs>
            </a:gsLst>
            <a:lin ang="0" scaled="1"/>
          </a:gradFill>
          <a:ln w="9525">
            <a:noFill/>
            <a:miter lim="800000"/>
            <a:headEnd/>
            <a:tailEnd/>
          </a:ln>
          <a:effectLst/>
        </p:spPr>
        <p:txBody>
          <a:bodyPr wrap="none" anchor="ctr"/>
          <a:lstStyle/>
          <a:p>
            <a:pPr>
              <a:spcBef>
                <a:spcPct val="0"/>
              </a:spcBef>
              <a:defRPr/>
            </a:pPr>
            <a:endParaRPr lang="en-US" altLang="ja-JP" sz="2400" b="1">
              <a:solidFill>
                <a:srgbClr val="6600CC"/>
              </a:solidFill>
              <a:effectLst>
                <a:outerShdw blurRad="38100" dist="38100" dir="2700000" algn="tl">
                  <a:srgbClr val="000000">
                    <a:alpha val="43137"/>
                  </a:srgbClr>
                </a:outerShdw>
              </a:effectLst>
            </a:endParaRPr>
          </a:p>
        </p:txBody>
      </p:sp>
      <p:pic>
        <p:nvPicPr>
          <p:cNvPr id="5" name="Picture 56" descr="logo_en2"/>
          <p:cNvPicPr preferRelativeResize="0">
            <a:picLocks noChangeAspect="1" noChangeArrowheads="1"/>
          </p:cNvPicPr>
          <p:nvPr/>
        </p:nvPicPr>
        <p:blipFill>
          <a:blip r:embed="rId3" cstate="print"/>
          <a:srcRect/>
          <a:stretch>
            <a:fillRect/>
          </a:stretch>
        </p:blipFill>
        <p:spPr bwMode="auto">
          <a:xfrm>
            <a:off x="152400" y="0"/>
            <a:ext cx="1047750" cy="1062038"/>
          </a:xfrm>
          <a:prstGeom prst="rect">
            <a:avLst/>
          </a:prstGeom>
          <a:gradFill rotWithShape="1">
            <a:gsLst>
              <a:gs pos="0">
                <a:srgbClr val="FFFFFF"/>
              </a:gs>
              <a:gs pos="100000">
                <a:srgbClr val="9966FF"/>
              </a:gs>
            </a:gsLst>
            <a:lin ang="0" scaled="1"/>
          </a:gradFill>
          <a:ln w="9525">
            <a:noFill/>
            <a:miter lim="800000"/>
            <a:headEnd/>
            <a:tailEnd/>
          </a:ln>
        </p:spPr>
      </p:pic>
      <p:sp>
        <p:nvSpPr>
          <p:cNvPr id="45" name="Title 1"/>
          <p:cNvSpPr>
            <a:spLocks noGrp="1"/>
          </p:cNvSpPr>
          <p:nvPr>
            <p:ph type="title"/>
          </p:nvPr>
        </p:nvSpPr>
        <p:spPr>
          <a:xfrm>
            <a:off x="1143000" y="0"/>
            <a:ext cx="7620000" cy="990600"/>
          </a:xfrm>
        </p:spPr>
        <p:txBody>
          <a:bodyPr>
            <a:normAutofit/>
          </a:bodyPr>
          <a:lstStyle/>
          <a:p>
            <a:pPr algn="ctr"/>
            <a:r>
              <a:rPr lang="en-US" sz="2700" smtClean="0">
                <a:solidFill>
                  <a:srgbClr val="7030A0"/>
                </a:solidFill>
              </a:rPr>
              <a:t>Orang terkenal dalam sejarah U. Tohoku</a:t>
            </a:r>
            <a:r>
              <a:rPr lang="en-US" sz="4000" smtClean="0">
                <a:solidFill>
                  <a:srgbClr val="7030A0"/>
                </a:solidFill>
              </a:rPr>
              <a:t/>
            </a:r>
            <a:br>
              <a:rPr lang="en-US" sz="4000" smtClean="0">
                <a:solidFill>
                  <a:srgbClr val="7030A0"/>
                </a:solidFill>
              </a:rPr>
            </a:br>
            <a:r>
              <a:rPr lang="en-US" sz="1600" i="1" cap="none" smtClean="0">
                <a:solidFill>
                  <a:srgbClr val="7030A0"/>
                </a:solidFill>
                <a:latin typeface="Calibri" pitchFamily="34" charset="0"/>
              </a:rPr>
              <a:t>Famous people in the history of Tohoku University</a:t>
            </a:r>
            <a:endParaRPr lang="en-US" sz="3100" i="1" cap="none">
              <a:solidFill>
                <a:srgbClr val="7030A0"/>
              </a:solidFill>
              <a:latin typeface="Calibri" pitchFamily="34" charset="0"/>
            </a:endParaRPr>
          </a:p>
        </p:txBody>
      </p:sp>
      <p:pic>
        <p:nvPicPr>
          <p:cNvPr id="12" name="Picture 9" descr="history2"/>
          <p:cNvPicPr>
            <a:picLocks noChangeAspect="1" noChangeArrowheads="1"/>
          </p:cNvPicPr>
          <p:nvPr/>
        </p:nvPicPr>
        <p:blipFill>
          <a:blip r:embed="rId4" cstate="print"/>
          <a:srcRect/>
          <a:stretch>
            <a:fillRect/>
          </a:stretch>
        </p:blipFill>
        <p:spPr bwMode="auto">
          <a:xfrm>
            <a:off x="4859338" y="1150938"/>
            <a:ext cx="3425825" cy="2279650"/>
          </a:xfrm>
          <a:prstGeom prst="rect">
            <a:avLst/>
          </a:prstGeom>
          <a:ln>
            <a:noFill/>
          </a:ln>
          <a:effectLst>
            <a:softEdge rad="112500"/>
          </a:effectLst>
        </p:spPr>
      </p:pic>
      <p:pic>
        <p:nvPicPr>
          <p:cNvPr id="13" name="Picture 10" descr="history3"/>
          <p:cNvPicPr>
            <a:picLocks noChangeAspect="1" noChangeArrowheads="1"/>
          </p:cNvPicPr>
          <p:nvPr/>
        </p:nvPicPr>
        <p:blipFill>
          <a:blip r:embed="rId5" cstate="print"/>
          <a:srcRect/>
          <a:stretch>
            <a:fillRect/>
          </a:stretch>
        </p:blipFill>
        <p:spPr bwMode="auto">
          <a:xfrm>
            <a:off x="742950" y="4103688"/>
            <a:ext cx="3455988" cy="2090737"/>
          </a:xfrm>
          <a:prstGeom prst="rect">
            <a:avLst/>
          </a:prstGeom>
          <a:ln>
            <a:noFill/>
          </a:ln>
          <a:effectLst>
            <a:softEdge rad="112500"/>
          </a:effectLst>
        </p:spPr>
      </p:pic>
      <p:sp>
        <p:nvSpPr>
          <p:cNvPr id="15" name="Rectangle 14"/>
          <p:cNvSpPr/>
          <p:nvPr/>
        </p:nvSpPr>
        <p:spPr>
          <a:xfrm>
            <a:off x="8121316" y="56388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1" descr="history4"/>
          <p:cNvPicPr>
            <a:picLocks noChangeAspect="1" noChangeArrowheads="1"/>
          </p:cNvPicPr>
          <p:nvPr/>
        </p:nvPicPr>
        <p:blipFill>
          <a:blip r:embed="rId6" cstate="print"/>
          <a:srcRect/>
          <a:stretch>
            <a:fillRect/>
          </a:stretch>
        </p:blipFill>
        <p:spPr bwMode="auto">
          <a:xfrm>
            <a:off x="4859338" y="4098925"/>
            <a:ext cx="3444875" cy="2097088"/>
          </a:xfrm>
          <a:prstGeom prst="rect">
            <a:avLst/>
          </a:prstGeom>
          <a:ln>
            <a:noFill/>
          </a:ln>
          <a:effectLst>
            <a:softEdge rad="112500"/>
          </a:effectLst>
        </p:spPr>
      </p:pic>
      <p:sp>
        <p:nvSpPr>
          <p:cNvPr id="16" name="Rectangle 20"/>
          <p:cNvSpPr>
            <a:spLocks noChangeArrowheads="1"/>
          </p:cNvSpPr>
          <p:nvPr/>
        </p:nvSpPr>
        <p:spPr bwMode="auto">
          <a:xfrm>
            <a:off x="76200" y="3429000"/>
            <a:ext cx="4724400" cy="584775"/>
          </a:xfrm>
          <a:prstGeom prst="rect">
            <a:avLst/>
          </a:prstGeom>
          <a:noFill/>
          <a:ln w="9525">
            <a:noFill/>
            <a:miter lim="800000"/>
            <a:headEnd/>
            <a:tailEnd/>
          </a:ln>
        </p:spPr>
        <p:txBody>
          <a:bodyPr wrap="square">
            <a:spAutoFit/>
          </a:bodyPr>
          <a:lstStyle/>
          <a:p>
            <a:pPr algn="ctr"/>
            <a:r>
              <a:rPr lang="en-US" sz="1600" b="1" u="sng" smtClean="0">
                <a:solidFill>
                  <a:srgbClr val="00B050"/>
                </a:solidFill>
              </a:rPr>
              <a:t>Sumio Iijima</a:t>
            </a:r>
            <a:r>
              <a:rPr lang="en-US" sz="1600" b="1" smtClean="0">
                <a:solidFill>
                  <a:srgbClr val="00B050"/>
                </a:solidFill>
              </a:rPr>
              <a:t> alumni tahun 1968,</a:t>
            </a:r>
          </a:p>
          <a:p>
            <a:pPr algn="ctr"/>
            <a:r>
              <a:rPr lang="en-US" sz="1600" b="1" smtClean="0">
                <a:solidFill>
                  <a:srgbClr val="00B050"/>
                </a:solidFill>
              </a:rPr>
              <a:t>penemu carbon nanotube tahun 1991</a:t>
            </a:r>
            <a:endParaRPr lang="en-US" sz="1400">
              <a:solidFill>
                <a:srgbClr val="00B050"/>
              </a:solidFill>
            </a:endParaRPr>
          </a:p>
        </p:txBody>
      </p:sp>
      <p:sp>
        <p:nvSpPr>
          <p:cNvPr id="17" name="Rectangle 20"/>
          <p:cNvSpPr>
            <a:spLocks noChangeArrowheads="1"/>
          </p:cNvSpPr>
          <p:nvPr/>
        </p:nvSpPr>
        <p:spPr bwMode="auto">
          <a:xfrm>
            <a:off x="4797424" y="3429000"/>
            <a:ext cx="3508376" cy="584775"/>
          </a:xfrm>
          <a:prstGeom prst="rect">
            <a:avLst/>
          </a:prstGeom>
          <a:noFill/>
          <a:ln w="9525">
            <a:noFill/>
            <a:miter lim="800000"/>
            <a:headEnd/>
            <a:tailEnd/>
          </a:ln>
        </p:spPr>
        <p:txBody>
          <a:bodyPr wrap="square">
            <a:spAutoFit/>
          </a:bodyPr>
          <a:lstStyle/>
          <a:p>
            <a:pPr algn="ctr"/>
            <a:r>
              <a:rPr lang="en-US" sz="1600" b="1" u="sng" smtClean="0">
                <a:solidFill>
                  <a:srgbClr val="00B050"/>
                </a:solidFill>
              </a:rPr>
              <a:t>Chika Kuroda</a:t>
            </a:r>
            <a:r>
              <a:rPr lang="en-US" sz="1600" b="1" smtClean="0">
                <a:solidFill>
                  <a:srgbClr val="00B050"/>
                </a:solidFill>
              </a:rPr>
              <a:t>,</a:t>
            </a:r>
            <a:r>
              <a:rPr lang="en-US" sz="1600" b="1" smtClean="0">
                <a:solidFill>
                  <a:srgbClr val="00B050"/>
                </a:solidFill>
                <a:sym typeface="Wingdings" pitchFamily="2" charset="2"/>
              </a:rPr>
              <a:t> mahasiswa wanita pertama, masuk </a:t>
            </a:r>
            <a:r>
              <a:rPr lang="en-US" sz="1600" b="1" u="sng" smtClean="0">
                <a:solidFill>
                  <a:srgbClr val="00B050"/>
                </a:solidFill>
                <a:sym typeface="Wingdings" pitchFamily="2" charset="2"/>
              </a:rPr>
              <a:t>1913</a:t>
            </a:r>
            <a:endParaRPr lang="en-US" sz="1400" u="sng">
              <a:solidFill>
                <a:srgbClr val="00B050"/>
              </a:solidFill>
            </a:endParaRPr>
          </a:p>
        </p:txBody>
      </p:sp>
      <p:sp>
        <p:nvSpPr>
          <p:cNvPr id="18" name="Rectangle 20"/>
          <p:cNvSpPr>
            <a:spLocks noChangeArrowheads="1"/>
          </p:cNvSpPr>
          <p:nvPr/>
        </p:nvSpPr>
        <p:spPr bwMode="auto">
          <a:xfrm>
            <a:off x="609600" y="6172200"/>
            <a:ext cx="3508376" cy="584775"/>
          </a:xfrm>
          <a:prstGeom prst="rect">
            <a:avLst/>
          </a:prstGeom>
          <a:noFill/>
          <a:ln w="9525">
            <a:noFill/>
            <a:miter lim="800000"/>
            <a:headEnd/>
            <a:tailEnd/>
          </a:ln>
        </p:spPr>
        <p:txBody>
          <a:bodyPr wrap="square">
            <a:spAutoFit/>
          </a:bodyPr>
          <a:lstStyle/>
          <a:p>
            <a:pPr algn="ctr"/>
            <a:r>
              <a:rPr lang="en-US" sz="1600" b="1" u="sng" smtClean="0">
                <a:solidFill>
                  <a:srgbClr val="0070C0"/>
                </a:solidFill>
              </a:rPr>
              <a:t>Albert Einstein</a:t>
            </a:r>
            <a:r>
              <a:rPr lang="en-US" sz="1600" b="1" smtClean="0">
                <a:solidFill>
                  <a:srgbClr val="0070C0"/>
                </a:solidFill>
              </a:rPr>
              <a:t> berkunjung</a:t>
            </a:r>
          </a:p>
          <a:p>
            <a:pPr algn="ctr"/>
            <a:r>
              <a:rPr lang="en-US" sz="1600" b="1" smtClean="0">
                <a:solidFill>
                  <a:srgbClr val="0070C0"/>
                </a:solidFill>
              </a:rPr>
              <a:t>pada </a:t>
            </a:r>
            <a:r>
              <a:rPr lang="en-US" sz="1600" b="1" u="sng" smtClean="0">
                <a:solidFill>
                  <a:srgbClr val="0070C0"/>
                </a:solidFill>
              </a:rPr>
              <a:t>3 Desember 1922</a:t>
            </a:r>
            <a:endParaRPr lang="en-US" sz="1400" u="sng">
              <a:solidFill>
                <a:srgbClr val="0070C0"/>
              </a:solidFill>
            </a:endParaRPr>
          </a:p>
        </p:txBody>
      </p:sp>
      <p:sp>
        <p:nvSpPr>
          <p:cNvPr id="19" name="Rectangle 20"/>
          <p:cNvSpPr>
            <a:spLocks noChangeArrowheads="1"/>
          </p:cNvSpPr>
          <p:nvPr/>
        </p:nvSpPr>
        <p:spPr bwMode="auto">
          <a:xfrm>
            <a:off x="4800600" y="6172200"/>
            <a:ext cx="3508376" cy="584775"/>
          </a:xfrm>
          <a:prstGeom prst="rect">
            <a:avLst/>
          </a:prstGeom>
          <a:noFill/>
          <a:ln w="9525">
            <a:noFill/>
            <a:miter lim="800000"/>
            <a:headEnd/>
            <a:tailEnd/>
          </a:ln>
        </p:spPr>
        <p:txBody>
          <a:bodyPr wrap="square">
            <a:spAutoFit/>
          </a:bodyPr>
          <a:lstStyle/>
          <a:p>
            <a:pPr algn="ctr"/>
            <a:r>
              <a:rPr lang="en-US" sz="1600" b="1" u="sng" smtClean="0">
                <a:solidFill>
                  <a:srgbClr val="0070C0"/>
                </a:solidFill>
              </a:rPr>
              <a:t>Niels Bohr</a:t>
            </a:r>
            <a:r>
              <a:rPr lang="en-US" sz="1600" b="1" smtClean="0">
                <a:solidFill>
                  <a:srgbClr val="0070C0"/>
                </a:solidFill>
              </a:rPr>
              <a:t> berkunjung pada</a:t>
            </a:r>
          </a:p>
          <a:p>
            <a:pPr algn="ctr"/>
            <a:r>
              <a:rPr lang="en-US" sz="1600" b="1" u="sng" smtClean="0">
                <a:solidFill>
                  <a:srgbClr val="0070C0"/>
                </a:solidFill>
              </a:rPr>
              <a:t>2 Mei 1937</a:t>
            </a:r>
            <a:endParaRPr lang="en-US" sz="1400" u="sng">
              <a:solidFill>
                <a:srgbClr val="0070C0"/>
              </a:solidFill>
            </a:endParaRPr>
          </a:p>
        </p:txBody>
      </p:sp>
      <p:pic>
        <p:nvPicPr>
          <p:cNvPr id="1026" name="Picture 2" descr="C:\Users\nugraha\Desktop\Iijima.gif"/>
          <p:cNvPicPr>
            <a:picLocks noChangeAspect="1" noChangeArrowheads="1"/>
          </p:cNvPicPr>
          <p:nvPr/>
        </p:nvPicPr>
        <p:blipFill>
          <a:blip r:embed="rId7" cstate="print"/>
          <a:srcRect/>
          <a:stretch>
            <a:fillRect/>
          </a:stretch>
        </p:blipFill>
        <p:spPr bwMode="auto">
          <a:xfrm>
            <a:off x="729047" y="1157418"/>
            <a:ext cx="3484601" cy="2323067"/>
          </a:xfrm>
          <a:prstGeom prst="rect">
            <a:avLst/>
          </a:prstGeom>
          <a:ln>
            <a:noFill/>
          </a:ln>
          <a:effectLst>
            <a:softEdge rad="112500"/>
          </a:effectLst>
        </p:spPr>
      </p:pic>
      <p:pic>
        <p:nvPicPr>
          <p:cNvPr id="1027" name="Picture 3" descr="C:\Users\nugraha\Desktop\carbon-nanotube-3D-model-axial.png"/>
          <p:cNvPicPr>
            <a:picLocks noChangeAspect="1" noChangeArrowheads="1"/>
          </p:cNvPicPr>
          <p:nvPr/>
        </p:nvPicPr>
        <p:blipFill>
          <a:blip r:embed="rId8" cstate="print"/>
          <a:srcRect/>
          <a:stretch>
            <a:fillRect/>
          </a:stretch>
        </p:blipFill>
        <p:spPr bwMode="auto">
          <a:xfrm>
            <a:off x="914400" y="1371600"/>
            <a:ext cx="1828800" cy="914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2539</TotalTime>
  <Words>1002</Words>
  <Application>Microsoft Office PowerPoint</Application>
  <PresentationFormat>On-screen Show (4:3)</PresentationFormat>
  <Paragraphs>292</Paragraphs>
  <Slides>24</Slides>
  <Notes>7</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Oriel</vt:lpstr>
      <vt:lpstr>Berkenalan dengan Universitas Tohoku Introduction to Tohoku University</vt:lpstr>
      <vt:lpstr>Sekilas tentang Sendai Sendai at a glance</vt:lpstr>
      <vt:lpstr>Sekilas tentang Sendai Sendai at a glance</vt:lpstr>
      <vt:lpstr>Sekilas tentang Sendai Sendai at a glance</vt:lpstr>
      <vt:lpstr>Sekilas tentang Sendai Sendai at a glance</vt:lpstr>
      <vt:lpstr>Gempa Tohoku Tohoku Earthquake</vt:lpstr>
      <vt:lpstr>Pendirian Universitas Tohoku Tohoku University Establishment</vt:lpstr>
      <vt:lpstr>Lokasi kampus di kota sendai Location of the campuses in Sendai City</vt:lpstr>
      <vt:lpstr>Orang terkenal dalam sejarah U. Tohoku Famous people in the history of Tohoku University</vt:lpstr>
      <vt:lpstr>Orang terkenal dalam sejarah U. Tohoku Famous people in the history of Tohoku University</vt:lpstr>
      <vt:lpstr>Komposisi staf dan mahasiswa Number of staffs and students</vt:lpstr>
      <vt:lpstr>Komposisi staf dan mahasiswa Number of staffs and students</vt:lpstr>
      <vt:lpstr>Salah satu rujukan terbaik di dunia one of the top-cited institutions in the world</vt:lpstr>
      <vt:lpstr>Kerjasama internasional International agreements</vt:lpstr>
      <vt:lpstr>Sekolah Sains School of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Berkenalan dengan Universitas Tohoku Introduction to Tohoku University</dc:title>
  <dc:creator>Retno Ninggalih</dc:creator>
  <cp:lastModifiedBy>Hasdeo</cp:lastModifiedBy>
  <cp:revision>268</cp:revision>
  <dcterms:created xsi:type="dcterms:W3CDTF">2011-01-23T22:12:34Z</dcterms:created>
  <dcterms:modified xsi:type="dcterms:W3CDTF">2013-10-31T22:33:22Z</dcterms:modified>
</cp:coreProperties>
</file>