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5" r:id="rId3"/>
    <p:sldId id="310" r:id="rId4"/>
    <p:sldId id="257" r:id="rId5"/>
    <p:sldId id="286" r:id="rId6"/>
    <p:sldId id="288" r:id="rId7"/>
    <p:sldId id="289" r:id="rId8"/>
    <p:sldId id="294" r:id="rId9"/>
    <p:sldId id="317" r:id="rId10"/>
    <p:sldId id="319" r:id="rId11"/>
    <p:sldId id="320" r:id="rId12"/>
    <p:sldId id="318" r:id="rId13"/>
    <p:sldId id="321" r:id="rId14"/>
    <p:sldId id="292" r:id="rId15"/>
    <p:sldId id="323" r:id="rId16"/>
    <p:sldId id="325" r:id="rId17"/>
    <p:sldId id="324" r:id="rId18"/>
    <p:sldId id="322" r:id="rId19"/>
    <p:sldId id="293" r:id="rId20"/>
    <p:sldId id="291" r:id="rId21"/>
    <p:sldId id="295" r:id="rId22"/>
    <p:sldId id="299" r:id="rId23"/>
    <p:sldId id="297" r:id="rId24"/>
    <p:sldId id="300" r:id="rId25"/>
    <p:sldId id="309" r:id="rId26"/>
    <p:sldId id="304" r:id="rId27"/>
    <p:sldId id="306" r:id="rId28"/>
    <p:sldId id="307" r:id="rId29"/>
    <p:sldId id="308" r:id="rId30"/>
    <p:sldId id="314" r:id="rId31"/>
    <p:sldId id="312" r:id="rId32"/>
    <p:sldId id="315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79167" autoAdjust="0"/>
  </p:normalViewPr>
  <p:slideViewPr>
    <p:cSldViewPr>
      <p:cViewPr>
        <p:scale>
          <a:sx n="70" d="100"/>
          <a:sy n="70" d="100"/>
        </p:scale>
        <p:origin x="-153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658EE0-EDF3-4D33-849A-CF236BB1B5C0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BC84DF-D5F5-41D3-8AEC-68C2C55240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3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BC84DF-D5F5-41D3-8AEC-68C2C55240A9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9DE8F-C305-4210-93CA-64891EBC1764}" type="datetimeFigureOut">
              <a:rPr lang="en-US" smtClean="0"/>
              <a:pPr/>
              <a:t>11/1/2013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F34F1-AFC6-4C47-A13A-C136F9780C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gif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wmf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71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89.jpe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.tohoku.ac.jp/english/igpas/" TargetMode="External"/><Relationship Id="rId2" Type="http://schemas.openxmlformats.org/officeDocument/2006/relationships/hyperlink" Target="http://flex.phys.tohoku.ac.jp/~hasdeo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nsc.tohoku.ac.jp/handbook/handbook_e/2life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5.jpeg"/><Relationship Id="rId10" Type="http://schemas.openxmlformats.org/officeDocument/2006/relationships/image" Target="../media/image43.jpeg"/><Relationship Id="rId4" Type="http://schemas.openxmlformats.org/officeDocument/2006/relationships/image" Target="../media/image38.png"/><Relationship Id="rId9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495800" y="5715000"/>
            <a:ext cx="4648200" cy="1143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" y="4495800"/>
            <a:ext cx="7772400" cy="1238250"/>
          </a:xfrm>
        </p:spPr>
        <p:txBody>
          <a:bodyPr/>
          <a:lstStyle/>
          <a:p>
            <a:pPr algn="l"/>
            <a:r>
              <a:rPr lang="en-US" smtClean="0"/>
              <a:t>Sekilas kehidupan di Sendai</a:t>
            </a:r>
            <a:br>
              <a:rPr lang="en-US" smtClean="0"/>
            </a:br>
            <a:r>
              <a:rPr lang="en-US" sz="1600" smtClean="0"/>
              <a:t>Life in Sendai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5638800"/>
            <a:ext cx="6248400" cy="1143000"/>
          </a:xfrm>
        </p:spPr>
        <p:txBody>
          <a:bodyPr>
            <a:normAutofit/>
          </a:bodyPr>
          <a:lstStyle/>
          <a:p>
            <a:pPr algn="l"/>
            <a:r>
              <a:rPr lang="en-US" sz="2800" smtClean="0"/>
              <a:t>sebagai pelajar asing</a:t>
            </a:r>
          </a:p>
          <a:p>
            <a:pPr algn="l"/>
            <a:r>
              <a:rPr lang="en-US" sz="1600" smtClean="0"/>
              <a:t>as a foreign student</a:t>
            </a:r>
            <a:endParaRPr lang="en-US" sz="2800"/>
          </a:p>
        </p:txBody>
      </p:sp>
      <p:grpSp>
        <p:nvGrpSpPr>
          <p:cNvPr id="14" name="Group 13"/>
          <p:cNvGrpSpPr/>
          <p:nvPr/>
        </p:nvGrpSpPr>
        <p:grpSpPr>
          <a:xfrm>
            <a:off x="152400" y="152400"/>
            <a:ext cx="8839199" cy="4344649"/>
            <a:chOff x="1" y="0"/>
            <a:chExt cx="8839199" cy="4344649"/>
          </a:xfrm>
        </p:grpSpPr>
        <p:pic>
          <p:nvPicPr>
            <p:cNvPr id="15" name="Picture 2" descr="F:\tohoku\hidupdijepang\spring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" y="1"/>
              <a:ext cx="2209799" cy="1449048"/>
            </a:xfrm>
            <a:prstGeom prst="rect">
              <a:avLst/>
            </a:prstGeom>
            <a:noFill/>
          </p:spPr>
        </p:pic>
        <p:pic>
          <p:nvPicPr>
            <p:cNvPr id="16" name="Picture 3" descr="F:\tohoku\hidupdijepang\spring2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" y="14478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17" name="Picture 4" descr="F:\tohoku\hidupdijepang\spring3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" y="28956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18" name="Picture 5" descr="F:\tohoku\hidupdijepang\summer1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09800" y="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19" name="Picture 6" descr="F:\tohoku\hidupdijepang\summer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09800" y="14478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20" name="Picture 7" descr="F:\tohoku\hidupdijepang\autumn1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19600" y="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21" name="Picture 8" descr="F:\tohoku\hidupdijepang\winter1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629400" y="0"/>
              <a:ext cx="2207895" cy="1447800"/>
            </a:xfrm>
            <a:prstGeom prst="rect">
              <a:avLst/>
            </a:prstGeom>
            <a:noFill/>
          </p:spPr>
        </p:pic>
        <p:pic>
          <p:nvPicPr>
            <p:cNvPr id="22" name="Picture 10" descr="F:\tohoku\hidupdijepang\summer3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09800" y="28956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23" name="Picture 12" descr="F:\tohoku\hidupdijepang\autumn2.jp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19600" y="14478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24" name="Picture 13" descr="F:\tohoku\hidupdijepang\autumn3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19601" y="2895600"/>
              <a:ext cx="2209800" cy="1449049"/>
            </a:xfrm>
            <a:prstGeom prst="rect">
              <a:avLst/>
            </a:prstGeom>
            <a:noFill/>
          </p:spPr>
        </p:pic>
        <p:pic>
          <p:nvPicPr>
            <p:cNvPr id="25" name="Picture 14" descr="F:\tohoku\hidupdijepang\winter2.jp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629400" y="1447800"/>
              <a:ext cx="2207895" cy="1447800"/>
            </a:xfrm>
            <a:prstGeom prst="rect">
              <a:avLst/>
            </a:prstGeom>
            <a:noFill/>
          </p:spPr>
        </p:pic>
        <p:pic>
          <p:nvPicPr>
            <p:cNvPr id="26" name="Picture 15" descr="F:\tohoku\hidupdijepang\winter3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29400" y="2895600"/>
              <a:ext cx="2209800" cy="1449049"/>
            </a:xfrm>
            <a:prstGeom prst="rect">
              <a:avLst/>
            </a:prstGeom>
            <a:noFill/>
          </p:spPr>
        </p:pic>
      </p:grpSp>
      <p:sp>
        <p:nvSpPr>
          <p:cNvPr id="27" name="Subtitle 2"/>
          <p:cNvSpPr txBox="1">
            <a:spLocks/>
          </p:cNvSpPr>
          <p:nvPr/>
        </p:nvSpPr>
        <p:spPr>
          <a:xfrm>
            <a:off x="4724400" y="5791200"/>
            <a:ext cx="4343400" cy="10668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70000"/>
              <a:tabLst>
                <a:tab pos="2293938" algn="l"/>
              </a:tabLst>
              <a:defRPr/>
            </a:pPr>
            <a:r>
              <a:rPr lang="en-US" altLang="ja-JP" sz="2400" b="1" dirty="0" smtClean="0">
                <a:solidFill>
                  <a:schemeClr val="bg1"/>
                </a:solidFill>
                <a:latin typeface="Cambria" pitchFamily="18" charset="0"/>
              </a:rPr>
              <a:t>Tohoku University, Saito Lab </a:t>
            </a:r>
            <a:endParaRPr lang="en-US" sz="2400" b="1" dirty="0" smtClean="0">
              <a:solidFill>
                <a:schemeClr val="bg1"/>
              </a:solidFill>
              <a:latin typeface="Cambria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/>
              <a:buNone/>
              <a:tabLst>
                <a:tab pos="2293938" algn="l"/>
              </a:tabLst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Cambria" pitchFamily="18" charset="0"/>
              </a:rPr>
              <a:t>E.H. </a:t>
            </a:r>
            <a:r>
              <a:rPr lang="en-US" sz="2400" b="1" dirty="0" err="1" smtClean="0">
                <a:solidFill>
                  <a:schemeClr val="bg1"/>
                </a:solidFill>
                <a:latin typeface="Cambria" pitchFamily="18" charset="0"/>
              </a:rPr>
              <a:t>Hasdeo</a:t>
            </a:r>
            <a:endParaRPr lang="en-US" sz="2400" b="1" dirty="0" smtClean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219200"/>
            <a:ext cx="7772400" cy="5334000"/>
            <a:chOff x="1685924" y="2133600"/>
            <a:chExt cx="5648325" cy="37242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0" t="16963" r="2934" b="14917"/>
            <a:stretch/>
          </p:blipFill>
          <p:spPr bwMode="auto">
            <a:xfrm>
              <a:off x="1685924" y="2133600"/>
              <a:ext cx="5648325" cy="372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ardrop 1"/>
            <p:cNvSpPr/>
            <p:nvPr/>
          </p:nvSpPr>
          <p:spPr>
            <a:xfrm rot="7733926">
              <a:off x="2449353" y="4484903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37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1\Desktop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72200" y="7524750"/>
            <a:ext cx="246888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219200"/>
            <a:ext cx="7772400" cy="5334000"/>
            <a:chOff x="1685924" y="2133600"/>
            <a:chExt cx="5648325" cy="37242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0" t="16963" r="2934" b="14917"/>
            <a:stretch/>
          </p:blipFill>
          <p:spPr bwMode="auto">
            <a:xfrm>
              <a:off x="1685924" y="2133600"/>
              <a:ext cx="5648325" cy="372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ardrop 11"/>
            <p:cNvSpPr/>
            <p:nvPr/>
          </p:nvSpPr>
          <p:spPr>
            <a:xfrm rot="7733926">
              <a:off x="3456745" y="4520352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7733926">
              <a:off x="3572174" y="3801219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283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132344"/>
            <a:ext cx="876300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UH 1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UH 2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Hunian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mewah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murah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di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Sendai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Bangunan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baru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dilengkapi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AC,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perabot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(UH 1)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cleaning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Harga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air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Saat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pertama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masuk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ada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bedding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deposit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awal</a:t>
            </a:r>
            <a:endParaRPr lang="en-US" altLang="ja-JP" sz="20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ja-JP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 UH 1:</a:t>
            </a:r>
            <a:endParaRPr lang="en-US" altLang="ja-JP" sz="20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	single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A (9.700 yen/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), single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B (10.000 yen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ja-JP" sz="2000" dirty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altLang="ja-JP" sz="2000" dirty="0" err="1" smtClean="0">
                <a:solidFill>
                  <a:prstClr val="white">
                    <a:lumMod val="50000"/>
                  </a:prstClr>
                </a:solidFill>
              </a:rPr>
              <a:t>Tipe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 </a:t>
            </a:r>
            <a:r>
              <a:rPr lang="en-US" altLang="ja-JP" sz="2000" dirty="0" err="1" smtClean="0">
                <a:solidFill>
                  <a:prstClr val="white">
                    <a:lumMod val="50000"/>
                  </a:prstClr>
                </a:solidFill>
              </a:rPr>
              <a:t>kamar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 UH 2:</a:t>
            </a:r>
          </a:p>
          <a:p>
            <a:pPr lvl="2"/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single (18.000 yen/</a:t>
            </a:r>
            <a:r>
              <a:rPr lang="en-US" altLang="ja-JP" sz="2000" dirty="0" err="1" smtClean="0">
                <a:solidFill>
                  <a:prstClr val="white">
                    <a:lumMod val="50000"/>
                  </a:prstClr>
                </a:solidFill>
              </a:rPr>
              <a:t>bulan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) </a:t>
            </a:r>
            <a:r>
              <a:rPr lang="en-US" altLang="ja-JP" sz="2000" dirty="0" err="1" smtClean="0">
                <a:solidFill>
                  <a:prstClr val="white">
                    <a:lumMod val="50000"/>
                  </a:prstClr>
                </a:solidFill>
              </a:rPr>
              <a:t>selama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 2 </a:t>
            </a:r>
            <a:r>
              <a:rPr lang="en-US" altLang="ja-JP" sz="2000" dirty="0" err="1" smtClean="0">
                <a:solidFill>
                  <a:prstClr val="white">
                    <a:lumMod val="50000"/>
                  </a:prstClr>
                </a:solidFill>
              </a:rPr>
              <a:t>tahun</a:t>
            </a:r>
            <a:endParaRPr lang="en-US" altLang="ja-JP" sz="2000" dirty="0">
              <a:solidFill>
                <a:prstClr val="white">
                  <a:lumMod val="50000"/>
                </a:prstClr>
              </a:solidFill>
            </a:endParaRPr>
          </a:p>
          <a:p>
            <a:pPr lvl="1"/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2" descr="C:\Users\ed1\Desktop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572000"/>
            <a:ext cx="246888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University House (UH)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533399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nugraha\Desktop\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4495800"/>
            <a:ext cx="2571750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00562"/>
            <a:ext cx="2628900" cy="197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7708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1\Desktop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72200" y="7524750"/>
            <a:ext cx="246888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219200"/>
            <a:ext cx="7772400" cy="5334000"/>
            <a:chOff x="1685924" y="2133600"/>
            <a:chExt cx="5648325" cy="37242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0" t="16963" r="2934" b="14917"/>
            <a:stretch/>
          </p:blipFill>
          <p:spPr bwMode="auto">
            <a:xfrm>
              <a:off x="1685924" y="2133600"/>
              <a:ext cx="5648325" cy="372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ardrop 14"/>
            <p:cNvSpPr/>
            <p:nvPr/>
          </p:nvSpPr>
          <p:spPr>
            <a:xfrm rot="7733926">
              <a:off x="3151945" y="3679506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219200"/>
            <a:ext cx="8763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Awalnya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direncanakan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sebagai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rumah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pengungsian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Hunian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murah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Dilengkapi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AC,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perabot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cleaning service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Harga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/ air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single (9.000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Temporary Dormitory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81400"/>
            <a:ext cx="2892400" cy="2169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581400"/>
            <a:ext cx="3090123" cy="23175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219200"/>
            <a:ext cx="7772400" cy="5334000"/>
            <a:chOff x="1685924" y="2133600"/>
            <a:chExt cx="5648325" cy="37242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0" t="16963" r="2934" b="14917"/>
            <a:stretch/>
          </p:blipFill>
          <p:spPr bwMode="auto">
            <a:xfrm>
              <a:off x="1685924" y="2133600"/>
              <a:ext cx="5648325" cy="372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ardrop 13"/>
            <p:cNvSpPr/>
            <p:nvPr/>
          </p:nvSpPr>
          <p:spPr>
            <a:xfrm rot="7733926">
              <a:off x="5895145" y="2553981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32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138297"/>
            <a:ext cx="8763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IH-2,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Sanjomachi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Hunian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murah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berkelas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hotel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Harga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gas /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/ air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single (22.800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couple (27.400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International House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 (IH-2)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C:\Users\ed1\Desktop\P10008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657600"/>
            <a:ext cx="2743200" cy="2062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nugraha\Desktop\179293_10150129663071934_722531933_7983997_8005548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0"/>
            <a:ext cx="3197203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3410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16500" r="2031" b="18167"/>
          <a:stretch/>
        </p:blipFill>
        <p:spPr bwMode="auto">
          <a:xfrm>
            <a:off x="1607003" y="2057400"/>
            <a:ext cx="5929993" cy="367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07003" y="1549791"/>
            <a:ext cx="83411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Sanjo</a:t>
            </a:r>
            <a:endParaRPr kumimoji="1" lang="ja-JP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3915622"/>
            <a:ext cx="129131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Kampus</a:t>
            </a:r>
            <a:endParaRPr kumimoji="1" lang="en-US" altLang="ja-JP" dirty="0" smtClean="0"/>
          </a:p>
          <a:p>
            <a:pPr algn="ctr"/>
            <a:r>
              <a:rPr kumimoji="1" lang="en-US" altLang="ja-JP" dirty="0" err="1" smtClean="0"/>
              <a:t>Aobayama</a:t>
            </a:r>
            <a:endParaRPr kumimoji="1" lang="ja-JP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4566420"/>
            <a:ext cx="94773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/>
              <a:t>Katahira</a:t>
            </a:r>
            <a:endParaRPr kumimoji="1" lang="ja-JP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62862" y="4935752"/>
            <a:ext cx="94773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Higashi-Sendai</a:t>
            </a:r>
            <a:endParaRPr kumimoji="1" lang="ja-JP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267200" y="3893543"/>
            <a:ext cx="12954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Downtown</a:t>
            </a:r>
            <a:endParaRPr kumimoji="1" lang="ja-JP" altLang="en-US" dirty="0"/>
          </a:p>
        </p:txBody>
      </p:sp>
      <p:sp>
        <p:nvSpPr>
          <p:cNvPr id="3" name="Rectangle 2"/>
          <p:cNvSpPr/>
          <p:nvPr/>
        </p:nvSpPr>
        <p:spPr>
          <a:xfrm>
            <a:off x="5105400" y="1734457"/>
            <a:ext cx="1219200" cy="322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05400" y="1734457"/>
            <a:ext cx="609600" cy="322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324600" y="1734457"/>
            <a:ext cx="1219200" cy="3229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324600" y="1734457"/>
            <a:ext cx="609600" cy="32294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0" y="1365125"/>
            <a:ext cx="2557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 km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105400" y="1549791"/>
            <a:ext cx="3048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939234" y="1549791"/>
            <a:ext cx="36433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4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138297"/>
            <a:ext cx="8763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University House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Katahira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Hunian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murah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berkelas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hotel di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tengah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kota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Harga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gas /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/ air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Salah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satu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stasiun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bus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kampus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single (20.000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/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59" t="11749" r="10469" b="30250"/>
          <a:stretch/>
        </p:blipFill>
        <p:spPr bwMode="auto">
          <a:xfrm>
            <a:off x="3733800" y="2362200"/>
            <a:ext cx="3966834" cy="3850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90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138297"/>
            <a:ext cx="8763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Tohoku Univ. International House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Sanjo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, Higashi-Sendai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Terdiri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dari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dua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bangunan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 lama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baru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bangunan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lama: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single (19.000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/air/gas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bangunan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baru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single (22.000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),</a:t>
            </a:r>
          </a:p>
          <a:p>
            <a:pPr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	couple (31.000 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+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/gas/air</a:t>
            </a:r>
          </a:p>
        </p:txBody>
      </p:sp>
      <p:pic>
        <p:nvPicPr>
          <p:cNvPr id="6" name="Picture 3" descr="C:\Users\ed1\Desktop\p1000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657600"/>
            <a:ext cx="2128266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 di Sendai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nugraha\Desktop\kamar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895600"/>
            <a:ext cx="23622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nugraha\Desktop\14118_1253206174172_1350074868_30575126_2564856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7846" y="3505200"/>
            <a:ext cx="2315217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Tyas\Desktop\hidupdijpn\petasenda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6550"/>
          </a:xfrm>
          <a:prstGeom prst="rect">
            <a:avLst/>
          </a:prstGeom>
          <a:noFill/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4114800" cy="990600"/>
          </a:xfrm>
        </p:spPr>
        <p:txBody>
          <a:bodyPr/>
          <a:lstStyle/>
          <a:p>
            <a:r>
              <a:rPr lang="en-US" b="1" smtClean="0">
                <a:solidFill>
                  <a:schemeClr val="accent4"/>
                </a:solidFill>
                <a:latin typeface="Cambria (Headings)"/>
              </a:rPr>
              <a:t>Sendai</a:t>
            </a:r>
            <a:endParaRPr lang="en-US" b="1">
              <a:solidFill>
                <a:schemeClr val="accent4"/>
              </a:solidFill>
              <a:latin typeface="Cambria (Headings)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600200"/>
            <a:ext cx="4540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Ibukota prefektur 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Miyagi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2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Tohoku</a:t>
            </a:r>
          </a:p>
          <a:p>
            <a:pPr>
              <a:buBlip>
                <a:blip r:embed="rId4"/>
              </a:buBlip>
            </a:pP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sekitar 300 km utara Tokyo</a:t>
            </a:r>
            <a:endParaRPr 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62600" y="5848290"/>
            <a:ext cx="30790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n-US" sz="20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20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pesawat / bis / kereta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105400" y="4985027"/>
            <a:ext cx="4038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Cambria (Headings)"/>
                <a:ea typeface="+mj-ea"/>
                <a:cs typeface="+mj-cs"/>
              </a:rPr>
              <a:t>Akses dari Narita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Cambria (Headings)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1074003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Ukuran dan kualitas menentukan harga</a:t>
            </a:r>
          </a:p>
          <a:p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   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Apartemen (Apato) / Mansion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1000" y="1967468"/>
            <a:ext cx="6279360" cy="1156732"/>
            <a:chOff x="457200" y="1676400"/>
            <a:chExt cx="6279360" cy="1156732"/>
          </a:xfrm>
        </p:grpSpPr>
        <p:sp>
          <p:nvSpPr>
            <p:cNvPr id="12" name="Rectangle 11"/>
            <p:cNvSpPr/>
            <p:nvPr/>
          </p:nvSpPr>
          <p:spPr>
            <a:xfrm>
              <a:off x="457200" y="1676400"/>
              <a:ext cx="33999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1K</a:t>
              </a:r>
              <a:r>
                <a:rPr lang="en-US" smtClean="0">
                  <a:solidFill>
                    <a:schemeClr val="bg1">
                      <a:lumMod val="50000"/>
                    </a:schemeClr>
                  </a:solidFill>
                </a:rPr>
                <a:t> = 1 kamar + dapur (K = kitchen)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1000" y="1676400"/>
              <a:ext cx="2176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2K</a:t>
              </a:r>
              <a:r>
                <a:rPr lang="en-US" smtClean="0">
                  <a:solidFill>
                    <a:schemeClr val="bg1">
                      <a:lumMod val="50000"/>
                    </a:schemeClr>
                  </a:solidFill>
                </a:rPr>
                <a:t> = 2 kamar + dapur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57200" y="2057400"/>
              <a:ext cx="579953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2DK</a:t>
              </a:r>
              <a:r>
                <a:rPr lang="en-US" smtClean="0">
                  <a:solidFill>
                    <a:schemeClr val="bg1">
                      <a:lumMod val="50000"/>
                    </a:schemeClr>
                  </a:solidFill>
                </a:rPr>
                <a:t> = 2 kamar + 1 ruang makan (D = dining room) + 1 dapur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57200" y="2450068"/>
              <a:ext cx="56192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3LDK</a:t>
              </a:r>
              <a:r>
                <a:rPr lang="en-US" smtClean="0">
                  <a:solidFill>
                    <a:schemeClr val="bg1">
                      <a:lumMod val="50000"/>
                    </a:schemeClr>
                  </a:solidFill>
                </a:rPr>
                <a:t> = 3 kamar + (1 ruang makan + 1 dapur) ukuran besar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096000" y="2463800"/>
              <a:ext cx="6405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smtClean="0">
                  <a:solidFill>
                    <a:schemeClr val="accent1"/>
                  </a:solidFill>
                </a:rPr>
                <a:t>dst…</a:t>
              </a:r>
            </a:p>
          </p:txBody>
        </p:sp>
      </p:grpSp>
      <p:pic>
        <p:nvPicPr>
          <p:cNvPr id="40962" name="Picture 2" descr="C:\Users\ed1\Desktop\apat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143" y="1143000"/>
            <a:ext cx="2016749" cy="15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381000" y="3131403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Contoh denah apato</a:t>
            </a:r>
          </a:p>
          <a:p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    </a:t>
            </a:r>
          </a:p>
        </p:txBody>
      </p:sp>
      <p:pic>
        <p:nvPicPr>
          <p:cNvPr id="40963" name="Picture 3" descr="C:\Users\ed1\Desktop\apato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4266495"/>
            <a:ext cx="3675654" cy="2439105"/>
          </a:xfrm>
          <a:prstGeom prst="rect">
            <a:avLst/>
          </a:prstGeom>
          <a:noFill/>
        </p:spPr>
      </p:pic>
      <p:pic>
        <p:nvPicPr>
          <p:cNvPr id="40964" name="Picture 4" descr="C:\Users\ed1\Desktop\apato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117427"/>
            <a:ext cx="2590800" cy="2511973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1676400" y="3733800"/>
            <a:ext cx="9701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Tipe 2K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248400" y="3733800"/>
            <a:ext cx="12410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Tipe 1LDK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09600" y="1487269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Kisaran harga:</a:t>
            </a:r>
            <a:r>
              <a:rPr lang="en-US" sz="2000" smtClean="0">
                <a:solidFill>
                  <a:srgbClr val="FF0000"/>
                </a:solidFill>
              </a:rPr>
              <a:t> </a:t>
            </a:r>
            <a:r>
              <a:rPr lang="en-US" sz="2000" smtClean="0">
                <a:solidFill>
                  <a:srgbClr val="00B050"/>
                </a:solidFill>
              </a:rPr>
              <a:t>15 – 70 ribu yen/bulan </a:t>
            </a:r>
            <a:r>
              <a:rPr lang="en-US" sz="2000" smtClean="0">
                <a:solidFill>
                  <a:srgbClr val="7030A0"/>
                </a:solidFill>
              </a:rPr>
              <a:t>+</a:t>
            </a:r>
            <a:r>
              <a:rPr lang="en-US" sz="2000" smtClean="0">
                <a:solidFill>
                  <a:srgbClr val="00B050"/>
                </a:solidFill>
              </a:rPr>
              <a:t> </a:t>
            </a:r>
            <a:r>
              <a:rPr lang="en-US" sz="2000" smtClean="0">
                <a:solidFill>
                  <a:srgbClr val="FF0000"/>
                </a:solidFill>
              </a:rPr>
              <a:t>uang pangkal</a:t>
            </a:r>
          </a:p>
          <a:p>
            <a:r>
              <a:rPr lang="en-US" sz="1600" smtClean="0">
                <a:solidFill>
                  <a:srgbClr val="FF0000"/>
                </a:solidFill>
              </a:rPr>
              <a:t>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1986" name="Picture 2" descr="C:\Users\ed1\Desktop\apato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7" name="Picture 3" descr="C:\Users\ed1\Desktop\apato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752600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89" name="Picture 5" descr="C:\Users\ed1\Desktop\apato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114800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90" name="Picture 6" descr="C:\Users\ed1\Desktop\apato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114800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991" name="Picture 7" descr="C:\Users\ed1\Desktop\apato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4114800"/>
            <a:ext cx="2743200" cy="2057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0" y="1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Apartemen (Apato) / Mansion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83" b="1"/>
          <a:stretch/>
        </p:blipFill>
        <p:spPr>
          <a:xfrm>
            <a:off x="3130154" y="1892300"/>
            <a:ext cx="2813446" cy="156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1074003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Bus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kota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62439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00B050"/>
                </a:solidFill>
              </a:rPr>
              <a:t>Pintu otomatis untuk tiket kereta!!!</a:t>
            </a:r>
            <a:endParaRPr lang="en-US" sz="280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27432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Kereta jalur JR</a:t>
            </a:r>
            <a:endParaRPr lang="en-US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4297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Kereta bawah tanah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Transportasi sehari-hari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J:\tohoku\bus7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524000"/>
            <a:ext cx="1524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J:\tohoku\bus-bo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524000"/>
            <a:ext cx="16256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nugraha\Desktop\168579_489270334370_586924370_5694993_35035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5029200"/>
            <a:ext cx="1525399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nugraha\Desktop\165361_489270124370_586924370_5694991_882405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599" y="5029200"/>
            <a:ext cx="1525399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nugraha\Desktop\168597_489271354370_586924370_5695022_203397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4485620"/>
            <a:ext cx="2135558" cy="16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nugraha\Desktop\167240_489272639370_586924370_5695062_6555033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81108" y="4485620"/>
            <a:ext cx="2033864" cy="15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Daily transportation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C:\Users\ed1\Desktop\1.1247720498.jr-train-at-rush-hou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7800" y="3276600"/>
            <a:ext cx="1522155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ed1\Desktop\3339275531_ea0176720d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62086" y="3276600"/>
            <a:ext cx="1600200" cy="121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Users\nugraha\Desktop\campusbus26.g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15000" y="1585686"/>
            <a:ext cx="2819400" cy="211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6019800" y="1066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Bus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kampus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38862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Stasiun tertata rapi</a:t>
            </a:r>
            <a:endParaRPr lang="en-US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Tempat Ibadah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4" descr="C:\Users\ed1\Desktop\5125599844_ae95c5d3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0111" y="1193800"/>
            <a:ext cx="2705100" cy="360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447800"/>
            <a:ext cx="4530011" cy="291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29611" y="3886200"/>
            <a:ext cx="3775285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733800"/>
            <a:ext cx="4648200" cy="288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Worship place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Tempat Belanja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3" name="Picture 3" descr="C:\Users\ed1\Desktop\bentoshop-daiso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810000"/>
            <a:ext cx="3114754" cy="2498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3810000"/>
            <a:ext cx="35972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4432300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9200" y="1295400"/>
            <a:ext cx="343217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Shopping place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Makanan halal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Halal food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C:\Users\nugraha\Desktop\halalcurry.p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295400"/>
            <a:ext cx="2514600" cy="1677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C:\Users\nugraha\Desktop\halalchicke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1" y="1295400"/>
            <a:ext cx="2590800" cy="1728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nugraha\Desktop\halal-sau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59328" y="1295400"/>
            <a:ext cx="2627586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228600" y="3129915"/>
            <a:ext cx="8763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Kantin kampus menyediakan makanan halal! (dikontrol TUMCA)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Ada juga beberapa restoran halal di sekitar Sendai.</a:t>
            </a:r>
            <a:endParaRPr lang="en-US" sz="240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3" name="Picture 5" descr="C:\Users\nugraha\Desktop\33857_1639876594768_1172386747_31879990_671532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24800" y="4267200"/>
            <a:ext cx="381000" cy="391026"/>
          </a:xfrm>
          <a:prstGeom prst="rect">
            <a:avLst/>
          </a:prstGeom>
          <a:noFill/>
        </p:spPr>
      </p:pic>
      <p:pic>
        <p:nvPicPr>
          <p:cNvPr id="7174" name="Picture 6" descr="C:\Users\nugraha\Desktop\62549_1639877154782_1172386747_31879991_151731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0" y="4267200"/>
            <a:ext cx="381000" cy="381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28600" y="4196715"/>
            <a:ext cx="8763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Jika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belanja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makanan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hati-hati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membaca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komposisi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e.g. :</a:t>
            </a:r>
          </a:p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Examples of allowed foods to eat: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175" name="Picture 7" descr="C:\Users\nugraha\Desktop\HPNX279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14401" y="5314950"/>
            <a:ext cx="1752600" cy="13144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6" name="Picture 8" descr="C:\Users\nugraha\Desktop\CDocuments-and-SettingsSERIYAWATIMy-DocumentsMy-Pictures200802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00400" y="5257800"/>
            <a:ext cx="1179957" cy="1447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7" name="Picture 9" descr="C:\Users\nugraha\Desktop\CDocuments-and-SettingsSERIYAWATIMy-DocumentsMy-Pictures91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78680" y="5181600"/>
            <a:ext cx="1158240" cy="1447800"/>
          </a:xfrm>
          <a:prstGeom prst="rect">
            <a:avLst/>
          </a:prstGeom>
          <a:noFill/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5400000">
            <a:off x="7502525" y="4994275"/>
            <a:ext cx="1549400" cy="1162050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/>
          <p:cNvSpPr txBox="1"/>
          <p:nvPr/>
        </p:nvSpPr>
        <p:spPr>
          <a:xfrm>
            <a:off x="7543800" y="64886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Minyak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goreng</a:t>
            </a:r>
            <a:endParaRPr kumimoji="1" lang="ja-JP" altLang="en-US"/>
          </a:p>
        </p:txBody>
      </p:sp>
      <p:sp>
        <p:nvSpPr>
          <p:cNvPr id="2" name="TextBox 1"/>
          <p:cNvSpPr txBox="1"/>
          <p:nvPr/>
        </p:nvSpPr>
        <p:spPr>
          <a:xfrm>
            <a:off x="6324600" y="4776800"/>
            <a:ext cx="93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/>
              <a:t>乳化剤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Pengelolaan Sampah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Garbage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C:\Users\ed1\Desktop\pc080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524000"/>
            <a:ext cx="2971800" cy="22797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C:\Users\ed1\Desktop\img_2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447800"/>
            <a:ext cx="3048000" cy="2306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ed1\Desktop\Trash_sort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0"/>
            <a:ext cx="3429000" cy="25656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533400" y="4267200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Pengelompokan sampah sistematis</a:t>
            </a:r>
            <a:endParaRPr lang="en-US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5370493"/>
            <a:ext cx="3276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Pembuangan sudah terjadwal ketat</a:t>
            </a:r>
            <a:endParaRPr lang="en-US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146" name="Picture 2" descr="C:\Users\nugraha\Desktop\img_21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743200"/>
            <a:ext cx="2946400" cy="2209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Rutinitas harian sebagai mahasiswa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1066800"/>
            <a:ext cx="8491748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05:00 – 08:30	Bangun tidur, sarapan, persiapan berangkat</a:t>
            </a:r>
          </a:p>
          <a:p>
            <a:pPr>
              <a:spcAft>
                <a:spcPts val="1200"/>
              </a:spcAft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08:30 – 09:00	Perjalanan ke lab</a:t>
            </a:r>
          </a:p>
          <a:p>
            <a:pPr>
              <a:spcAft>
                <a:spcPts val="1200"/>
              </a:spcAft>
            </a:pPr>
            <a:r>
              <a:rPr lang="en-US" sz="2000" b="1" smtClean="0">
                <a:solidFill>
                  <a:srgbClr val="FF0000"/>
                </a:solidFill>
              </a:rPr>
              <a:t>09:00 – 18:30	Kerja / Belajar di lab</a:t>
            </a:r>
          </a:p>
          <a:p>
            <a:pPr>
              <a:spcAft>
                <a:spcPts val="1200"/>
              </a:spcAft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18:30 – 19:00	Perjalanan pulang</a:t>
            </a:r>
          </a:p>
          <a:p>
            <a:pPr>
              <a:spcAft>
                <a:spcPts val="1200"/>
              </a:spcAft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19:00 – 22:00	Bersih-bersih, makan malam, main game, internet, mengobrol</a:t>
            </a:r>
          </a:p>
          <a:p>
            <a:pPr>
              <a:spcAft>
                <a:spcPts val="1200"/>
              </a:spcAft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22:00 – 05:00	Istirahat tidur</a:t>
            </a:r>
          </a:p>
        </p:txBody>
      </p:sp>
      <p:pic>
        <p:nvPicPr>
          <p:cNvPr id="43012" name="Picture 4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6200" y="3810000"/>
            <a:ext cx="696657" cy="1143000"/>
          </a:xfrm>
          <a:prstGeom prst="rect">
            <a:avLst/>
          </a:prstGeom>
          <a:noFill/>
        </p:spPr>
      </p:pic>
      <p:pic>
        <p:nvPicPr>
          <p:cNvPr id="43013" name="Picture 5" descr="C:\Program Files\Microsoft Office\MEDIA\CAGCAT10\j030125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690" y="5257800"/>
            <a:ext cx="1603910" cy="1371600"/>
          </a:xfrm>
          <a:prstGeom prst="rect">
            <a:avLst/>
          </a:prstGeom>
          <a:noFill/>
        </p:spPr>
      </p:pic>
      <p:pic>
        <p:nvPicPr>
          <p:cNvPr id="43014" name="Picture 6" descr="C:\Program Files\Microsoft Office\MEDIA\CAGCAT10\j0149481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1524000"/>
            <a:ext cx="1274643" cy="1295400"/>
          </a:xfrm>
          <a:prstGeom prst="rect">
            <a:avLst/>
          </a:prstGeom>
          <a:noFill/>
        </p:spPr>
      </p:pic>
      <p:pic>
        <p:nvPicPr>
          <p:cNvPr id="43015" name="Picture 7" descr="C:\Program Files\Microsoft Office\MEDIA\CAGCAT10\j0234131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1600200"/>
            <a:ext cx="1119624" cy="1190625"/>
          </a:xfrm>
          <a:prstGeom prst="rect">
            <a:avLst/>
          </a:prstGeom>
          <a:noFill/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04800" y="3810000"/>
            <a:ext cx="7467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Tuntutan</a:t>
            </a:r>
            <a:r>
              <a:rPr kumimoji="0" lang="en-US" sz="3600" b="0" i="0" u="none" strike="noStrike" kern="1200" cap="none" spc="0" normalizeH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untuk mahasiswa pascasarjana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7200" y="4724400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melakukan penelitian (teori/simulasi/eksperimen)</a:t>
            </a:r>
          </a:p>
          <a:p>
            <a:pPr>
              <a:buFont typeface="Wingdings" pitchFamily="2" charset="2"/>
              <a:buChar char="ü"/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melaporkan hasil penelitian (per minggu/bulan/tahun)</a:t>
            </a:r>
          </a:p>
          <a:p>
            <a:pPr>
              <a:buFont typeface="Wingdings" pitchFamily="2" charset="2"/>
              <a:buChar char="ü"/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menuliskan hasil penelitian (paper/makalah/tesis)</a:t>
            </a:r>
          </a:p>
          <a:p>
            <a:pPr>
              <a:buFont typeface="Wingdings" pitchFamily="2" charset="2"/>
              <a:buChar char="ü"/>
            </a:pPr>
            <a:r>
              <a:rPr lang="en-US" sz="20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mempresentasikan hasil penelitian (conference)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1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22400" algn="l"/>
              </a:tabLst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Contoh makalah /</a:t>
            </a:r>
            <a:r>
              <a:rPr kumimoji="0" lang="en-US" sz="4000" b="0" i="0" u="none" strike="noStrike" kern="1200" cap="none" spc="0" normalizeH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sz="4000" noProof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presentasi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48200" y="1219200"/>
            <a:ext cx="4038871" cy="5257800"/>
            <a:chOff x="4945108" y="914400"/>
            <a:chExt cx="4191271" cy="59436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6145" b="355"/>
            <a:stretch>
              <a:fillRect/>
            </a:stretch>
          </p:blipFill>
          <p:spPr bwMode="auto">
            <a:xfrm>
              <a:off x="4945108" y="914400"/>
              <a:ext cx="4191271" cy="350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16587" r="5131" b="1515"/>
            <a:stretch>
              <a:fillRect/>
            </a:stretch>
          </p:blipFill>
          <p:spPr bwMode="auto">
            <a:xfrm>
              <a:off x="4953000" y="4411701"/>
              <a:ext cx="4114800" cy="2446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8" t="10208" r="17025" b="60586"/>
          <a:stretch/>
        </p:blipFill>
        <p:spPr bwMode="auto">
          <a:xfrm>
            <a:off x="238125" y="1200150"/>
            <a:ext cx="4427205" cy="2424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55" t="9167" r="16639" b="54388"/>
          <a:stretch/>
        </p:blipFill>
        <p:spPr bwMode="auto">
          <a:xfrm>
            <a:off x="238125" y="3637272"/>
            <a:ext cx="4340108" cy="283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Main-main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dengan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teman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Indonesia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life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 descr="https://fbcdn-sphotos-c-a.akamaihd.net/hphotos-ak-prn1/542622_4862968411474_1739218716_n.jpg"/>
          <p:cNvPicPr>
            <a:picLocks noChangeAspect="1" noChangeArrowheads="1"/>
          </p:cNvPicPr>
          <p:nvPr/>
        </p:nvPicPr>
        <p:blipFill>
          <a:blip r:embed="rId2" cstate="print"/>
          <a:srcRect t="19417" r="2458" b="8738"/>
          <a:stretch>
            <a:fillRect/>
          </a:stretch>
        </p:blipFill>
        <p:spPr bwMode="auto">
          <a:xfrm>
            <a:off x="0" y="1066800"/>
            <a:ext cx="3505200" cy="1729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2" name="Picture 4" descr="https://fbcdn-sphotos-h-a.akamaihd.net/hphotos-ak-ash4/430261_3664715105682_59525261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066800"/>
            <a:ext cx="2590800" cy="1727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4" name="Picture 6" descr="https://fbcdn-sphotos-f-a.akamaihd.net/hphotos-ak-snc7/385678_3061100775701_128328052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066800"/>
            <a:ext cx="2616635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6" name="Picture 8" descr="https://fbcdn-sphotos-b-a.akamaihd.net/hphotos-ak-ash4/292398_3979361756516_754949741_n.jpg"/>
          <p:cNvPicPr>
            <a:picLocks noChangeAspect="1" noChangeArrowheads="1"/>
          </p:cNvPicPr>
          <p:nvPr/>
        </p:nvPicPr>
        <p:blipFill>
          <a:blip r:embed="rId5" cstate="print"/>
          <a:srcRect l="4965" t="30320" r="8368" b="24397"/>
          <a:stretch>
            <a:fillRect/>
          </a:stretch>
        </p:blipFill>
        <p:spPr bwMode="auto">
          <a:xfrm>
            <a:off x="0" y="2971800"/>
            <a:ext cx="4842934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8" name="Picture 10" descr="https://fbcdn-sphotos-f-a.akamaihd.net/hphotos-ak-ash3/560650_10150717181568756_1085208014_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953000"/>
            <a:ext cx="2819400" cy="1826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80" name="Picture 12" descr="https://fbcdn-sphotos-c-a.akamaihd.net/hphotos-ak-ash4/414054_10151176912715204_70588981_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48400" y="4953000"/>
            <a:ext cx="2665771" cy="1778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82" name="Picture 14" descr="https://fbcdn-sphotos-e-a.akamaihd.net/hphotos-ak-snc6/377166_2767503626164_1344013691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4953000"/>
            <a:ext cx="2616635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84" name="Picture 16" descr="http://sendai.ppijepang.org/uploads/festina2012-saman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53000" y="2971800"/>
            <a:ext cx="4010526" cy="1676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875" y="1058644"/>
            <a:ext cx="4503925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Narita Express + Shinkansen</a:t>
            </a:r>
          </a:p>
          <a:p>
            <a:pPr algn="just"/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- biaya	: +/- 14.000 yen</a:t>
            </a:r>
          </a:p>
          <a:p>
            <a:pPr algn="just"/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	- waktu 	: +/- 3 jam</a:t>
            </a: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Bis patas</a:t>
            </a:r>
          </a:p>
          <a:p>
            <a:pPr algn="just"/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	- biaya	: +/- 7.000 yen</a:t>
            </a:r>
          </a:p>
          <a:p>
            <a:pPr algn="just"/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	- waktu 	: +/- 7 jam</a:t>
            </a: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just"/>
            <a:endParaRPr lang="en-US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§"/>
            </a:pPr>
            <a:r>
              <a:rPr lang="en-US" sz="2800" smtClean="0">
                <a:solidFill>
                  <a:schemeClr val="bg1">
                    <a:lumMod val="50000"/>
                  </a:schemeClr>
                </a:solidFill>
              </a:rPr>
              <a:t> Pesawat + kereta</a:t>
            </a:r>
          </a:p>
          <a:p>
            <a:pPr algn="just"/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	- biaya	: +/- 20.000 yen</a:t>
            </a:r>
          </a:p>
          <a:p>
            <a:pPr algn="just"/>
            <a:r>
              <a:rPr lang="en-US" sz="2000" smtClean="0">
                <a:solidFill>
                  <a:schemeClr val="bg1">
                    <a:lumMod val="50000"/>
                  </a:schemeClr>
                </a:solidFill>
              </a:rPr>
              <a:t>	- waktu 	: +/- 1 ½ jam</a:t>
            </a:r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sz="28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Dari Narita ke Sendai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95600" y="457200"/>
            <a:ext cx="34290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From Narita to Sendai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ed1\Desktop\JR+East+Unveils+New+Narita+Express+Train+4B3acyA55N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24350" y="1524000"/>
            <a:ext cx="2057400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ed1\Desktop\JR+East+Unveils+New+Narita+Express+Train+L7xw8Ows16v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895600"/>
            <a:ext cx="2041285" cy="137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ed1\Desktop\shinkansen_300_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1143000"/>
            <a:ext cx="19050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ed1\Desktop\shinkansen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5231" y="2868613"/>
            <a:ext cx="1823969" cy="139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C:\Users\ed1\Desktop\di_20080303_naritaexpres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4528" y="2209800"/>
            <a:ext cx="1911659" cy="129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 descr="C:\Users\ed1\Desktop\narita-bu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14799" y="4495800"/>
            <a:ext cx="2424545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 descr="C:\Users\ed1\Desktop\4326934613_6e79d7aaaa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9400" y="4419600"/>
            <a:ext cx="2172665" cy="1859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Down Arrow 14"/>
          <p:cNvSpPr/>
          <p:nvPr/>
        </p:nvSpPr>
        <p:spPr>
          <a:xfrm>
            <a:off x="2286000" y="2286000"/>
            <a:ext cx="381000" cy="3810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xplosion 1 15"/>
          <p:cNvSpPr/>
          <p:nvPr/>
        </p:nvSpPr>
        <p:spPr>
          <a:xfrm>
            <a:off x="762000" y="2590800"/>
            <a:ext cx="3429000" cy="1371600"/>
          </a:xfrm>
          <a:prstGeom prst="irregularSeal1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/>
              <a:t>Most recommended!</a:t>
            </a:r>
            <a:endParaRPr lang="en-US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Main-main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dengan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teman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Internasional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Social life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27432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b="9804"/>
          <a:stretch>
            <a:fillRect/>
          </a:stretch>
        </p:blipFill>
        <p:spPr bwMode="auto">
          <a:xfrm>
            <a:off x="152400" y="4343400"/>
            <a:ext cx="2816088" cy="1905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676400"/>
            <a:ext cx="27432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6" name="Picture 6" descr="https://fbcdn-sphotos-b-a.akamaihd.net/hphotos-ak-ash3/527184_3696753106612_912558333_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82233" y="1664988"/>
            <a:ext cx="3088741" cy="2068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7" name="Picture 7" descr="C:\Users\chowdhury\Dropbox\A3-photo\photo from organizer\GroupPhotos\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4419600"/>
            <a:ext cx="2724351" cy="1809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9" name="Picture 9" descr="\\172.17.4.135\share\Picture\東北大12\2012.7.23-24 Zao meeting\CIMG2033.JPG"/>
          <p:cNvPicPr>
            <a:picLocks noChangeAspect="1" noChangeArrowheads="1"/>
          </p:cNvPicPr>
          <p:nvPr/>
        </p:nvPicPr>
        <p:blipFill>
          <a:blip r:embed="rId7" cstate="print"/>
          <a:srcRect l="3125" t="16667" r="6250" b="8333"/>
          <a:stretch>
            <a:fillRect/>
          </a:stretch>
        </p:blipFill>
        <p:spPr bwMode="auto">
          <a:xfrm>
            <a:off x="6096000" y="4343400"/>
            <a:ext cx="29464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533400" y="1828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Party Lab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16764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Cooking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400800" y="16764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ARN summer camp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" y="5638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Church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81400" y="4495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chemeClr val="bg1"/>
                </a:solidFill>
              </a:rPr>
              <a:t>A3 symposium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29400" y="44196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>
                <a:solidFill>
                  <a:schemeClr val="bg1"/>
                </a:solidFill>
              </a:rPr>
              <a:t>Zao</a:t>
            </a:r>
            <a:r>
              <a:rPr kumimoji="1" lang="en-US" altLang="ja-JP" dirty="0" smtClean="0">
                <a:solidFill>
                  <a:schemeClr val="bg1"/>
                </a:solidFill>
              </a:rPr>
              <a:t> meeting</a:t>
            </a:r>
            <a:endParaRPr kumimoji="1" lang="ja-JP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3400" y="1930401"/>
            <a:ext cx="3200664" cy="20573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Rangkuman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Summary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Picture 2" descr="C:\Users\ed1\Desktop\P10008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5793" y="4013200"/>
            <a:ext cx="2736342" cy="2057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C:\Users\ed1\Desktop\Trash_sort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0364" y="4114800"/>
            <a:ext cx="2895600" cy="21665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457200" y="1976735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Studying at Tohoku University will provide you with a balanced life</a:t>
            </a:r>
            <a:endParaRPr lang="en-US" sz="1600" dirty="0" smtClean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2050" name="Picture 2" descr="C:\Users\nugraha\Desktop\balance-whee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200400"/>
            <a:ext cx="3429000" cy="3221934"/>
          </a:xfrm>
          <a:prstGeom prst="rect">
            <a:avLst/>
          </a:prstGeom>
          <a:noFill/>
        </p:spPr>
      </p:pic>
      <p:pic>
        <p:nvPicPr>
          <p:cNvPr id="14" name="Picture 4" descr="https://fbcdn-sphotos-h-a.akamaihd.net/hphotos-ak-ash4/430261_3664715105682_595252614_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0" y="3149600"/>
            <a:ext cx="2590800" cy="1727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 descr="http://sendai.ppijepang.org/uploads/festina2012-sama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59596" y="2679699"/>
            <a:ext cx="3428736" cy="1676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457200" y="1295400"/>
            <a:ext cx="515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lgerian" panose="04020705040A02060702" pitchFamily="82" charset="0"/>
              </a:rPr>
              <a:t>Grow you up in every way…</a:t>
            </a:r>
            <a:endParaRPr lang="en-US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PPT &amp; QA </a:t>
            </a:r>
            <a:r>
              <a:rPr lang="en-US" dirty="0" err="1" smtClean="0"/>
              <a:t>akan</a:t>
            </a:r>
            <a:r>
              <a:rPr lang="en-US" dirty="0" smtClean="0"/>
              <a:t> </a:t>
            </a:r>
            <a:r>
              <a:rPr lang="en-US" dirty="0" err="1" smtClean="0"/>
              <a:t>dipublish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website </a:t>
            </a:r>
            <a:r>
              <a:rPr lang="en-US" dirty="0" err="1" smtClean="0"/>
              <a:t>Hasdeo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2"/>
              </a:rPr>
              <a:t>http://flex.phys.tohoku.ac.jp/~hasdeo/</a:t>
            </a:r>
            <a:endParaRPr lang="en-US" dirty="0" smtClean="0"/>
          </a:p>
          <a:p>
            <a:r>
              <a:rPr lang="en-US" dirty="0" smtClean="0"/>
              <a:t>Link </a:t>
            </a:r>
            <a:r>
              <a:rPr lang="en-US" dirty="0" err="1" smtClean="0"/>
              <a:t>ke</a:t>
            </a:r>
            <a:r>
              <a:rPr lang="en-US" dirty="0" smtClean="0"/>
              <a:t> IGPAS program</a:t>
            </a:r>
          </a:p>
          <a:p>
            <a:pPr>
              <a:buNone/>
            </a:pPr>
            <a:r>
              <a:rPr lang="en-US" dirty="0" smtClean="0">
                <a:hlinkClick r:id="rId3"/>
              </a:rPr>
              <a:t>http://www.sci.tohoku.ac.jp/english/igpas/</a:t>
            </a:r>
            <a:endParaRPr lang="en-US" dirty="0" smtClean="0"/>
          </a:p>
          <a:p>
            <a:r>
              <a:rPr lang="en-US" dirty="0" smtClean="0"/>
              <a:t>Database </a:t>
            </a:r>
            <a:r>
              <a:rPr lang="en-US" dirty="0" err="1" smtClean="0"/>
              <a:t>beasiswa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Jepang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hlinkClick r:id="rId4"/>
              </a:rPr>
              <a:t>http://www.insc.tohoku.ac.jp/handbook/handbook_e/2life.html#c8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2"/>
                </a:solidFill>
              </a:rPr>
              <a:t>Additional Information</a:t>
            </a:r>
            <a:endParaRPr lang="en-US" sz="36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-4410" y="1381780"/>
            <a:ext cx="4500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</a:rPr>
              <a:t>Barang-barang terpenting: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8901" y="1981974"/>
            <a:ext cx="5426101" cy="464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Paspor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/ Visa +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Tiket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pesawat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Sertifikat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(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beasiswa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ijazah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dsb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…)</a:t>
            </a:r>
          </a:p>
          <a:p>
            <a:pPr algn="just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Foto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beberapa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ukuran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	- 40 mm x 30 mm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	- 45 mm x 35 mm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	- 45 mm x 45 mm</a:t>
            </a:r>
          </a:p>
          <a:p>
            <a:pPr algn="just"/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Cukup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uang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50000"/>
                  </a:schemeClr>
                </a:solidFill>
              </a:rPr>
              <a:t>makanan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just"/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150-200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ribu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yen</a:t>
            </a:r>
          </a:p>
          <a:p>
            <a:pPr algn="ju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untuk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pertama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j-lt"/>
                <a:ea typeface="+mj-ea"/>
                <a:cs typeface="+mj-cs"/>
              </a:rPr>
              <a:t>Persiapan berangkat ke Jepang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ed1\Desktop\11862_passport-indones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066800"/>
            <a:ext cx="1264036" cy="1780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ed1\Desktop\cheap-flight.c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4949" y="1066800"/>
            <a:ext cx="1593824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ed1\Desktop\ijaza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3352800"/>
            <a:ext cx="2282411" cy="1676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05200" y="457200"/>
            <a:ext cx="2438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uLnTx/>
                <a:uFillTx/>
                <a:latin typeface="+mj-lt"/>
                <a:ea typeface="+mj-ea"/>
                <a:cs typeface="+mj-cs"/>
              </a:rPr>
              <a:t>Preparation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Picture 2" descr="C:\Users\ed1\Desktop\food_tit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3200" y="5334000"/>
            <a:ext cx="1772622" cy="1360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ed1\Desktop\ye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5257800"/>
            <a:ext cx="1600200" cy="1376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3505200"/>
            <a:ext cx="2116931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435656"/>
            <a:ext cx="4648200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u="sng" dirty="0" smtClean="0">
                <a:solidFill>
                  <a:schemeClr val="bg1">
                    <a:lumMod val="50000"/>
                  </a:schemeClr>
                </a:solidFill>
              </a:rPr>
              <a:t>Residence card + </a:t>
            </a:r>
            <a:r>
              <a:rPr lang="en-US" sz="2800" u="sng" dirty="0" err="1" smtClean="0">
                <a:solidFill>
                  <a:schemeClr val="bg1">
                    <a:lumMod val="50000"/>
                  </a:schemeClr>
                </a:solidFill>
              </a:rPr>
              <a:t>asuransi</a:t>
            </a:r>
            <a:endParaRPr lang="en-US" sz="2800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ü"/>
              <a:tabLst>
                <a:tab pos="406400" algn="l"/>
              </a:tabLs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RD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Didapatkan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langsung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Airport (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Haneda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, Narita, Chubu, Kansai)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  <a:tabLst>
                <a:tab pos="406400" algn="l"/>
              </a:tabLst>
            </a:pP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Asuransi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diurus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kantor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kecamatan</a:t>
            </a:r>
            <a:r>
              <a:rPr lang="ja-JP" altLang="en-US" sz="2000" smtClean="0">
                <a:solidFill>
                  <a:schemeClr val="bg1">
                    <a:lumMod val="50000"/>
                  </a:schemeClr>
                </a:solidFill>
              </a:rPr>
              <a:t>　（区役所）</a:t>
            </a:r>
            <a:endParaRPr lang="en-US" sz="2000" dirty="0" smtClean="0">
              <a:solidFill>
                <a:srgbClr val="FF0000"/>
              </a:solidFill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ü"/>
              <a:tabLst>
                <a:tab pos="406400" algn="l"/>
              </a:tabLs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penting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untuk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administrasi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tempat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lain (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akun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bank,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HP,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dsb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.)</a:t>
            </a:r>
          </a:p>
          <a:p>
            <a:pPr lvl="1">
              <a:spcAft>
                <a:spcPts val="600"/>
              </a:spcAft>
              <a:buFont typeface="Wingdings" pitchFamily="2" charset="2"/>
              <a:buChar char="ü"/>
              <a:tabLst>
                <a:tab pos="406400" algn="l"/>
              </a:tabLs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asuransi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kesehatan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bermanfaat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untuk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70%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potongan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biaya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dokter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rumah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sakit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5181600"/>
            <a:ext cx="4419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u="sng" dirty="0" err="1" smtClean="0">
                <a:solidFill>
                  <a:schemeClr val="bg1">
                    <a:lumMod val="50000"/>
                  </a:schemeClr>
                </a:solidFill>
              </a:rPr>
              <a:t>Kartu</a:t>
            </a:r>
            <a:r>
              <a:rPr lang="en-US" sz="2800" u="sng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800" u="sng" dirty="0" err="1" smtClean="0">
                <a:solidFill>
                  <a:schemeClr val="bg1">
                    <a:lumMod val="50000"/>
                  </a:schemeClr>
                </a:solidFill>
              </a:rPr>
              <a:t>mahasiswa</a:t>
            </a:r>
            <a:endParaRPr lang="en-US" sz="2800" u="sng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spcAft>
                <a:spcPts val="600"/>
              </a:spcAft>
              <a:buFont typeface="Wingdings" pitchFamily="2" charset="2"/>
              <a:buChar char="ü"/>
              <a:tabLst>
                <a:tab pos="406400" algn="l"/>
              </a:tabLst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langsung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diurus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begitu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awal</a:t>
            </a:r>
            <a:r>
              <a:rPr lang="en-US" sz="2000" dirty="0" smtClean="0">
                <a:solidFill>
                  <a:srgbClr val="FF0000"/>
                </a:solidFill>
              </a:rPr>
              <a:t> semester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Langkah pertama: Administrasi!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971800" y="457200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First step: Administration!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2514600" cy="1592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70" t="3507" r="4345" b="5110"/>
          <a:stretch>
            <a:fillRect/>
          </a:stretch>
        </p:blipFill>
        <p:spPr bwMode="auto">
          <a:xfrm>
            <a:off x="4953000" y="4800600"/>
            <a:ext cx="2362199" cy="14960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124200"/>
            <a:ext cx="2309072" cy="1447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chowdhury\Dropbox\カメラアップロード\2012-04-16 20.06.18.JPG"/>
          <p:cNvPicPr>
            <a:picLocks noChangeAspect="1" noChangeArrowheads="1"/>
          </p:cNvPicPr>
          <p:nvPr/>
        </p:nvPicPr>
        <p:blipFill>
          <a:blip r:embed="rId6" cstate="print"/>
          <a:srcRect l="26667"/>
          <a:stretch>
            <a:fillRect/>
          </a:stretch>
        </p:blipFill>
        <p:spPr bwMode="auto">
          <a:xfrm>
            <a:off x="7543800" y="1447800"/>
            <a:ext cx="1490134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chowdhury\Downloads\421858_3117750016761_386893873_n.jpg"/>
          <p:cNvPicPr>
            <a:picLocks noChangeAspect="1" noChangeArrowheads="1"/>
          </p:cNvPicPr>
          <p:nvPr/>
        </p:nvPicPr>
        <p:blipFill>
          <a:blip r:embed="rId7" cstate="print"/>
          <a:srcRect l="29260" t="26667" r="5557" b="3333"/>
          <a:stretch>
            <a:fillRect/>
          </a:stretch>
        </p:blipFill>
        <p:spPr bwMode="auto">
          <a:xfrm>
            <a:off x="7696200" y="3048000"/>
            <a:ext cx="1277257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Biaya hidup di Jepang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74650" y="1103312"/>
            <a:ext cx="8394700" cy="5602288"/>
            <a:chOff x="374650" y="914400"/>
            <a:chExt cx="8394700" cy="5602288"/>
          </a:xfrm>
        </p:grpSpPr>
        <p:pic>
          <p:nvPicPr>
            <p:cNvPr id="37892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4650" y="914400"/>
              <a:ext cx="8394700" cy="560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Oval 7"/>
            <p:cNvSpPr/>
            <p:nvPr/>
          </p:nvSpPr>
          <p:spPr>
            <a:xfrm>
              <a:off x="4965700" y="2743200"/>
              <a:ext cx="8382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Living cost in Japan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467600" y="2133600"/>
            <a:ext cx="1066800" cy="2133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1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Sekilas harga makanan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29599"/>
            <a:ext cx="6477000" cy="2137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4410" y="1138535"/>
            <a:ext cx="9148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Jepang termasuk negara paling mahal soal makanan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13716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Contoh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harga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rata-rata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" y="4343400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mtClean="0">
                <a:solidFill>
                  <a:schemeClr val="bg1">
                    <a:lumMod val="50000"/>
                  </a:schemeClr>
                </a:solidFill>
              </a:rPr>
              <a:t>(sumber: JASSO, 2009)</a:t>
            </a:r>
            <a:endParaRPr lang="en-US" sz="120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0" y="4953000"/>
            <a:ext cx="87630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Wingdings" pitchFamily="2" charset="2"/>
              <a:buChar char="§"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sz="2400" smtClean="0">
                <a:solidFill>
                  <a:srgbClr val="00B050"/>
                </a:solidFill>
              </a:rPr>
              <a:t>harga makanan tergantung musim: 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buah-buahan, sayuran, ikan.</a:t>
            </a:r>
          </a:p>
          <a:p>
            <a:pPr>
              <a:buFont typeface="Wingdings" pitchFamily="2" charset="2"/>
              <a:buChar char="§"/>
            </a:pP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  secara umum, </a:t>
            </a:r>
            <a:r>
              <a:rPr lang="en-US" sz="2400" u="sng" smtClean="0">
                <a:solidFill>
                  <a:schemeClr val="bg1">
                    <a:lumMod val="50000"/>
                  </a:schemeClr>
                </a:solidFill>
              </a:rPr>
              <a:t>ikan dan telor tergolong murah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,</a:t>
            </a:r>
          </a:p>
          <a:p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sedangkan </a:t>
            </a:r>
            <a:r>
              <a:rPr lang="en-US" sz="2400" u="sng" smtClean="0">
                <a:solidFill>
                  <a:schemeClr val="bg1">
                    <a:lumMod val="50000"/>
                  </a:schemeClr>
                </a:solidFill>
              </a:rPr>
              <a:t>buah, sayuran, dan daging tergolong mahal</a:t>
            </a:r>
            <a:r>
              <a:rPr lang="en-US" sz="2400" smtClean="0">
                <a:solidFill>
                  <a:schemeClr val="bg1">
                    <a:lumMod val="50000"/>
                  </a:schemeClr>
                </a:solidFill>
              </a:rPr>
              <a:t> di Jepang.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086600" y="2068284"/>
            <a:ext cx="18288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1,569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971800" y="609600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Foods</a:t>
            </a:r>
            <a:r>
              <a:rPr kumimoji="0" lang="en-US" sz="1600" b="0" i="0" u="none" strike="noStrike" kern="1200" cap="none" spc="0" normalizeH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are quite expensive in Japan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239000" y="2438399"/>
            <a:ext cx="16002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397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7239000" y="2795452"/>
            <a:ext cx="16002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157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239000" y="3135084"/>
            <a:ext cx="16002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189</a:t>
            </a: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239000" y="3505199"/>
            <a:ext cx="16002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450</a:t>
            </a: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239000" y="3809999"/>
            <a:ext cx="16002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smtClean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105</a:t>
            </a:r>
            <a:r>
              <a:rPr kumimoji="0" lang="en-US" b="0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yen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072086" y="4267199"/>
            <a:ext cx="19050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Price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ed1\Desktop\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172200" y="7524750"/>
            <a:ext cx="2468880" cy="1828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Asrama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Sendai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85800" y="1219200"/>
            <a:ext cx="7772400" cy="5334000"/>
            <a:chOff x="1685924" y="2133600"/>
            <a:chExt cx="5648325" cy="372427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80" t="16963" r="2934" b="14917"/>
            <a:stretch/>
          </p:blipFill>
          <p:spPr bwMode="auto">
            <a:xfrm>
              <a:off x="1685924" y="2133600"/>
              <a:ext cx="5648325" cy="372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ardrop 1"/>
            <p:cNvSpPr/>
            <p:nvPr/>
          </p:nvSpPr>
          <p:spPr>
            <a:xfrm rot="7733926">
              <a:off x="2449353" y="4484903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2" name="Teardrop 11"/>
            <p:cNvSpPr/>
            <p:nvPr/>
          </p:nvSpPr>
          <p:spPr>
            <a:xfrm rot="7733926">
              <a:off x="3456745" y="4520352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13" name="Teardrop 12"/>
            <p:cNvSpPr/>
            <p:nvPr/>
          </p:nvSpPr>
          <p:spPr>
            <a:xfrm rot="7733926">
              <a:off x="3572174" y="3801219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14" name="Teardrop 13"/>
            <p:cNvSpPr/>
            <p:nvPr/>
          </p:nvSpPr>
          <p:spPr>
            <a:xfrm rot="7733926">
              <a:off x="5895145" y="2553981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" name="Teardrop 14"/>
            <p:cNvSpPr/>
            <p:nvPr/>
          </p:nvSpPr>
          <p:spPr>
            <a:xfrm rot="7733926">
              <a:off x="3151945" y="3679506"/>
              <a:ext cx="175369" cy="155137"/>
            </a:xfrm>
            <a:prstGeom prst="teardrop">
              <a:avLst>
                <a:gd name="adj" fmla="val 2000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70C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nugraha\Desktop\179293_10150129663071934_722531933_7983997_8005548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5476052"/>
            <a:ext cx="2515437" cy="14414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52400" y="1132344"/>
            <a:ext cx="8991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International House (IH), University House (UH), Emergency House (EH)</a:t>
            </a:r>
            <a:endParaRPr lang="en-US" sz="28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Hunian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 paling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murah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di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seluruh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Sendai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Harga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sewa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belum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termasuk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gas /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listrik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/ air</a:t>
            </a: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Salah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satu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stasiun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bus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kampus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Ada deposit di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awal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~30,000 yen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untuk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UH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EH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kamar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IH 1: single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(5.900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bln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), couple (9.500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bln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), family (11.500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bln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IH 2 :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single (22.800 yen/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 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dan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couple (27.400 yen/</a:t>
            </a:r>
            <a:r>
              <a:rPr lang="en-US" sz="2000" dirty="0" err="1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UH 1 : 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single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A (9.700 yen/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), single </a:t>
            </a:r>
            <a:r>
              <a:rPr lang="en-US" altLang="ja-JP" sz="2000" dirty="0" err="1">
                <a:solidFill>
                  <a:schemeClr val="bg1">
                    <a:lumMod val="50000"/>
                  </a:schemeClr>
                </a:solidFill>
              </a:rPr>
              <a:t>tipe</a:t>
            </a:r>
            <a:r>
              <a:rPr lang="en-US" altLang="ja-JP" sz="2000" dirty="0">
                <a:solidFill>
                  <a:schemeClr val="bg1">
                    <a:lumMod val="50000"/>
                  </a:schemeClr>
                </a:solidFill>
              </a:rPr>
              <a:t> B (10.000 yen</a:t>
            </a:r>
            <a:r>
              <a:rPr lang="en-US" altLang="ja-JP" sz="2000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>
              <a:buFont typeface="Courier New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UH 2 : </a:t>
            </a:r>
            <a:r>
              <a:rPr lang="en-US" altLang="ja-JP" sz="2000" dirty="0" smtClean="0">
                <a:solidFill>
                  <a:prstClr val="white">
                    <a:lumMod val="50000"/>
                  </a:prstClr>
                </a:solidFill>
              </a:rPr>
              <a:t>single </a:t>
            </a:r>
            <a:r>
              <a:rPr lang="en-US" altLang="ja-JP" sz="2000" dirty="0">
                <a:solidFill>
                  <a:prstClr val="white">
                    <a:lumMod val="50000"/>
                  </a:prstClr>
                </a:solidFill>
              </a:rPr>
              <a:t>(18.000 yen/</a:t>
            </a:r>
            <a:r>
              <a:rPr lang="en-US" altLang="ja-JP" sz="2000" dirty="0" err="1">
                <a:solidFill>
                  <a:prstClr val="white">
                    <a:lumMod val="50000"/>
                  </a:prstClr>
                </a:solidFill>
              </a:rPr>
              <a:t>bulan</a:t>
            </a:r>
            <a:r>
              <a:rPr lang="en-US" altLang="ja-JP" sz="2000" dirty="0">
                <a:solidFill>
                  <a:prstClr val="white">
                    <a:lumMod val="50000"/>
                  </a:prstClr>
                </a:solidFill>
              </a:rPr>
              <a:t>) </a:t>
            </a:r>
            <a:r>
              <a:rPr lang="en-US" altLang="ja-JP" sz="2000" dirty="0" err="1">
                <a:solidFill>
                  <a:prstClr val="white">
                    <a:lumMod val="50000"/>
                  </a:prstClr>
                </a:solidFill>
              </a:rPr>
              <a:t>selama</a:t>
            </a:r>
            <a:r>
              <a:rPr lang="en-US" altLang="ja-JP" sz="2000" dirty="0">
                <a:solidFill>
                  <a:prstClr val="white">
                    <a:lumMod val="50000"/>
                  </a:prstClr>
                </a:solidFill>
              </a:rPr>
              <a:t> 2 </a:t>
            </a:r>
            <a:r>
              <a:rPr lang="en-US" altLang="ja-JP" sz="2000" dirty="0" err="1">
                <a:solidFill>
                  <a:prstClr val="white">
                    <a:lumMod val="50000"/>
                  </a:prstClr>
                </a:solidFill>
              </a:rPr>
              <a:t>tahun</a:t>
            </a:r>
            <a:endParaRPr lang="en-US" altLang="ja-JP" sz="2000" dirty="0">
              <a:solidFill>
                <a:prstClr val="white">
                  <a:lumMod val="50000"/>
                </a:prstClr>
              </a:solidFill>
            </a:endParaRPr>
          </a:p>
          <a:p>
            <a:pPr lvl="2">
              <a:buFont typeface="Courier New" pitchFamily="49" charset="0"/>
              <a:buChar char="o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EH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: single (9.000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yen/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bulan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-152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Asrama</a:t>
            </a:r>
            <a:r>
              <a:rPr lang="en-US" sz="4000" dirty="0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di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Sanjo</a:t>
            </a:r>
            <a:r>
              <a:rPr lang="en-US" sz="4000" dirty="0" err="1" smtClean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machi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71800" y="457198"/>
            <a:ext cx="3200400" cy="533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Dormitory in Sendai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0692" y="4692533"/>
            <a:ext cx="1969623" cy="13302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ed1\Desktop\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65761" y="5657101"/>
            <a:ext cx="1719999" cy="1274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C:\Users\nugraha\Desktop\0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45637" y="5456848"/>
            <a:ext cx="1949356" cy="14439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ed1\Desktop\P10008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5262" y="4560088"/>
            <a:ext cx="1876375" cy="14108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466064"/>
            <a:ext cx="2006443" cy="1504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57" y="5357672"/>
            <a:ext cx="1950927" cy="1463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45" y="4766175"/>
            <a:ext cx="1931942" cy="1381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83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1268</TotalTime>
  <Words>915</Words>
  <Application>Microsoft Office PowerPoint</Application>
  <PresentationFormat>On-screen Show (4:3)</PresentationFormat>
  <Paragraphs>245</Paragraphs>
  <Slides>32</Slides>
  <Notes>27</Notes>
  <HiddenSlides>7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Sekilas kehidupan di Sendai Life in Sendai</vt:lpstr>
      <vt:lpstr>Sendai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Panduan hidup di Jepang</dc:title>
  <dc:creator>Retno Ninggalih</dc:creator>
  <cp:lastModifiedBy>Hasdeo</cp:lastModifiedBy>
  <cp:revision>202</cp:revision>
  <dcterms:created xsi:type="dcterms:W3CDTF">2011-01-04T22:50:37Z</dcterms:created>
  <dcterms:modified xsi:type="dcterms:W3CDTF">2013-10-31T22:51:12Z</dcterms:modified>
</cp:coreProperties>
</file>