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0" r:id="rId2"/>
    <p:sldId id="264" r:id="rId3"/>
    <p:sldId id="263" r:id="rId4"/>
    <p:sldId id="265" r:id="rId5"/>
    <p:sldId id="272" r:id="rId6"/>
    <p:sldId id="266" r:id="rId7"/>
    <p:sldId id="273" r:id="rId8"/>
    <p:sldId id="268" r:id="rId9"/>
    <p:sldId id="275" r:id="rId10"/>
    <p:sldId id="276" r:id="rId11"/>
    <p:sldId id="277" r:id="rId12"/>
    <p:sldId id="282" r:id="rId13"/>
    <p:sldId id="283" r:id="rId14"/>
    <p:sldId id="284" r:id="rId15"/>
    <p:sldId id="285" r:id="rId16"/>
    <p:sldId id="281" r:id="rId17"/>
    <p:sldId id="280" r:id="rId18"/>
    <p:sldId id="286" r:id="rId19"/>
    <p:sldId id="288" r:id="rId20"/>
    <p:sldId id="287" r:id="rId21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08" autoAdjust="0"/>
  </p:normalViewPr>
  <p:slideViewPr>
    <p:cSldViewPr>
      <p:cViewPr varScale="1">
        <p:scale>
          <a:sx n="70" d="100"/>
          <a:sy n="70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view3D>
      <c:perspective val="30"/>
    </c:view3D>
    <c:plotArea>
      <c:layout/>
      <c:bar3DChart>
        <c:barDir val="col"/>
        <c:grouping val="stacked"/>
        <c:ser>
          <c:idx val="0"/>
          <c:order val="0"/>
          <c:cat>
            <c:numRef>
              <c:f>Sheet1!$B$1:$B$9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Sheet1!$C$1:$C$9</c:f>
              <c:numCache>
                <c:formatCode>General</c:formatCode>
                <c:ptCount val="9"/>
                <c:pt idx="0">
                  <c:v>158</c:v>
                </c:pt>
                <c:pt idx="1">
                  <c:v>193</c:v>
                </c:pt>
                <c:pt idx="2">
                  <c:v>342</c:v>
                </c:pt>
                <c:pt idx="3">
                  <c:v>759</c:v>
                </c:pt>
                <c:pt idx="4">
                  <c:v>1360</c:v>
                </c:pt>
                <c:pt idx="5">
                  <c:v>2141</c:v>
                </c:pt>
                <c:pt idx="6">
                  <c:v>3530</c:v>
                </c:pt>
                <c:pt idx="7">
                  <c:v>5706</c:v>
                </c:pt>
                <c:pt idx="8">
                  <c:v>8275</c:v>
                </c:pt>
              </c:numCache>
            </c:numRef>
          </c:val>
        </c:ser>
        <c:shape val="box"/>
        <c:axId val="143528320"/>
        <c:axId val="143529856"/>
        <c:axId val="0"/>
      </c:bar3DChart>
      <c:catAx>
        <c:axId val="1435283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latin typeface="Arial" pitchFamily="34" charset="0"/>
                <a:cs typeface="Arial" pitchFamily="34" charset="0"/>
              </a:defRPr>
            </a:pPr>
            <a:endParaRPr lang="ja-JP"/>
          </a:p>
        </c:txPr>
        <c:crossAx val="143529856"/>
        <c:crosses val="autoZero"/>
        <c:auto val="1"/>
        <c:lblAlgn val="ctr"/>
        <c:lblOffset val="100"/>
      </c:catAx>
      <c:valAx>
        <c:axId val="1435298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ja-JP"/>
          </a:p>
        </c:txPr>
        <c:crossAx val="143528320"/>
        <c:crosses val="autoZero"/>
        <c:crossBetween val="between"/>
      </c:valAx>
    </c:plotArea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view3D>
      <c:perspective val="30"/>
    </c:view3D>
    <c:plotArea>
      <c:layout/>
      <c:bar3DChart>
        <c:barDir val="col"/>
        <c:grouping val="stacked"/>
        <c:ser>
          <c:idx val="0"/>
          <c:order val="0"/>
          <c:cat>
            <c:numRef>
              <c:f>Sheet1!$B$1:$B$9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Sheet1!$C$1:$C$9</c:f>
              <c:numCache>
                <c:formatCode>General</c:formatCode>
                <c:ptCount val="9"/>
                <c:pt idx="0">
                  <c:v>158</c:v>
                </c:pt>
                <c:pt idx="1">
                  <c:v>193</c:v>
                </c:pt>
                <c:pt idx="2">
                  <c:v>342</c:v>
                </c:pt>
                <c:pt idx="3">
                  <c:v>759</c:v>
                </c:pt>
                <c:pt idx="4">
                  <c:v>1360</c:v>
                </c:pt>
                <c:pt idx="5">
                  <c:v>2141</c:v>
                </c:pt>
                <c:pt idx="6">
                  <c:v>3530</c:v>
                </c:pt>
                <c:pt idx="7">
                  <c:v>5706</c:v>
                </c:pt>
                <c:pt idx="8">
                  <c:v>8275</c:v>
                </c:pt>
              </c:numCache>
            </c:numRef>
          </c:val>
        </c:ser>
        <c:shape val="box"/>
        <c:axId val="143576448"/>
        <c:axId val="177476736"/>
        <c:axId val="0"/>
      </c:bar3DChart>
      <c:catAx>
        <c:axId val="1435764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latin typeface="Arial" pitchFamily="34" charset="0"/>
                <a:cs typeface="Arial" pitchFamily="34" charset="0"/>
              </a:defRPr>
            </a:pPr>
            <a:endParaRPr lang="ja-JP"/>
          </a:p>
        </c:txPr>
        <c:crossAx val="177476736"/>
        <c:crosses val="autoZero"/>
        <c:auto val="1"/>
        <c:lblAlgn val="ctr"/>
        <c:lblOffset val="100"/>
      </c:catAx>
      <c:valAx>
        <c:axId val="1774767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ja-JP"/>
          </a:p>
        </c:txPr>
        <c:crossAx val="143576448"/>
        <c:crosses val="autoZero"/>
        <c:crossBetween val="between"/>
      </c:valAx>
    </c:plotArea>
    <c:plotVisOnly val="1"/>
    <c:dispBlanksAs val="zero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301DF7-BD81-4951-8169-53E3E76FEB7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C4B37F5-2A44-45E1-B44C-0B2D61EBAB29}">
      <dgm:prSet phldrT="[テキスト]" custT="1"/>
      <dgm:spPr/>
      <dgm:t>
        <a:bodyPr/>
        <a:lstStyle/>
        <a:p>
          <a:r>
            <a:rPr kumimoji="1" lang="ja-JP" altLang="en-US" sz="4400" dirty="0" smtClean="0"/>
            <a:t>合成</a:t>
          </a:r>
          <a:endParaRPr kumimoji="1" lang="ja-JP" altLang="en-US" sz="4400" dirty="0"/>
        </a:p>
      </dgm:t>
    </dgm:pt>
    <dgm:pt modelId="{DA5CF253-58D3-4512-9511-4D2A8DD36C76}" type="parTrans" cxnId="{F00B899B-FAA2-433B-896A-EDCD469E7B67}">
      <dgm:prSet/>
      <dgm:spPr/>
      <dgm:t>
        <a:bodyPr/>
        <a:lstStyle/>
        <a:p>
          <a:endParaRPr kumimoji="1" lang="ja-JP" altLang="en-US"/>
        </a:p>
      </dgm:t>
    </dgm:pt>
    <dgm:pt modelId="{F315A4D9-1B9E-4A08-949A-6EB88A6E1E82}" type="sibTrans" cxnId="{F00B899B-FAA2-433B-896A-EDCD469E7B67}">
      <dgm:prSet/>
      <dgm:spPr/>
      <dgm:t>
        <a:bodyPr/>
        <a:lstStyle/>
        <a:p>
          <a:endParaRPr kumimoji="1" lang="ja-JP" altLang="en-US"/>
        </a:p>
      </dgm:t>
    </dgm:pt>
    <dgm:pt modelId="{EB09581C-0C81-4357-8A49-45D8BA25A26E}">
      <dgm:prSet phldrT="[テキスト]" custT="1"/>
      <dgm:spPr/>
      <dgm:t>
        <a:bodyPr/>
        <a:lstStyle/>
        <a:p>
          <a:r>
            <a:rPr kumimoji="1" lang="en-US" altLang="ja-JP" sz="4000" dirty="0" smtClean="0">
              <a:latin typeface="Comic Sans MS" pitchFamily="66" charset="0"/>
            </a:rPr>
            <a:t>BN</a:t>
          </a:r>
          <a:r>
            <a:rPr kumimoji="1" lang="ja-JP" altLang="en-US" sz="4000" dirty="0" smtClean="0"/>
            <a:t>複層化</a:t>
          </a:r>
          <a:endParaRPr kumimoji="1" lang="ja-JP" altLang="en-US" sz="4000" dirty="0"/>
        </a:p>
      </dgm:t>
    </dgm:pt>
    <dgm:pt modelId="{C364E227-6B4C-4EB7-BAC8-B708EB9CBA90}" type="parTrans" cxnId="{1DCB5530-3E1F-4AF0-90F6-02203877C567}">
      <dgm:prSet/>
      <dgm:spPr/>
      <dgm:t>
        <a:bodyPr/>
        <a:lstStyle/>
        <a:p>
          <a:endParaRPr kumimoji="1" lang="ja-JP" altLang="en-US"/>
        </a:p>
      </dgm:t>
    </dgm:pt>
    <dgm:pt modelId="{4F40A866-A71C-4FF7-A304-36E3304A3029}" type="sibTrans" cxnId="{1DCB5530-3E1F-4AF0-90F6-02203877C567}">
      <dgm:prSet/>
      <dgm:spPr/>
      <dgm:t>
        <a:bodyPr/>
        <a:lstStyle/>
        <a:p>
          <a:endParaRPr kumimoji="1" lang="ja-JP" altLang="en-US"/>
        </a:p>
      </dgm:t>
    </dgm:pt>
    <dgm:pt modelId="{69C826FF-CE06-4D47-85E7-FAD5E64E7B50}">
      <dgm:prSet phldrT="[テキスト]" custT="1"/>
      <dgm:spPr/>
      <dgm:t>
        <a:bodyPr/>
        <a:lstStyle/>
        <a:p>
          <a:r>
            <a:rPr kumimoji="1" lang="ja-JP" altLang="en-US" sz="4400" dirty="0" smtClean="0"/>
            <a:t>デバイス化</a:t>
          </a:r>
          <a:endParaRPr kumimoji="1" lang="ja-JP" altLang="en-US" sz="4400" dirty="0"/>
        </a:p>
      </dgm:t>
    </dgm:pt>
    <dgm:pt modelId="{2830364A-A9B9-457E-BC06-DDE352F7384A}" type="parTrans" cxnId="{F368E513-2B09-4DF0-94F3-7FDEF968C2FE}">
      <dgm:prSet/>
      <dgm:spPr/>
      <dgm:t>
        <a:bodyPr/>
        <a:lstStyle/>
        <a:p>
          <a:endParaRPr kumimoji="1" lang="ja-JP" altLang="en-US"/>
        </a:p>
      </dgm:t>
    </dgm:pt>
    <dgm:pt modelId="{72FFAE6B-BC6D-4D79-903A-B5312025AF97}" type="sibTrans" cxnId="{F368E513-2B09-4DF0-94F3-7FDEF968C2FE}">
      <dgm:prSet/>
      <dgm:spPr/>
      <dgm:t>
        <a:bodyPr/>
        <a:lstStyle/>
        <a:p>
          <a:endParaRPr kumimoji="1" lang="ja-JP" altLang="en-US"/>
        </a:p>
      </dgm:t>
    </dgm:pt>
    <dgm:pt modelId="{6D4C8606-8C5B-4BE5-9085-7246975DE05A}" type="pres">
      <dgm:prSet presAssocID="{BF301DF7-BD81-4951-8169-53E3E76FEB7F}" presName="arrowDiagram" presStyleCnt="0">
        <dgm:presLayoutVars>
          <dgm:chMax val="5"/>
          <dgm:dir/>
          <dgm:resizeHandles val="exact"/>
        </dgm:presLayoutVars>
      </dgm:prSet>
      <dgm:spPr/>
    </dgm:pt>
    <dgm:pt modelId="{874BA769-0D8B-43E9-B7AF-E7DAB7544F03}" type="pres">
      <dgm:prSet presAssocID="{BF301DF7-BD81-4951-8169-53E3E76FEB7F}" presName="arrow" presStyleLbl="bgShp" presStyleIdx="0" presStyleCnt="1" custLinFactNeighborX="-6396" custLinFactNeighborY="-10833"/>
      <dgm:spPr/>
    </dgm:pt>
    <dgm:pt modelId="{F2E8E8B2-DD8A-42AC-A512-7C9605A028FF}" type="pres">
      <dgm:prSet presAssocID="{BF301DF7-BD81-4951-8169-53E3E76FEB7F}" presName="arrowDiagram3" presStyleCnt="0"/>
      <dgm:spPr/>
    </dgm:pt>
    <dgm:pt modelId="{CAC8649C-19E8-4BD3-B170-8D8F81D9E3B8}" type="pres">
      <dgm:prSet presAssocID="{EC4B37F5-2A44-45E1-B44C-0B2D61EBAB29}" presName="bullet3a" presStyleLbl="node1" presStyleIdx="0" presStyleCnt="3"/>
      <dgm:spPr/>
    </dgm:pt>
    <dgm:pt modelId="{72513AF6-7523-44E1-95D4-F0A4CC1742A4}" type="pres">
      <dgm:prSet presAssocID="{EC4B37F5-2A44-45E1-B44C-0B2D61EBAB29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B1B73BB-6EC3-422D-8436-BE26826C6794}" type="pres">
      <dgm:prSet presAssocID="{EB09581C-0C81-4357-8A49-45D8BA25A26E}" presName="bullet3b" presStyleLbl="node1" presStyleIdx="1" presStyleCnt="3"/>
      <dgm:spPr/>
    </dgm:pt>
    <dgm:pt modelId="{31D90065-33D0-4AAC-9E71-7F785AC7844F}" type="pres">
      <dgm:prSet presAssocID="{EB09581C-0C81-4357-8A49-45D8BA25A26E}" presName="textBox3b" presStyleLbl="revTx" presStyleIdx="1" presStyleCnt="3" custScaleX="182292" custScaleY="80760" custLinFactNeighborX="-13628" custLinFactNeighborY="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3D519DB-E6F2-49E3-AA6B-6B146D4D6340}" type="pres">
      <dgm:prSet presAssocID="{69C826FF-CE06-4D47-85E7-FAD5E64E7B50}" presName="bullet3c" presStyleLbl="node1" presStyleIdx="2" presStyleCnt="3"/>
      <dgm:spPr/>
    </dgm:pt>
    <dgm:pt modelId="{4BF9B5FC-1ECA-47E1-9636-274625EE7465}" type="pres">
      <dgm:prSet presAssocID="{69C826FF-CE06-4D47-85E7-FAD5E64E7B50}" presName="textBox3c" presStyleLbl="revTx" presStyleIdx="2" presStyleCnt="3" custScaleX="263542" custScaleY="91846" custLinFactNeighborX="77518" custLinFactNeighborY="1247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3632E716-0F66-435F-89BA-CF7D32447EF3}" type="presOf" srcId="{EC4B37F5-2A44-45E1-B44C-0B2D61EBAB29}" destId="{72513AF6-7523-44E1-95D4-F0A4CC1742A4}" srcOrd="0" destOrd="0" presId="urn:microsoft.com/office/officeart/2005/8/layout/arrow2"/>
    <dgm:cxn modelId="{CEF71BD6-FBC9-4955-AC6D-1AD57314D0C4}" type="presOf" srcId="{69C826FF-CE06-4D47-85E7-FAD5E64E7B50}" destId="{4BF9B5FC-1ECA-47E1-9636-274625EE7465}" srcOrd="0" destOrd="0" presId="urn:microsoft.com/office/officeart/2005/8/layout/arrow2"/>
    <dgm:cxn modelId="{9AF658A2-D70E-4CBF-A483-9D55E8968CD7}" type="presOf" srcId="{BF301DF7-BD81-4951-8169-53E3E76FEB7F}" destId="{6D4C8606-8C5B-4BE5-9085-7246975DE05A}" srcOrd="0" destOrd="0" presId="urn:microsoft.com/office/officeart/2005/8/layout/arrow2"/>
    <dgm:cxn modelId="{F368E513-2B09-4DF0-94F3-7FDEF968C2FE}" srcId="{BF301DF7-BD81-4951-8169-53E3E76FEB7F}" destId="{69C826FF-CE06-4D47-85E7-FAD5E64E7B50}" srcOrd="2" destOrd="0" parTransId="{2830364A-A9B9-457E-BC06-DDE352F7384A}" sibTransId="{72FFAE6B-BC6D-4D79-903A-B5312025AF97}"/>
    <dgm:cxn modelId="{F00B899B-FAA2-433B-896A-EDCD469E7B67}" srcId="{BF301DF7-BD81-4951-8169-53E3E76FEB7F}" destId="{EC4B37F5-2A44-45E1-B44C-0B2D61EBAB29}" srcOrd="0" destOrd="0" parTransId="{DA5CF253-58D3-4512-9511-4D2A8DD36C76}" sibTransId="{F315A4D9-1B9E-4A08-949A-6EB88A6E1E82}"/>
    <dgm:cxn modelId="{1DCB5530-3E1F-4AF0-90F6-02203877C567}" srcId="{BF301DF7-BD81-4951-8169-53E3E76FEB7F}" destId="{EB09581C-0C81-4357-8A49-45D8BA25A26E}" srcOrd="1" destOrd="0" parTransId="{C364E227-6B4C-4EB7-BAC8-B708EB9CBA90}" sibTransId="{4F40A866-A71C-4FF7-A304-36E3304A3029}"/>
    <dgm:cxn modelId="{DA33EA22-396C-4AB7-B11E-C56C0CCEF9D7}" type="presOf" srcId="{EB09581C-0C81-4357-8A49-45D8BA25A26E}" destId="{31D90065-33D0-4AAC-9E71-7F785AC7844F}" srcOrd="0" destOrd="0" presId="urn:microsoft.com/office/officeart/2005/8/layout/arrow2"/>
    <dgm:cxn modelId="{6A8AB2A4-EC4A-4FD3-B5DA-3B7A8AECB461}" type="presParOf" srcId="{6D4C8606-8C5B-4BE5-9085-7246975DE05A}" destId="{874BA769-0D8B-43E9-B7AF-E7DAB7544F03}" srcOrd="0" destOrd="0" presId="urn:microsoft.com/office/officeart/2005/8/layout/arrow2"/>
    <dgm:cxn modelId="{45ADEC35-2DAD-4E75-BC99-15AAF64EFB65}" type="presParOf" srcId="{6D4C8606-8C5B-4BE5-9085-7246975DE05A}" destId="{F2E8E8B2-DD8A-42AC-A512-7C9605A028FF}" srcOrd="1" destOrd="0" presId="urn:microsoft.com/office/officeart/2005/8/layout/arrow2"/>
    <dgm:cxn modelId="{834F25AD-2B72-4626-9059-966619CA61BE}" type="presParOf" srcId="{F2E8E8B2-DD8A-42AC-A512-7C9605A028FF}" destId="{CAC8649C-19E8-4BD3-B170-8D8F81D9E3B8}" srcOrd="0" destOrd="0" presId="urn:microsoft.com/office/officeart/2005/8/layout/arrow2"/>
    <dgm:cxn modelId="{C7A85C9D-19CD-4A79-8AB9-D0C4D53D02B6}" type="presParOf" srcId="{F2E8E8B2-DD8A-42AC-A512-7C9605A028FF}" destId="{72513AF6-7523-44E1-95D4-F0A4CC1742A4}" srcOrd="1" destOrd="0" presId="urn:microsoft.com/office/officeart/2005/8/layout/arrow2"/>
    <dgm:cxn modelId="{570982E1-DFB2-4ACD-9564-47BB64CB7C32}" type="presParOf" srcId="{F2E8E8B2-DD8A-42AC-A512-7C9605A028FF}" destId="{5B1B73BB-6EC3-422D-8436-BE26826C6794}" srcOrd="2" destOrd="0" presId="urn:microsoft.com/office/officeart/2005/8/layout/arrow2"/>
    <dgm:cxn modelId="{939ECE0B-1392-4A67-A0CE-4EFB7C02413A}" type="presParOf" srcId="{F2E8E8B2-DD8A-42AC-A512-7C9605A028FF}" destId="{31D90065-33D0-4AAC-9E71-7F785AC7844F}" srcOrd="3" destOrd="0" presId="urn:microsoft.com/office/officeart/2005/8/layout/arrow2"/>
    <dgm:cxn modelId="{40F650A9-02C7-4F78-B09B-315E947AA91A}" type="presParOf" srcId="{F2E8E8B2-DD8A-42AC-A512-7C9605A028FF}" destId="{93D519DB-E6F2-49E3-AA6B-6B146D4D6340}" srcOrd="4" destOrd="0" presId="urn:microsoft.com/office/officeart/2005/8/layout/arrow2"/>
    <dgm:cxn modelId="{05E65399-9069-4876-ACDB-CE067BE7B577}" type="presParOf" srcId="{F2E8E8B2-DD8A-42AC-A512-7C9605A028FF}" destId="{4BF9B5FC-1ECA-47E1-9636-274625EE7465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kumimoji="1" lang="zh-TW" altLang="en-US" smtClean="0"/>
              <a:t>新学術領域研究</a:t>
            </a:r>
            <a:r>
              <a:rPr kumimoji="1" lang="en-US" altLang="zh-TW" smtClean="0"/>
              <a:t>｢</a:t>
            </a:r>
            <a:r>
              <a:rPr kumimoji="1" lang="zh-TW" altLang="en-US" smtClean="0"/>
              <a:t>原子層科学</a:t>
            </a:r>
            <a:r>
              <a:rPr kumimoji="1" lang="en-US" altLang="zh-TW" smtClean="0"/>
              <a:t>｣</a:t>
            </a:r>
            <a:r>
              <a:rPr kumimoji="1" lang="zh-TW" altLang="en-US" smtClean="0"/>
              <a:t>　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r>
              <a:rPr kumimoji="1" lang="ja-JP" altLang="en-US" smtClean="0"/>
              <a:t>平成２５年５月１３日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3CFD92B-AE53-4535-9C07-7C65F3EAFA4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kumimoji="1" lang="zh-TW" altLang="en-US" smtClean="0"/>
              <a:t>新学術領域研究</a:t>
            </a:r>
            <a:r>
              <a:rPr kumimoji="1" lang="en-US" altLang="zh-TW" smtClean="0"/>
              <a:t>｢</a:t>
            </a:r>
            <a:r>
              <a:rPr kumimoji="1" lang="zh-TW" altLang="en-US" smtClean="0"/>
              <a:t>原子層科学</a:t>
            </a:r>
            <a:r>
              <a:rPr kumimoji="1" lang="en-US" altLang="zh-TW" smtClean="0"/>
              <a:t>｣</a:t>
            </a:r>
            <a:r>
              <a:rPr kumimoji="1" lang="zh-TW" altLang="en-US" smtClean="0"/>
              <a:t>　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r>
              <a:rPr kumimoji="1" lang="ja-JP" altLang="en-US" smtClean="0"/>
              <a:t>平成２５年５月１３日</a:t>
            </a:r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588C7C5-F427-4F57-9383-3AB3ABE2CE4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長汐先生　</a:t>
            </a:r>
            <a:r>
              <a:rPr kumimoji="1" lang="en-US" altLang="ja-JP" dirty="0" smtClean="0"/>
              <a:t>03-5841-7161</a:t>
            </a:r>
            <a:r>
              <a:rPr kumimoji="1" lang="ja-JP" altLang="en-US" dirty="0" smtClean="0"/>
              <a:t>　工学部４号館　</a:t>
            </a:r>
            <a:r>
              <a:rPr kumimoji="1" lang="en-US" altLang="ja-JP" dirty="0" smtClean="0"/>
              <a:t>331</a:t>
            </a:r>
            <a:r>
              <a:rPr kumimoji="1" lang="ja-JP" altLang="en-US" dirty="0" smtClean="0"/>
              <a:t>号室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8C7C5-F427-4F57-9383-3AB3ABE2CE4F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新学術領域研究</a:t>
            </a:r>
            <a:r>
              <a:rPr kumimoji="1" lang="en-US" altLang="zh-TW" smtClean="0"/>
              <a:t>｢</a:t>
            </a:r>
            <a:r>
              <a:rPr kumimoji="1" lang="zh-TW" altLang="en-US" smtClean="0"/>
              <a:t>原子層科学</a:t>
            </a:r>
            <a:r>
              <a:rPr kumimoji="1" lang="en-US" altLang="zh-TW" smtClean="0"/>
              <a:t>｣</a:t>
            </a:r>
            <a:r>
              <a:rPr kumimoji="1" lang="zh-TW" altLang="en-US" smtClean="0"/>
              <a:t>　</a:t>
            </a:r>
            <a:endParaRPr kumimoji="1"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kumimoji="1" lang="ja-JP" altLang="en-US" smtClean="0"/>
              <a:t>平成２５年５月１３日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C5A4B-7010-4287-BF16-DD5C24061D6E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新学術領域研究</a:t>
            </a:r>
            <a:r>
              <a:rPr kumimoji="1" lang="en-US" altLang="zh-TW" smtClean="0"/>
              <a:t>｢</a:t>
            </a:r>
            <a:r>
              <a:rPr kumimoji="1" lang="zh-TW" altLang="en-US" smtClean="0"/>
              <a:t>原子層科学</a:t>
            </a:r>
            <a:r>
              <a:rPr kumimoji="1" lang="en-US" altLang="zh-TW" smtClean="0"/>
              <a:t>｣</a:t>
            </a:r>
            <a:r>
              <a:rPr kumimoji="1" lang="zh-TW" altLang="en-US" smtClean="0"/>
              <a:t>　</a:t>
            </a:r>
            <a:endParaRPr kumimoji="1"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kumimoji="1" lang="ja-JP" altLang="en-US" smtClean="0"/>
              <a:t>平成２５年５月１３日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902637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zh-TW" altLang="en-US" smtClean="0"/>
              <a:t>新学術領域研究</a:t>
            </a:r>
            <a:r>
              <a:rPr kumimoji="1" lang="en-US" altLang="zh-TW" smtClean="0"/>
              <a:t>｢</a:t>
            </a:r>
            <a:r>
              <a:rPr kumimoji="1" lang="zh-TW" altLang="en-US" smtClean="0"/>
              <a:t>原子層科学</a:t>
            </a:r>
            <a:r>
              <a:rPr kumimoji="1" lang="en-US" altLang="zh-TW" smtClean="0"/>
              <a:t>｣</a:t>
            </a:r>
            <a:r>
              <a:rPr kumimoji="1" lang="zh-TW" altLang="en-US" smtClean="0"/>
              <a:t>　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ja-JP" altLang="en-US" smtClean="0"/>
              <a:t>平成２５年５月１３日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8C7C5-F427-4F57-9383-3AB3ABE2CE4F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8C7C5-F427-4F57-9383-3AB3ABE2CE4F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新学術領域研究</a:t>
            </a:r>
            <a:r>
              <a:rPr kumimoji="1" lang="en-US" altLang="zh-TW" smtClean="0"/>
              <a:t>｢</a:t>
            </a:r>
            <a:r>
              <a:rPr kumimoji="1" lang="zh-TW" altLang="en-US" smtClean="0"/>
              <a:t>原子層科学</a:t>
            </a:r>
            <a:r>
              <a:rPr kumimoji="1" lang="en-US" altLang="zh-TW" smtClean="0"/>
              <a:t>｣</a:t>
            </a:r>
            <a:r>
              <a:rPr kumimoji="1" lang="zh-TW" altLang="en-US" smtClean="0"/>
              <a:t>　</a:t>
            </a:r>
            <a:endParaRPr kumimoji="1"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kumimoji="1" lang="ja-JP" altLang="en-US" smtClean="0"/>
              <a:t>平成２５年５月１３日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C5A4B-7010-4287-BF16-DD5C24061D6E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902637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なんで必要かが１目ではわからない。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8C7C5-F427-4F57-9383-3AB3ABE2CE4F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新学術領域研究</a:t>
            </a:r>
            <a:r>
              <a:rPr kumimoji="1" lang="en-US" altLang="zh-TW" smtClean="0"/>
              <a:t>｢</a:t>
            </a:r>
            <a:r>
              <a:rPr kumimoji="1" lang="zh-TW" altLang="en-US" smtClean="0"/>
              <a:t>原子層科学</a:t>
            </a:r>
            <a:r>
              <a:rPr kumimoji="1" lang="en-US" altLang="zh-TW" smtClean="0"/>
              <a:t>｣</a:t>
            </a:r>
            <a:r>
              <a:rPr kumimoji="1" lang="zh-TW" altLang="en-US" smtClean="0"/>
              <a:t>　</a:t>
            </a:r>
            <a:endParaRPr kumimoji="1"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kumimoji="1" lang="ja-JP" altLang="en-US" smtClean="0"/>
              <a:t>平成２５年５月１３日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8C7C5-F427-4F57-9383-3AB3ABE2CE4F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新学術領域研究</a:t>
            </a:r>
            <a:r>
              <a:rPr kumimoji="1" lang="en-US" altLang="zh-TW" smtClean="0"/>
              <a:t>｢</a:t>
            </a:r>
            <a:r>
              <a:rPr kumimoji="1" lang="zh-TW" altLang="en-US" smtClean="0"/>
              <a:t>原子層科学</a:t>
            </a:r>
            <a:r>
              <a:rPr kumimoji="1" lang="en-US" altLang="zh-TW" smtClean="0"/>
              <a:t>｣</a:t>
            </a:r>
            <a:r>
              <a:rPr kumimoji="1" lang="zh-TW" altLang="en-US" smtClean="0"/>
              <a:t>　</a:t>
            </a:r>
            <a:endParaRPr kumimoji="1"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kumimoji="1" lang="ja-JP" altLang="en-US" smtClean="0"/>
              <a:t>平成２５年５月１３日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Ｓｐｉｎｔｒｏｎｉｃｓ　＝　７１３、</a:t>
            </a:r>
            <a:r>
              <a:rPr kumimoji="1" lang="en-US" altLang="ja-JP" dirty="0" smtClean="0"/>
              <a:t>superconductivity = 1,935 </a:t>
            </a:r>
            <a:r>
              <a:rPr kumimoji="1" lang="ja-JP" altLang="en-US" dirty="0" smtClean="0"/>
              <a:t>ｎａｎｏｔｕｂｅ＝</a:t>
            </a:r>
            <a:r>
              <a:rPr kumimoji="1" lang="en-US" altLang="ja-JP" dirty="0" smtClean="0"/>
              <a:t>14,927</a:t>
            </a:r>
            <a:r>
              <a:rPr kumimoji="1" lang="ja-JP" altLang="en-US" dirty="0" smtClean="0"/>
              <a:t>　</a:t>
            </a:r>
            <a:r>
              <a:rPr kumimoji="1" lang="en-US" altLang="ja-JP" smtClean="0"/>
              <a:t>robot = 3,855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4F673-C4A6-4AE2-8DDF-7D09C7969FFD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新学術領域研究</a:t>
            </a:r>
            <a:r>
              <a:rPr kumimoji="1" lang="en-US" altLang="zh-TW" smtClean="0"/>
              <a:t>｢</a:t>
            </a:r>
            <a:r>
              <a:rPr kumimoji="1" lang="zh-TW" altLang="en-US" smtClean="0"/>
              <a:t>原子層科学</a:t>
            </a:r>
            <a:r>
              <a:rPr kumimoji="1" lang="en-US" altLang="zh-TW" smtClean="0"/>
              <a:t>｣</a:t>
            </a:r>
            <a:r>
              <a:rPr kumimoji="1" lang="zh-TW" altLang="en-US" smtClean="0"/>
              <a:t>　</a:t>
            </a:r>
            <a:endParaRPr kumimoji="1"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kumimoji="1" lang="ja-JP" altLang="en-US" smtClean="0"/>
              <a:t>平成２５年５月１３日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004017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でこぼことの説明</a:t>
            </a:r>
            <a:endParaRPr kumimoji="1" lang="en-US" altLang="ja-JP" dirty="0" smtClean="0"/>
          </a:p>
          <a:p>
            <a:r>
              <a:rPr kumimoji="1" lang="ja-JP" altLang="en-US" dirty="0" smtClean="0"/>
              <a:t>原子像が見えると何がいいのか？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8C7C5-F427-4F57-9383-3AB3ABE2CE4F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新学術領域研究</a:t>
            </a:r>
            <a:r>
              <a:rPr kumimoji="1" lang="en-US" altLang="zh-TW" smtClean="0"/>
              <a:t>｢</a:t>
            </a:r>
            <a:r>
              <a:rPr kumimoji="1" lang="zh-TW" altLang="en-US" smtClean="0"/>
              <a:t>原子層科学</a:t>
            </a:r>
            <a:r>
              <a:rPr kumimoji="1" lang="en-US" altLang="zh-TW" smtClean="0"/>
              <a:t>｣</a:t>
            </a:r>
            <a:r>
              <a:rPr kumimoji="1" lang="zh-TW" altLang="en-US" smtClean="0"/>
              <a:t>　</a:t>
            </a:r>
            <a:endParaRPr kumimoji="1"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kumimoji="1" lang="ja-JP" altLang="en-US" smtClean="0"/>
              <a:t>平成２５年５月１３日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8C7C5-F427-4F57-9383-3AB3ABE2CE4F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新学術領域研究</a:t>
            </a:r>
            <a:r>
              <a:rPr kumimoji="1" lang="en-US" altLang="zh-TW" smtClean="0"/>
              <a:t>｢</a:t>
            </a:r>
            <a:r>
              <a:rPr kumimoji="1" lang="zh-TW" altLang="en-US" smtClean="0"/>
              <a:t>原子層科学</a:t>
            </a:r>
            <a:r>
              <a:rPr kumimoji="1" lang="en-US" altLang="zh-TW" smtClean="0"/>
              <a:t>｣</a:t>
            </a:r>
            <a:r>
              <a:rPr kumimoji="1" lang="zh-TW" altLang="en-US" smtClean="0"/>
              <a:t>　</a:t>
            </a:r>
            <a:endParaRPr kumimoji="1"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kumimoji="1" lang="ja-JP" altLang="en-US" smtClean="0"/>
              <a:t>平成２５年５月１３日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90478"/>
            <a:r>
              <a:rPr kumimoji="1" lang="ja-JP" altLang="en-US" dirty="0" smtClean="0"/>
              <a:t>楠（名大）、丸山（東大）、野田（早大）、斉木（東大）、北浦（名大）、依光（京大）</a:t>
            </a:r>
          </a:p>
          <a:p>
            <a:r>
              <a:rPr kumimoji="1" lang="en-US" altLang="ja-JP" dirty="0" smtClean="0"/>
              <a:t>DDQ 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2-3</a:t>
            </a:r>
            <a:r>
              <a:rPr kumimoji="1" lang="ja-JP" altLang="en-US" dirty="0" smtClean="0"/>
              <a:t>ジクロロ　</a:t>
            </a:r>
            <a:r>
              <a:rPr kumimoji="1" lang="en-US" altLang="ja-JP" dirty="0" smtClean="0"/>
              <a:t>5-6</a:t>
            </a:r>
            <a:r>
              <a:rPr kumimoji="1" lang="ja-JP" altLang="en-US" dirty="0" smtClean="0"/>
              <a:t>　ジシアノ　ｐ　ベンゾキノン</a:t>
            </a:r>
            <a:endParaRPr kumimoji="1" lang="en-US" altLang="ja-JP" dirty="0" smtClean="0"/>
          </a:p>
          <a:p>
            <a:r>
              <a:rPr kumimoji="1" lang="ja-JP" altLang="en-US" dirty="0" smtClean="0"/>
              <a:t>Ｒ２５　Ｒ２９　Ｓ２２　Ｓ２４・２５　Ｓ３７　Ｓ４５</a:t>
            </a:r>
            <a:endParaRPr kumimoji="1" lang="en-US" altLang="ja-JP" dirty="0" smtClean="0"/>
          </a:p>
          <a:p>
            <a:r>
              <a:rPr kumimoji="1" lang="ja-JP" altLang="en-US" dirty="0" smtClean="0"/>
              <a:t>Ｒｉ</a:t>
            </a:r>
            <a:r>
              <a:rPr kumimoji="1" lang="en-US" altLang="ja-JP" dirty="0" smtClean="0"/>
              <a:t>s</a:t>
            </a:r>
            <a:r>
              <a:rPr kumimoji="1" lang="ja-JP" altLang="en-US" dirty="0" smtClean="0"/>
              <a:t>ｋ　フレーズ　Ｓａｆ</a:t>
            </a:r>
            <a:r>
              <a:rPr kumimoji="1" lang="en-US" altLang="ja-JP" dirty="0" err="1" smtClean="0"/>
              <a:t>ety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フレーズ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lang="ja-JP" altLang="en-US" dirty="0" smtClean="0"/>
              <a:t>クロスカップリングでも一応可能です。 ただし、クロスカップリングでは必ず「炭素</a:t>
            </a:r>
            <a:r>
              <a:rPr lang="en-US" altLang="ja-JP" dirty="0" smtClean="0"/>
              <a:t>—</a:t>
            </a:r>
            <a:r>
              <a:rPr lang="ja-JP" altLang="en-US" dirty="0" smtClean="0"/>
              <a:t>金属結合部位」と「炭素</a:t>
            </a:r>
            <a:r>
              <a:rPr lang="en-US" altLang="ja-JP" dirty="0" smtClean="0"/>
              <a:t>—</a:t>
            </a:r>
            <a:r>
              <a:rPr lang="ja-JP" altLang="en-US" dirty="0" smtClean="0"/>
              <a:t>ハロゲン結合部位」が必要になります。 その合成に手間がかかります。グラフェンの精密合成では絶望的になります。 </a:t>
            </a:r>
            <a:r>
              <a:rPr lang="en-US" altLang="ja-JP" dirty="0" smtClean="0"/>
              <a:t>DDQ/Sc</a:t>
            </a:r>
            <a:r>
              <a:rPr lang="ja-JP" altLang="en-US" dirty="0" smtClean="0"/>
              <a:t>を用いると、脱水素しながら原子層化できるので、極めて優れています。 現在の最先端有機化学では、クロスカップリングはもう古く、 炭素</a:t>
            </a:r>
            <a:r>
              <a:rPr lang="en-US" altLang="ja-JP" dirty="0" smtClean="0"/>
              <a:t>—</a:t>
            </a:r>
            <a:r>
              <a:rPr lang="ja-JP" altLang="en-US" dirty="0" smtClean="0"/>
              <a:t>水素結合を直接変換することが隆盛を極めようとしています。 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8C7C5-F427-4F57-9383-3AB3ABE2CE4F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新学術領域研究</a:t>
            </a:r>
            <a:r>
              <a:rPr kumimoji="1" lang="en-US" altLang="zh-TW" smtClean="0"/>
              <a:t>｢</a:t>
            </a:r>
            <a:r>
              <a:rPr kumimoji="1" lang="zh-TW" altLang="en-US" smtClean="0"/>
              <a:t>原子層科学</a:t>
            </a:r>
            <a:r>
              <a:rPr kumimoji="1" lang="en-US" altLang="zh-TW" smtClean="0"/>
              <a:t>｣</a:t>
            </a:r>
            <a:r>
              <a:rPr kumimoji="1" lang="zh-TW" altLang="en-US" smtClean="0"/>
              <a:t>　</a:t>
            </a:r>
            <a:endParaRPr kumimoji="1"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kumimoji="1" lang="ja-JP" altLang="en-US" smtClean="0"/>
              <a:t>平成２５年５月１３日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町田、長田、遠藤、八木、山本、劉、菅原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C5A4B-7010-4287-BF16-DD5C24061D6E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新学術領域研究</a:t>
            </a:r>
            <a:r>
              <a:rPr kumimoji="1" lang="en-US" altLang="zh-TW" smtClean="0"/>
              <a:t>｢</a:t>
            </a:r>
            <a:r>
              <a:rPr kumimoji="1" lang="zh-TW" altLang="en-US" smtClean="0"/>
              <a:t>原子層科学</a:t>
            </a:r>
            <a:r>
              <a:rPr kumimoji="1" lang="en-US" altLang="zh-TW" smtClean="0"/>
              <a:t>｣</a:t>
            </a:r>
            <a:r>
              <a:rPr kumimoji="1" lang="zh-TW" altLang="en-US" smtClean="0"/>
              <a:t>　</a:t>
            </a:r>
            <a:endParaRPr kumimoji="1"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kumimoji="1" lang="ja-JP" altLang="en-US" smtClean="0"/>
              <a:t>平成２５年５月１３日</a:t>
            </a:r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902637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ドライプロセスは確立。ウエットプロセスが課題。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C5A4B-7010-4287-BF16-DD5C24061D6E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5" name="ヘッダー プレースホルダ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zh-TW" altLang="en-US" smtClean="0"/>
              <a:t>新学術領域研究</a:t>
            </a:r>
            <a:r>
              <a:rPr kumimoji="1" lang="en-US" altLang="zh-TW" smtClean="0"/>
              <a:t>｢</a:t>
            </a:r>
            <a:r>
              <a:rPr kumimoji="1" lang="zh-TW" altLang="en-US" smtClean="0"/>
              <a:t>原子層科学</a:t>
            </a:r>
            <a:r>
              <a:rPr kumimoji="1" lang="en-US" altLang="zh-TW" smtClean="0"/>
              <a:t>｣</a:t>
            </a:r>
            <a:r>
              <a:rPr kumimoji="1" lang="zh-TW" altLang="en-US" smtClean="0"/>
              <a:t>　</a:t>
            </a:r>
            <a:endParaRPr kumimoji="1"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kumimoji="1" lang="ja-JP" altLang="en-US" smtClean="0"/>
              <a:t>平成２５年５月１３日</a:t>
            </a:r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90263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A612D-1935-49FD-87A1-173CD680001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A612D-1935-49FD-87A1-173CD680001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A612D-1935-49FD-87A1-173CD680001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A612D-1935-49FD-87A1-173CD680001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A612D-1935-49FD-87A1-173CD680001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A612D-1935-49FD-87A1-173CD680001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A612D-1935-49FD-87A1-173CD680001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A612D-1935-49FD-87A1-173CD680001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A612D-1935-49FD-87A1-173CD680001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A612D-1935-49FD-87A1-173CD680001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A612D-1935-49FD-87A1-173CD680001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A612D-1935-49FD-87A1-173CD680001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8.jpeg"/><Relationship Id="rId10" Type="http://schemas.openxmlformats.org/officeDocument/2006/relationships/image" Target="../media/image44.wmf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oleObject" Target="../embeddings/oleObject1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3.jpeg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7.jpeg"/><Relationship Id="rId10" Type="http://schemas.openxmlformats.org/officeDocument/2006/relationships/image" Target="../media/image64.jpeg"/><Relationship Id="rId4" Type="http://schemas.openxmlformats.org/officeDocument/2006/relationships/image" Target="../media/image59.png"/><Relationship Id="rId9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30.png"/><Relationship Id="rId18" Type="http://schemas.openxmlformats.org/officeDocument/2006/relationships/image" Target="../media/image56.jpeg"/><Relationship Id="rId3" Type="http://schemas.openxmlformats.org/officeDocument/2006/relationships/diagramLayout" Target="../diagrams/layout1.xml"/><Relationship Id="rId21" Type="http://schemas.openxmlformats.org/officeDocument/2006/relationships/image" Target="../media/image51.jpeg"/><Relationship Id="rId7" Type="http://schemas.openxmlformats.org/officeDocument/2006/relationships/image" Target="../media/image68.jpeg"/><Relationship Id="rId12" Type="http://schemas.openxmlformats.org/officeDocument/2006/relationships/image" Target="../media/image60.jpeg"/><Relationship Id="rId17" Type="http://schemas.openxmlformats.org/officeDocument/2006/relationships/image" Target="../media/image45.png"/><Relationship Id="rId2" Type="http://schemas.openxmlformats.org/officeDocument/2006/relationships/diagramData" Target="../diagrams/data1.xml"/><Relationship Id="rId16" Type="http://schemas.openxmlformats.org/officeDocument/2006/relationships/image" Target="../media/image64.jpeg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37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1.png"/><Relationship Id="rId23" Type="http://schemas.openxmlformats.org/officeDocument/2006/relationships/image" Target="../media/image71.png"/><Relationship Id="rId10" Type="http://schemas.openxmlformats.org/officeDocument/2006/relationships/image" Target="../media/image59.png"/><Relationship Id="rId19" Type="http://schemas.openxmlformats.org/officeDocument/2006/relationships/image" Target="../media/image15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6.png"/><Relationship Id="rId14" Type="http://schemas.openxmlformats.org/officeDocument/2006/relationships/image" Target="../media/image29.jpeg"/><Relationship Id="rId22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4.jpeg"/><Relationship Id="rId18" Type="http://schemas.openxmlformats.org/officeDocument/2006/relationships/image" Target="../media/image51.jpe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44.wmf"/><Relationship Id="rId7" Type="http://schemas.openxmlformats.org/officeDocument/2006/relationships/image" Target="../media/image76.emf"/><Relationship Id="rId12" Type="http://schemas.openxmlformats.org/officeDocument/2006/relationships/image" Target="../media/image55.jpeg"/><Relationship Id="rId17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8.jpeg"/><Relationship Id="rId20" Type="http://schemas.openxmlformats.org/officeDocument/2006/relationships/image" Target="../media/image15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75.png"/><Relationship Id="rId11" Type="http://schemas.openxmlformats.org/officeDocument/2006/relationships/image" Target="../media/image39.png"/><Relationship Id="rId5" Type="http://schemas.openxmlformats.org/officeDocument/2006/relationships/image" Target="../media/image74.png"/><Relationship Id="rId15" Type="http://schemas.openxmlformats.org/officeDocument/2006/relationships/image" Target="../media/image67.jpeg"/><Relationship Id="rId10" Type="http://schemas.openxmlformats.org/officeDocument/2006/relationships/image" Target="../media/image63.jpeg"/><Relationship Id="rId19" Type="http://schemas.openxmlformats.org/officeDocument/2006/relationships/image" Target="../media/image56.jpeg"/><Relationship Id="rId4" Type="http://schemas.openxmlformats.org/officeDocument/2006/relationships/image" Target="../media/image73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62.jpeg"/><Relationship Id="rId22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0.emf"/><Relationship Id="rId7" Type="http://schemas.openxmlformats.org/officeDocument/2006/relationships/image" Target="../media/image7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37.png"/><Relationship Id="rId10" Type="http://schemas.openxmlformats.org/officeDocument/2006/relationships/image" Target="../media/image82.jpeg"/><Relationship Id="rId4" Type="http://schemas.openxmlformats.org/officeDocument/2006/relationships/image" Target="../media/image77.jpeg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jpeg"/><Relationship Id="rId7" Type="http://schemas.openxmlformats.org/officeDocument/2006/relationships/image" Target="../media/image8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3.jpeg"/><Relationship Id="rId10" Type="http://schemas.openxmlformats.org/officeDocument/2006/relationships/image" Target="../media/image84.jpeg"/><Relationship Id="rId4" Type="http://schemas.openxmlformats.org/officeDocument/2006/relationships/chart" Target="../charts/chart2.xml"/><Relationship Id="rId9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0" Type="http://schemas.openxmlformats.org/officeDocument/2006/relationships/image" Target="../media/image19.jpe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tiff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2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square" tIns="144000" bIns="14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chemeClr val="bg1"/>
                </a:solidFill>
              </a:rPr>
              <a:t>  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新学術領域研究　</a:t>
            </a:r>
            <a:r>
              <a:rPr lang="en-US" altLang="ja-JP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｢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原子層科学</a:t>
            </a:r>
            <a:r>
              <a:rPr lang="en-US" altLang="ja-JP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｣ 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ヒアリング資料</a:t>
            </a:r>
            <a:endParaRPr lang="en-US" altLang="ko-KR" sz="32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3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1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123728" y="980728"/>
            <a:ext cx="475252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400" dirty="0" smtClean="0">
                <a:latin typeface="HGP創英角ﾎﾟｯﾌﾟ体" pitchFamily="50" charset="-128"/>
                <a:ea typeface="HGP創英角ﾎﾟｯﾌﾟ体" pitchFamily="50" charset="-128"/>
              </a:rPr>
              <a:t>｢</a:t>
            </a:r>
            <a:r>
              <a:rPr lang="ja-JP" altLang="en-US" sz="4400" dirty="0" smtClean="0">
                <a:latin typeface="HGP創英角ﾎﾟｯﾌﾟ体" pitchFamily="50" charset="-128"/>
                <a:ea typeface="HGP創英角ﾎﾟｯﾌﾟ体" pitchFamily="50" charset="-128"/>
              </a:rPr>
              <a:t>原子層科学</a:t>
            </a:r>
            <a:r>
              <a:rPr lang="en-US" altLang="ja-JP" sz="4400" dirty="0" smtClean="0">
                <a:latin typeface="HGP創英角ﾎﾟｯﾌﾟ体" pitchFamily="50" charset="-128"/>
                <a:ea typeface="HGP創英角ﾎﾟｯﾌﾟ体" pitchFamily="50" charset="-128"/>
              </a:rPr>
              <a:t>｣</a:t>
            </a:r>
          </a:p>
          <a:p>
            <a:pPr algn="ctr"/>
            <a:endParaRPr lang="en-US" altLang="ja-JP" sz="32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齋藤　理一郎</a:t>
            </a:r>
            <a:endParaRPr lang="en-US" altLang="ja-JP" sz="32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東北大学理学研究科</a:t>
            </a:r>
            <a:endParaRPr lang="ja-JP" altLang="en-US" sz="4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67544" y="3789040"/>
            <a:ext cx="8352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ja-JP" altLang="en-US" sz="2400" dirty="0" smtClean="0"/>
              <a:t>原子層とは</a:t>
            </a:r>
            <a:r>
              <a:rPr kumimoji="1" lang="ja-JP" altLang="en-US" sz="2400" dirty="0" smtClean="0"/>
              <a:t>？       ：</a:t>
            </a:r>
            <a:r>
              <a:rPr kumimoji="1" lang="ja-JP" altLang="en-US" sz="2400" dirty="0" smtClean="0"/>
              <a:t>原子層の魅力と可能性</a:t>
            </a:r>
            <a:endParaRPr kumimoji="1" lang="en-US" altLang="ja-JP" sz="24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2400" dirty="0" smtClean="0"/>
              <a:t>なぜ今か？　</a:t>
            </a:r>
            <a:r>
              <a:rPr lang="ja-JP" altLang="en-US" sz="2400" dirty="0" smtClean="0"/>
              <a:t>       ：</a:t>
            </a:r>
            <a:r>
              <a:rPr lang="ja-JP" altLang="en-US" sz="2400" dirty="0" smtClean="0"/>
              <a:t>世界の動向、領域の重要性・緊急性</a:t>
            </a:r>
            <a:endParaRPr lang="en-US" altLang="ja-JP" sz="24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2400" dirty="0" smtClean="0"/>
              <a:t>めざすもの　</a:t>
            </a:r>
            <a:r>
              <a:rPr lang="ja-JP" altLang="en-US" sz="2400" dirty="0" smtClean="0"/>
              <a:t>       ：</a:t>
            </a:r>
            <a:r>
              <a:rPr lang="ja-JP" altLang="en-US" sz="2400" dirty="0" smtClean="0"/>
              <a:t>本学術領域の目的</a:t>
            </a:r>
            <a:endParaRPr lang="en-US" altLang="ja-JP" sz="24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2400" dirty="0" smtClean="0"/>
              <a:t>確実にできること：計画研究、シナジー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相乗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効果</a:t>
            </a:r>
            <a:endParaRPr lang="en-US" altLang="ja-JP" sz="24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2400" dirty="0" smtClean="0"/>
              <a:t>到達目標</a:t>
            </a:r>
            <a:r>
              <a:rPr lang="ja-JP" altLang="en-US" sz="2400" smtClean="0"/>
              <a:t>　</a:t>
            </a:r>
            <a:r>
              <a:rPr lang="ja-JP" altLang="en-US" sz="2400" smtClean="0"/>
              <a:t>       </a:t>
            </a:r>
            <a:r>
              <a:rPr lang="ja-JP" altLang="en-US" sz="2400" dirty="0" smtClean="0"/>
              <a:t>　：目標までの道のり、まとめ</a:t>
            </a:r>
            <a:endParaRPr kumimoji="1" lang="ja-JP" altLang="en-US" sz="2400" dirty="0"/>
          </a:p>
        </p:txBody>
      </p:sp>
      <p:pic>
        <p:nvPicPr>
          <p:cNvPr id="7" name="図 6" descr="nnano.2011.26-f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24744"/>
            <a:ext cx="2520280" cy="2347111"/>
          </a:xfrm>
          <a:prstGeom prst="rect">
            <a:avLst/>
          </a:prstGeom>
        </p:spPr>
      </p:pic>
      <p:pic>
        <p:nvPicPr>
          <p:cNvPr id="8" name="図 7" descr="wired_metallic_wire_in_graphe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1338483"/>
            <a:ext cx="2376264" cy="1946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33056"/>
            <a:ext cx="1584176" cy="110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0" y="1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square" tIns="144000" bIns="144000">
            <a:spAutoFit/>
          </a:bodyPr>
          <a:lstStyle/>
          <a:p>
            <a:pPr>
              <a:spcBef>
                <a:spcPts val="0"/>
              </a:spcBef>
            </a:pPr>
            <a:r>
              <a:rPr lang="ja-JP" altLang="en-US" sz="3200" dirty="0" smtClean="0">
                <a:solidFill>
                  <a:schemeClr val="bg1"/>
                </a:solidFill>
              </a:rPr>
              <a:t>　　確実にできること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lang="en-US" altLang="ja-JP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A02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：　物性</a:t>
            </a:r>
            <a:endParaRPr lang="en-US" altLang="ja-JP" sz="32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251520" y="980728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● 究極の物性探索　　</a:t>
            </a:r>
            <a:r>
              <a:rPr lang="en-US" altLang="ja-JP" sz="2800" dirty="0" smtClean="0">
                <a:latin typeface="Comic Sans MS" pitchFamily="66" charset="0"/>
                <a:ea typeface="HGP創英角ﾎﾟｯﾌﾟ体" pitchFamily="50" charset="-128"/>
              </a:rPr>
              <a:t>h-BN</a:t>
            </a:r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・グラフェン</a:t>
            </a:r>
            <a:endParaRPr lang="ja-JP" altLang="en-US" sz="2800" dirty="0"/>
          </a:p>
        </p:txBody>
      </p:sp>
      <p:sp>
        <p:nvSpPr>
          <p:cNvPr id="53" name="正方形/長方形 52"/>
          <p:cNvSpPr/>
          <p:nvPr/>
        </p:nvSpPr>
        <p:spPr>
          <a:xfrm>
            <a:off x="251520" y="5004465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● 電子顕微鏡（</a:t>
            </a:r>
            <a:r>
              <a:rPr lang="en-US" altLang="ja-JP" sz="2800" dirty="0" smtClean="0">
                <a:latin typeface="Comic Sans MS" pitchFamily="66" charset="0"/>
                <a:ea typeface="HGP創英角ﾎﾟｯﾌﾟ体" pitchFamily="50" charset="-128"/>
              </a:rPr>
              <a:t>TEM</a:t>
            </a:r>
            <a:r>
              <a:rPr lang="en-US" altLang="ja-JP" sz="2800" dirty="0" smtClean="0">
                <a:latin typeface="HGP創英角ﾎﾟｯﾌﾟ体" pitchFamily="50" charset="-128"/>
                <a:ea typeface="HGP創英角ﾎﾟｯﾌﾟ体" pitchFamily="50" charset="-128"/>
              </a:rPr>
              <a:t>)</a:t>
            </a:r>
            <a:r>
              <a:rPr lang="ja-JP" altLang="en-US" sz="2800" dirty="0" err="1" smtClean="0">
                <a:latin typeface="HGP創英角ﾎﾟｯﾌﾟ体" pitchFamily="50" charset="-128"/>
                <a:ea typeface="HGP創英角ﾎﾟｯﾌﾟ体" pitchFamily="50" charset="-128"/>
              </a:rPr>
              <a:t>、</a:t>
            </a:r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角度分解光電子分光（</a:t>
            </a:r>
            <a:r>
              <a:rPr lang="en-US" altLang="ja-JP" sz="2800" dirty="0" smtClean="0">
                <a:latin typeface="Comic Sans MS" pitchFamily="66" charset="0"/>
                <a:ea typeface="HGP創英角ﾎﾟｯﾌﾟ体" pitchFamily="50" charset="-128"/>
              </a:rPr>
              <a:t>ARPES</a:t>
            </a:r>
            <a:r>
              <a:rPr lang="en-US" altLang="ja-JP" sz="2800" dirty="0" smtClean="0">
                <a:latin typeface="HGP創英角ﾎﾟｯﾌﾟ体" pitchFamily="50" charset="-128"/>
                <a:ea typeface="HGP創英角ﾎﾟｯﾌﾟ体" pitchFamily="50" charset="-128"/>
              </a:rPr>
              <a:t>)</a:t>
            </a:r>
            <a:endParaRPr lang="ja-JP" altLang="en-US" sz="2800" dirty="0"/>
          </a:p>
        </p:txBody>
      </p:sp>
      <p:sp>
        <p:nvSpPr>
          <p:cNvPr id="19" name="正方形/長方形 18"/>
          <p:cNvSpPr/>
          <p:nvPr/>
        </p:nvSpPr>
        <p:spPr>
          <a:xfrm>
            <a:off x="4644008" y="3717032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ja-JP" altLang="en-US" baseline="-25000" dirty="0"/>
          </a:p>
        </p:txBody>
      </p:sp>
      <p:pic>
        <p:nvPicPr>
          <p:cNvPr id="50" name="図 49" descr="３層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756" y="5589240"/>
            <a:ext cx="1992475" cy="1196752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>
          <a:xfrm>
            <a:off x="251520" y="2996952"/>
            <a:ext cx="8067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● 新しい構造と物理の開拓</a:t>
            </a:r>
            <a:endParaRPr lang="ja-JP" altLang="en-US" sz="28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339752" y="2060848"/>
            <a:ext cx="20882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dirty="0" smtClean="0">
                <a:latin typeface="HG創英角ﾎﾟｯﾌﾟ体" pitchFamily="49" charset="-128"/>
                <a:ea typeface="HG創英角ﾎﾟｯﾌﾟ体" pitchFamily="49" charset="-128"/>
              </a:rPr>
              <a:t>室温で</a:t>
            </a:r>
            <a:endParaRPr kumimoji="1" lang="en-US" altLang="ja-JP" sz="20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/>
            <a:r>
              <a:rPr kumimoji="1" lang="en-US" altLang="ja-JP" sz="2000" dirty="0" smtClean="0">
                <a:latin typeface="Comic Sans MS" pitchFamily="66" charset="0"/>
                <a:ea typeface="HGP創英角ﾎﾟｯﾌﾟ体" pitchFamily="50" charset="-128"/>
              </a:rPr>
              <a:t>150,000cm</a:t>
            </a:r>
            <a:r>
              <a:rPr kumimoji="1" lang="en-US" altLang="ja-JP" sz="2000" baseline="30000" dirty="0" smtClean="0">
                <a:latin typeface="Comic Sans MS" pitchFamily="66" charset="0"/>
                <a:ea typeface="HGP創英角ﾎﾟｯﾌﾟ体" pitchFamily="50" charset="-128"/>
              </a:rPr>
              <a:t>2</a:t>
            </a:r>
            <a:r>
              <a:rPr kumimoji="1" lang="en-US" altLang="ja-JP" sz="2000" dirty="0" smtClean="0">
                <a:latin typeface="Comic Sans MS" pitchFamily="66" charset="0"/>
                <a:ea typeface="HGP創英角ﾎﾟｯﾌﾟ体" pitchFamily="50" charset="-128"/>
              </a:rPr>
              <a:t>/Vs</a:t>
            </a:r>
            <a:endParaRPr kumimoji="1" lang="ja-JP" altLang="en-US" sz="20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059832" y="59492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ja-JP" altLang="en-US" dirty="0"/>
          </a:p>
        </p:txBody>
      </p:sp>
      <p:sp>
        <p:nvSpPr>
          <p:cNvPr id="57" name="正方形/長方形 56"/>
          <p:cNvSpPr/>
          <p:nvPr/>
        </p:nvSpPr>
        <p:spPr>
          <a:xfrm>
            <a:off x="6804248" y="5602014"/>
            <a:ext cx="13388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latin typeface="HGP創英角ﾎﾟｯﾌﾟ体" pitchFamily="50" charset="-128"/>
                <a:ea typeface="HGP創英角ﾎﾟｯﾌﾟ体" pitchFamily="50" charset="-128"/>
              </a:rPr>
              <a:t>スピン分解</a:t>
            </a:r>
            <a:endParaRPr lang="en-US" altLang="ja-JP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dirty="0" smtClean="0">
                <a:latin typeface="HG創英角ﾎﾟｯﾌﾟ体" pitchFamily="49" charset="-128"/>
                <a:ea typeface="HG創英角ﾎﾟｯﾌﾟ体" pitchFamily="49" charset="-128"/>
              </a:rPr>
              <a:t>エネルギー</a:t>
            </a:r>
            <a:endParaRPr lang="en-US" altLang="ja-JP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dirty="0" smtClean="0">
                <a:latin typeface="HG創英角ﾎﾟｯﾌﾟ体" pitchFamily="49" charset="-128"/>
                <a:ea typeface="HG創英角ﾎﾟｯﾌﾟ体" pitchFamily="49" charset="-128"/>
              </a:rPr>
              <a:t>分解能</a:t>
            </a:r>
            <a:r>
              <a:rPr lang="en-US" altLang="ja-JP" dirty="0" err="1" smtClean="0">
                <a:latin typeface="Comic Sans MS" pitchFamily="66" charset="0"/>
                <a:ea typeface="HG創英角ﾎﾟｯﾌﾟ体" pitchFamily="49" charset="-128"/>
              </a:rPr>
              <a:t>meV</a:t>
            </a:r>
            <a:endParaRPr lang="ja-JP" altLang="en-US" dirty="0">
              <a:latin typeface="Comic Sans MS" pitchFamily="66" charset="0"/>
              <a:ea typeface="HG創英角ﾎﾟｯﾌﾟ体" pitchFamily="49" charset="-128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612477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" name="グループ化 36"/>
          <p:cNvGrpSpPr>
            <a:grpSpLocks/>
          </p:cNvGrpSpPr>
          <p:nvPr/>
        </p:nvGrpSpPr>
        <p:grpSpPr bwMode="auto">
          <a:xfrm>
            <a:off x="4860032" y="1628800"/>
            <a:ext cx="1952127" cy="1371137"/>
            <a:chOff x="479425" y="1412996"/>
            <a:chExt cx="3444875" cy="2143327"/>
          </a:xfrm>
        </p:grpSpPr>
        <p:pic>
          <p:nvPicPr>
            <p:cNvPr id="60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9425" y="1700213"/>
              <a:ext cx="3444875" cy="1747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1" name="直線コネクタ 60"/>
            <p:cNvCxnSpPr/>
            <p:nvPr/>
          </p:nvCxnSpPr>
          <p:spPr>
            <a:xfrm flipV="1">
              <a:off x="1928813" y="2328067"/>
              <a:ext cx="215900" cy="432107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flipH="1" flipV="1">
              <a:off x="1660525" y="2091361"/>
              <a:ext cx="431800" cy="216054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 flipV="1">
              <a:off x="2144713" y="1895960"/>
              <a:ext cx="215900" cy="432107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円/楕円 63"/>
            <p:cNvSpPr/>
            <p:nvPr/>
          </p:nvSpPr>
          <p:spPr>
            <a:xfrm>
              <a:off x="1876425" y="2656913"/>
              <a:ext cx="144463" cy="144566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2400"/>
            </a:p>
          </p:txBody>
        </p:sp>
        <p:sp>
          <p:nvSpPr>
            <p:cNvPr id="65" name="円/楕円 64"/>
            <p:cNvSpPr/>
            <p:nvPr/>
          </p:nvSpPr>
          <p:spPr>
            <a:xfrm>
              <a:off x="2319338" y="1800642"/>
              <a:ext cx="115887" cy="115969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2400"/>
            </a:p>
          </p:txBody>
        </p:sp>
        <p:sp>
          <p:nvSpPr>
            <p:cNvPr id="66" name="円/楕円 65"/>
            <p:cNvSpPr/>
            <p:nvPr/>
          </p:nvSpPr>
          <p:spPr>
            <a:xfrm>
              <a:off x="1538288" y="2007164"/>
              <a:ext cx="115887" cy="115969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2400"/>
            </a:p>
          </p:txBody>
        </p:sp>
        <p:sp>
          <p:nvSpPr>
            <p:cNvPr id="67" name="テキスト ボックス 34"/>
            <p:cNvSpPr txBox="1">
              <a:spLocks noChangeArrowheads="1"/>
            </p:cNvSpPr>
            <p:nvPr/>
          </p:nvSpPr>
          <p:spPr bwMode="auto">
            <a:xfrm>
              <a:off x="1257539" y="1505418"/>
              <a:ext cx="371310" cy="373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 dirty="0"/>
                <a:t>K’</a:t>
              </a:r>
              <a:endParaRPr lang="ja-JP" altLang="en-US" sz="2400" dirty="0"/>
            </a:p>
          </p:txBody>
        </p:sp>
        <p:sp>
          <p:nvSpPr>
            <p:cNvPr id="68" name="テキスト ボックス 35"/>
            <p:cNvSpPr txBox="1">
              <a:spLocks noChangeArrowheads="1"/>
            </p:cNvSpPr>
            <p:nvPr/>
          </p:nvSpPr>
          <p:spPr bwMode="auto">
            <a:xfrm>
              <a:off x="2294710" y="1412996"/>
              <a:ext cx="315522" cy="373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 dirty="0"/>
                <a:t>K</a:t>
              </a:r>
              <a:endParaRPr lang="ja-JP" altLang="en-US" sz="2400" dirty="0"/>
            </a:p>
          </p:txBody>
        </p:sp>
        <p:sp>
          <p:nvSpPr>
            <p:cNvPr id="69" name="テキスト ボックス 37"/>
            <p:cNvSpPr txBox="1">
              <a:spLocks noChangeArrowheads="1"/>
            </p:cNvSpPr>
            <p:nvPr/>
          </p:nvSpPr>
          <p:spPr bwMode="auto">
            <a:xfrm>
              <a:off x="3049348" y="1887036"/>
              <a:ext cx="329794" cy="373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/>
                <a:t>D</a:t>
              </a:r>
              <a:endParaRPr lang="ja-JP" altLang="en-US" sz="2400"/>
            </a:p>
          </p:txBody>
        </p:sp>
        <p:sp>
          <p:nvSpPr>
            <p:cNvPr id="70" name="テキスト ボックス 38"/>
            <p:cNvSpPr txBox="1">
              <a:spLocks noChangeArrowheads="1"/>
            </p:cNvSpPr>
            <p:nvPr/>
          </p:nvSpPr>
          <p:spPr bwMode="auto">
            <a:xfrm>
              <a:off x="919840" y="2277718"/>
              <a:ext cx="315522" cy="373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/>
                <a:t>S</a:t>
              </a:r>
              <a:endParaRPr lang="ja-JP" altLang="en-US" sz="2400"/>
            </a:p>
          </p:txBody>
        </p:sp>
        <p:sp>
          <p:nvSpPr>
            <p:cNvPr id="71" name="テキスト ボックス 39"/>
            <p:cNvSpPr txBox="1">
              <a:spLocks noChangeArrowheads="1"/>
            </p:cNvSpPr>
            <p:nvPr/>
          </p:nvSpPr>
          <p:spPr bwMode="auto">
            <a:xfrm rot="20820035">
              <a:off x="1277569" y="3045052"/>
              <a:ext cx="2278552" cy="511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dirty="0" smtClean="0"/>
                <a:t>１層と２層</a:t>
              </a:r>
              <a:endParaRPr lang="ja-JP" altLang="en-US" dirty="0"/>
            </a:p>
          </p:txBody>
        </p:sp>
        <p:sp>
          <p:nvSpPr>
            <p:cNvPr id="72" name="テキスト ボックス 39"/>
            <p:cNvSpPr txBox="1">
              <a:spLocks noChangeArrowheads="1"/>
            </p:cNvSpPr>
            <p:nvPr/>
          </p:nvSpPr>
          <p:spPr bwMode="auto">
            <a:xfrm>
              <a:off x="2190359" y="2351472"/>
              <a:ext cx="826763" cy="441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h-BN</a:t>
              </a:r>
              <a:endParaRPr lang="ja-JP" altLang="en-US" dirty="0"/>
            </a:p>
          </p:txBody>
        </p:sp>
      </p:grpSp>
      <p:sp>
        <p:nvSpPr>
          <p:cNvPr id="73" name="テキスト ボックス 31"/>
          <p:cNvSpPr txBox="1">
            <a:spLocks noChangeArrowheads="1"/>
          </p:cNvSpPr>
          <p:nvPr/>
        </p:nvSpPr>
        <p:spPr bwMode="auto">
          <a:xfrm>
            <a:off x="6876256" y="2060848"/>
            <a:ext cx="15841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擬スピン</a:t>
            </a:r>
            <a:endParaRPr lang="en-US" altLang="ja-JP" sz="20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フィルター</a:t>
            </a:r>
            <a:endParaRPr lang="ja-JP" altLang="en-US" sz="20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grpSp>
        <p:nvGrpSpPr>
          <p:cNvPr id="74" name="Group 397"/>
          <p:cNvGrpSpPr>
            <a:grpSpLocks/>
          </p:cNvGrpSpPr>
          <p:nvPr/>
        </p:nvGrpSpPr>
        <p:grpSpPr bwMode="auto">
          <a:xfrm>
            <a:off x="251521" y="1700808"/>
            <a:ext cx="1944215" cy="1224136"/>
            <a:chOff x="2200" y="2782"/>
            <a:chExt cx="1481" cy="907"/>
          </a:xfrm>
        </p:grpSpPr>
        <p:grpSp>
          <p:nvGrpSpPr>
            <p:cNvPr id="75" name="グループ化 866"/>
            <p:cNvGrpSpPr>
              <a:grpSpLocks/>
            </p:cNvGrpSpPr>
            <p:nvPr/>
          </p:nvGrpSpPr>
          <p:grpSpPr bwMode="auto">
            <a:xfrm>
              <a:off x="2302" y="2964"/>
              <a:ext cx="1298" cy="497"/>
              <a:chOff x="5411998" y="1852022"/>
              <a:chExt cx="3347365" cy="1249520"/>
            </a:xfrm>
          </p:grpSpPr>
          <p:sp>
            <p:nvSpPr>
              <p:cNvPr id="93" name="六角形 92"/>
              <p:cNvSpPr/>
              <p:nvPr/>
            </p:nvSpPr>
            <p:spPr bwMode="auto">
              <a:xfrm>
                <a:off x="5411998" y="2078293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六角形 93"/>
              <p:cNvSpPr/>
              <p:nvPr/>
            </p:nvSpPr>
            <p:spPr bwMode="auto">
              <a:xfrm>
                <a:off x="5517731" y="2141146"/>
                <a:ext cx="13925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六角形 94"/>
              <p:cNvSpPr/>
              <p:nvPr/>
            </p:nvSpPr>
            <p:spPr bwMode="auto">
              <a:xfrm>
                <a:off x="5840089" y="2083322"/>
                <a:ext cx="13925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六角形 95"/>
              <p:cNvSpPr/>
              <p:nvPr/>
            </p:nvSpPr>
            <p:spPr bwMode="auto">
              <a:xfrm>
                <a:off x="5948402" y="2143661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六角形 96"/>
              <p:cNvSpPr/>
              <p:nvPr/>
            </p:nvSpPr>
            <p:spPr bwMode="auto">
              <a:xfrm>
                <a:off x="5626043" y="2083322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六角形 97"/>
              <p:cNvSpPr/>
              <p:nvPr/>
            </p:nvSpPr>
            <p:spPr bwMode="auto">
              <a:xfrm>
                <a:off x="5734355" y="2141146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六角形 98"/>
              <p:cNvSpPr/>
              <p:nvPr/>
            </p:nvSpPr>
            <p:spPr bwMode="auto">
              <a:xfrm>
                <a:off x="5411998" y="2314621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六角形 99"/>
              <p:cNvSpPr/>
              <p:nvPr/>
            </p:nvSpPr>
            <p:spPr bwMode="auto">
              <a:xfrm>
                <a:off x="5411998" y="2198971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六角形 100"/>
              <p:cNvSpPr/>
              <p:nvPr/>
            </p:nvSpPr>
            <p:spPr bwMode="auto">
              <a:xfrm>
                <a:off x="5517731" y="2374960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六角形 101"/>
              <p:cNvSpPr/>
              <p:nvPr/>
            </p:nvSpPr>
            <p:spPr bwMode="auto">
              <a:xfrm>
                <a:off x="5517731" y="2256796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六角形 102"/>
              <p:cNvSpPr/>
              <p:nvPr/>
            </p:nvSpPr>
            <p:spPr bwMode="auto">
              <a:xfrm>
                <a:off x="5840089" y="2317135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六角形 103"/>
              <p:cNvSpPr/>
              <p:nvPr/>
            </p:nvSpPr>
            <p:spPr bwMode="auto">
              <a:xfrm>
                <a:off x="5840089" y="2201485"/>
                <a:ext cx="13925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六角形 104"/>
              <p:cNvSpPr/>
              <p:nvPr/>
            </p:nvSpPr>
            <p:spPr bwMode="auto">
              <a:xfrm>
                <a:off x="5945822" y="2377474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六角形 105"/>
              <p:cNvSpPr/>
              <p:nvPr/>
            </p:nvSpPr>
            <p:spPr bwMode="auto">
              <a:xfrm>
                <a:off x="5945822" y="2261824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六角形 106"/>
              <p:cNvSpPr/>
              <p:nvPr/>
            </p:nvSpPr>
            <p:spPr bwMode="auto">
              <a:xfrm>
                <a:off x="5626043" y="2317135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六角形 107"/>
              <p:cNvSpPr/>
              <p:nvPr/>
            </p:nvSpPr>
            <p:spPr bwMode="auto">
              <a:xfrm>
                <a:off x="5626043" y="2198971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六角形 108"/>
              <p:cNvSpPr/>
              <p:nvPr/>
            </p:nvSpPr>
            <p:spPr bwMode="auto">
              <a:xfrm>
                <a:off x="5731777" y="2374960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六角形 109"/>
              <p:cNvSpPr/>
              <p:nvPr/>
            </p:nvSpPr>
            <p:spPr bwMode="auto">
              <a:xfrm>
                <a:off x="5731777" y="2259310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六角形 110"/>
              <p:cNvSpPr/>
              <p:nvPr/>
            </p:nvSpPr>
            <p:spPr bwMode="auto">
              <a:xfrm>
                <a:off x="6268181" y="1854535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六角形 111"/>
              <p:cNvSpPr/>
              <p:nvPr/>
            </p:nvSpPr>
            <p:spPr bwMode="auto">
              <a:xfrm>
                <a:off x="6054134" y="2085835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六角形 112"/>
              <p:cNvSpPr/>
              <p:nvPr/>
            </p:nvSpPr>
            <p:spPr bwMode="auto">
              <a:xfrm>
                <a:off x="6159868" y="2028011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六角形 113"/>
              <p:cNvSpPr/>
              <p:nvPr/>
            </p:nvSpPr>
            <p:spPr bwMode="auto">
              <a:xfrm>
                <a:off x="6159868" y="2146174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六角形 114"/>
              <p:cNvSpPr/>
              <p:nvPr/>
            </p:nvSpPr>
            <p:spPr bwMode="auto">
              <a:xfrm>
                <a:off x="6159868" y="1912361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六角形 115"/>
              <p:cNvSpPr/>
              <p:nvPr/>
            </p:nvSpPr>
            <p:spPr bwMode="auto">
              <a:xfrm>
                <a:off x="6482226" y="2088350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六角形 116"/>
              <p:cNvSpPr/>
              <p:nvPr/>
            </p:nvSpPr>
            <p:spPr bwMode="auto">
              <a:xfrm>
                <a:off x="6587960" y="2148689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六角形 117"/>
              <p:cNvSpPr/>
              <p:nvPr/>
            </p:nvSpPr>
            <p:spPr bwMode="auto">
              <a:xfrm>
                <a:off x="6268181" y="1970185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六角形 118"/>
              <p:cNvSpPr/>
              <p:nvPr/>
            </p:nvSpPr>
            <p:spPr bwMode="auto">
              <a:xfrm>
                <a:off x="6268181" y="2085835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六角形 119"/>
              <p:cNvSpPr/>
              <p:nvPr/>
            </p:nvSpPr>
            <p:spPr bwMode="auto">
              <a:xfrm>
                <a:off x="6373913" y="2146174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六角形 120"/>
              <p:cNvSpPr/>
              <p:nvPr/>
            </p:nvSpPr>
            <p:spPr bwMode="auto">
              <a:xfrm>
                <a:off x="6910317" y="2093378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六角形 121"/>
              <p:cNvSpPr/>
              <p:nvPr/>
            </p:nvSpPr>
            <p:spPr bwMode="auto">
              <a:xfrm>
                <a:off x="7016051" y="2151202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六角形 122"/>
              <p:cNvSpPr/>
              <p:nvPr/>
            </p:nvSpPr>
            <p:spPr bwMode="auto">
              <a:xfrm>
                <a:off x="6696272" y="2090863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六角形 123"/>
              <p:cNvSpPr/>
              <p:nvPr/>
            </p:nvSpPr>
            <p:spPr bwMode="auto">
              <a:xfrm>
                <a:off x="6802005" y="2151202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六角形 124"/>
              <p:cNvSpPr/>
              <p:nvPr/>
            </p:nvSpPr>
            <p:spPr bwMode="auto">
              <a:xfrm>
                <a:off x="6051556" y="2319649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六角形 125"/>
              <p:cNvSpPr/>
              <p:nvPr/>
            </p:nvSpPr>
            <p:spPr bwMode="auto">
              <a:xfrm>
                <a:off x="6051556" y="2204000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六角形 126"/>
              <p:cNvSpPr/>
              <p:nvPr/>
            </p:nvSpPr>
            <p:spPr bwMode="auto">
              <a:xfrm>
                <a:off x="6157289" y="2379989"/>
                <a:ext cx="13925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六角形 127"/>
              <p:cNvSpPr/>
              <p:nvPr/>
            </p:nvSpPr>
            <p:spPr bwMode="auto">
              <a:xfrm>
                <a:off x="6157289" y="2261824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六角形 128"/>
              <p:cNvSpPr/>
              <p:nvPr/>
            </p:nvSpPr>
            <p:spPr bwMode="auto">
              <a:xfrm>
                <a:off x="6482226" y="2322163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六角形 129"/>
              <p:cNvSpPr/>
              <p:nvPr/>
            </p:nvSpPr>
            <p:spPr bwMode="auto">
              <a:xfrm>
                <a:off x="6482226" y="2206513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六角形 130"/>
              <p:cNvSpPr/>
              <p:nvPr/>
            </p:nvSpPr>
            <p:spPr bwMode="auto">
              <a:xfrm>
                <a:off x="6587960" y="2382502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六角形 131"/>
              <p:cNvSpPr/>
              <p:nvPr/>
            </p:nvSpPr>
            <p:spPr bwMode="auto">
              <a:xfrm>
                <a:off x="6587960" y="2264339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六角形 132"/>
              <p:cNvSpPr/>
              <p:nvPr/>
            </p:nvSpPr>
            <p:spPr bwMode="auto">
              <a:xfrm>
                <a:off x="6265601" y="2322163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六角形 133"/>
              <p:cNvSpPr/>
              <p:nvPr/>
            </p:nvSpPr>
            <p:spPr bwMode="auto">
              <a:xfrm>
                <a:off x="6265601" y="2204000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六角形 134"/>
              <p:cNvSpPr/>
              <p:nvPr/>
            </p:nvSpPr>
            <p:spPr bwMode="auto">
              <a:xfrm>
                <a:off x="6371335" y="2379989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六角形 135"/>
              <p:cNvSpPr/>
              <p:nvPr/>
            </p:nvSpPr>
            <p:spPr bwMode="auto">
              <a:xfrm>
                <a:off x="6371335" y="2264339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六角形 136"/>
              <p:cNvSpPr/>
              <p:nvPr/>
            </p:nvSpPr>
            <p:spPr bwMode="auto">
              <a:xfrm>
                <a:off x="6910317" y="2327191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六角形 137"/>
              <p:cNvSpPr/>
              <p:nvPr/>
            </p:nvSpPr>
            <p:spPr bwMode="auto">
              <a:xfrm>
                <a:off x="6910317" y="2209028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六角形 138"/>
              <p:cNvSpPr/>
              <p:nvPr/>
            </p:nvSpPr>
            <p:spPr bwMode="auto">
              <a:xfrm>
                <a:off x="7016051" y="2385017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六角形 139"/>
              <p:cNvSpPr/>
              <p:nvPr/>
            </p:nvSpPr>
            <p:spPr bwMode="auto">
              <a:xfrm>
                <a:off x="7016051" y="2269367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六角形 140"/>
              <p:cNvSpPr/>
              <p:nvPr/>
            </p:nvSpPr>
            <p:spPr bwMode="auto">
              <a:xfrm>
                <a:off x="6693692" y="2324678"/>
                <a:ext cx="13925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六角形 141"/>
              <p:cNvSpPr/>
              <p:nvPr/>
            </p:nvSpPr>
            <p:spPr bwMode="auto">
              <a:xfrm>
                <a:off x="6693692" y="2206513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六角形 142"/>
              <p:cNvSpPr/>
              <p:nvPr/>
            </p:nvSpPr>
            <p:spPr bwMode="auto">
              <a:xfrm>
                <a:off x="6799427" y="2385017"/>
                <a:ext cx="13925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六角形 143"/>
              <p:cNvSpPr/>
              <p:nvPr/>
            </p:nvSpPr>
            <p:spPr bwMode="auto">
              <a:xfrm>
                <a:off x="6799427" y="2266852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六角形 144"/>
              <p:cNvSpPr/>
              <p:nvPr/>
            </p:nvSpPr>
            <p:spPr bwMode="auto">
              <a:xfrm>
                <a:off x="7766500" y="1864592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六角形 145"/>
              <p:cNvSpPr/>
              <p:nvPr/>
            </p:nvSpPr>
            <p:spPr bwMode="auto">
              <a:xfrm>
                <a:off x="7124363" y="2093378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7" name="六角形 146"/>
              <p:cNvSpPr/>
              <p:nvPr/>
            </p:nvSpPr>
            <p:spPr bwMode="auto">
              <a:xfrm>
                <a:off x="7230096" y="2153717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8" name="六角形 147"/>
              <p:cNvSpPr/>
              <p:nvPr/>
            </p:nvSpPr>
            <p:spPr bwMode="auto">
              <a:xfrm>
                <a:off x="7552455" y="2095891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六角形 148"/>
              <p:cNvSpPr/>
              <p:nvPr/>
            </p:nvSpPr>
            <p:spPr bwMode="auto">
              <a:xfrm>
                <a:off x="7658187" y="2038067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六角形 149"/>
              <p:cNvSpPr/>
              <p:nvPr/>
            </p:nvSpPr>
            <p:spPr bwMode="auto">
              <a:xfrm>
                <a:off x="7658187" y="2156230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六角形 150"/>
              <p:cNvSpPr/>
              <p:nvPr/>
            </p:nvSpPr>
            <p:spPr bwMode="auto">
              <a:xfrm>
                <a:off x="7658187" y="1922418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六角形 151"/>
              <p:cNvSpPr/>
              <p:nvPr/>
            </p:nvSpPr>
            <p:spPr bwMode="auto">
              <a:xfrm>
                <a:off x="7338408" y="2093378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六角形 152"/>
              <p:cNvSpPr/>
              <p:nvPr/>
            </p:nvSpPr>
            <p:spPr bwMode="auto">
              <a:xfrm>
                <a:off x="7444143" y="2153717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六角形 153"/>
              <p:cNvSpPr/>
              <p:nvPr/>
            </p:nvSpPr>
            <p:spPr bwMode="auto">
              <a:xfrm>
                <a:off x="7980546" y="2098406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六角形 154"/>
              <p:cNvSpPr/>
              <p:nvPr/>
            </p:nvSpPr>
            <p:spPr bwMode="auto">
              <a:xfrm>
                <a:off x="8086279" y="2161259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六角形 155"/>
              <p:cNvSpPr/>
              <p:nvPr/>
            </p:nvSpPr>
            <p:spPr bwMode="auto">
              <a:xfrm>
                <a:off x="7766500" y="1980242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六角形 156"/>
              <p:cNvSpPr/>
              <p:nvPr/>
            </p:nvSpPr>
            <p:spPr bwMode="auto">
              <a:xfrm>
                <a:off x="7766500" y="2098406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六角形 157"/>
              <p:cNvSpPr/>
              <p:nvPr/>
            </p:nvSpPr>
            <p:spPr bwMode="auto">
              <a:xfrm>
                <a:off x="7872234" y="2156230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六角形 158"/>
              <p:cNvSpPr/>
              <p:nvPr/>
            </p:nvSpPr>
            <p:spPr bwMode="auto">
              <a:xfrm>
                <a:off x="7121784" y="2327191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六角形 159"/>
              <p:cNvSpPr/>
              <p:nvPr/>
            </p:nvSpPr>
            <p:spPr bwMode="auto">
              <a:xfrm>
                <a:off x="7121784" y="2209028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六角形 160"/>
              <p:cNvSpPr/>
              <p:nvPr/>
            </p:nvSpPr>
            <p:spPr bwMode="auto">
              <a:xfrm>
                <a:off x="7230096" y="2390045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六角形 161"/>
              <p:cNvSpPr/>
              <p:nvPr/>
            </p:nvSpPr>
            <p:spPr bwMode="auto">
              <a:xfrm>
                <a:off x="7230096" y="2269367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六角形 162"/>
              <p:cNvSpPr/>
              <p:nvPr/>
            </p:nvSpPr>
            <p:spPr bwMode="auto">
              <a:xfrm>
                <a:off x="7552455" y="2332219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六角形 163"/>
              <p:cNvSpPr/>
              <p:nvPr/>
            </p:nvSpPr>
            <p:spPr bwMode="auto">
              <a:xfrm>
                <a:off x="7552455" y="2216570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六角形 164"/>
              <p:cNvSpPr/>
              <p:nvPr/>
            </p:nvSpPr>
            <p:spPr bwMode="auto">
              <a:xfrm>
                <a:off x="7658187" y="2392558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六角形 165"/>
              <p:cNvSpPr/>
              <p:nvPr/>
            </p:nvSpPr>
            <p:spPr bwMode="auto">
              <a:xfrm>
                <a:off x="7658187" y="2274395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六角形 166"/>
              <p:cNvSpPr/>
              <p:nvPr/>
            </p:nvSpPr>
            <p:spPr bwMode="auto">
              <a:xfrm>
                <a:off x="7335830" y="2327191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六角形 167"/>
              <p:cNvSpPr/>
              <p:nvPr/>
            </p:nvSpPr>
            <p:spPr bwMode="auto">
              <a:xfrm>
                <a:off x="7335830" y="2211541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六角形 168"/>
              <p:cNvSpPr/>
              <p:nvPr/>
            </p:nvSpPr>
            <p:spPr bwMode="auto">
              <a:xfrm>
                <a:off x="7441563" y="2390045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六角形 169"/>
              <p:cNvSpPr/>
              <p:nvPr/>
            </p:nvSpPr>
            <p:spPr bwMode="auto">
              <a:xfrm>
                <a:off x="7441563" y="2274395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六角形 170"/>
              <p:cNvSpPr/>
              <p:nvPr/>
            </p:nvSpPr>
            <p:spPr bwMode="auto">
              <a:xfrm>
                <a:off x="7980546" y="2334734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六角形 171"/>
              <p:cNvSpPr/>
              <p:nvPr/>
            </p:nvSpPr>
            <p:spPr bwMode="auto">
              <a:xfrm>
                <a:off x="7980546" y="2219084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六角形 172"/>
              <p:cNvSpPr/>
              <p:nvPr/>
            </p:nvSpPr>
            <p:spPr bwMode="auto">
              <a:xfrm>
                <a:off x="8086279" y="2395073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六角形 173"/>
              <p:cNvSpPr/>
              <p:nvPr/>
            </p:nvSpPr>
            <p:spPr bwMode="auto">
              <a:xfrm>
                <a:off x="8086279" y="2279423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六角形 174"/>
              <p:cNvSpPr/>
              <p:nvPr/>
            </p:nvSpPr>
            <p:spPr bwMode="auto">
              <a:xfrm>
                <a:off x="7763922" y="2334734"/>
                <a:ext cx="13925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六角形 175"/>
              <p:cNvSpPr/>
              <p:nvPr/>
            </p:nvSpPr>
            <p:spPr bwMode="auto">
              <a:xfrm>
                <a:off x="7763922" y="2216570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六角形 176"/>
              <p:cNvSpPr/>
              <p:nvPr/>
            </p:nvSpPr>
            <p:spPr bwMode="auto">
              <a:xfrm>
                <a:off x="7872234" y="2392558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六角形 177"/>
              <p:cNvSpPr/>
              <p:nvPr/>
            </p:nvSpPr>
            <p:spPr bwMode="auto">
              <a:xfrm>
                <a:off x="7872234" y="2276909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六角形 178"/>
              <p:cNvSpPr/>
              <p:nvPr/>
            </p:nvSpPr>
            <p:spPr bwMode="auto">
              <a:xfrm>
                <a:off x="8194591" y="2103435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六角形 179"/>
              <p:cNvSpPr/>
              <p:nvPr/>
            </p:nvSpPr>
            <p:spPr bwMode="auto">
              <a:xfrm>
                <a:off x="8300325" y="2163774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六角形 180"/>
              <p:cNvSpPr/>
              <p:nvPr/>
            </p:nvSpPr>
            <p:spPr bwMode="auto">
              <a:xfrm>
                <a:off x="8622682" y="2105948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六角形 181"/>
              <p:cNvSpPr/>
              <p:nvPr/>
            </p:nvSpPr>
            <p:spPr bwMode="auto">
              <a:xfrm>
                <a:off x="8408638" y="2103435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六角形 182"/>
              <p:cNvSpPr/>
              <p:nvPr/>
            </p:nvSpPr>
            <p:spPr bwMode="auto">
              <a:xfrm>
                <a:off x="8514370" y="2163774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六角形 183"/>
              <p:cNvSpPr/>
              <p:nvPr/>
            </p:nvSpPr>
            <p:spPr bwMode="auto">
              <a:xfrm>
                <a:off x="8192013" y="2337248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六角形 184"/>
              <p:cNvSpPr/>
              <p:nvPr/>
            </p:nvSpPr>
            <p:spPr bwMode="auto">
              <a:xfrm>
                <a:off x="8192013" y="2221598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六角形 185"/>
              <p:cNvSpPr/>
              <p:nvPr/>
            </p:nvSpPr>
            <p:spPr bwMode="auto">
              <a:xfrm>
                <a:off x="8297746" y="2397587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六角形 186"/>
              <p:cNvSpPr/>
              <p:nvPr/>
            </p:nvSpPr>
            <p:spPr bwMode="auto">
              <a:xfrm>
                <a:off x="8297746" y="2279423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六角形 187"/>
              <p:cNvSpPr/>
              <p:nvPr/>
            </p:nvSpPr>
            <p:spPr bwMode="auto">
              <a:xfrm>
                <a:off x="8622682" y="2339763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六角形 188"/>
              <p:cNvSpPr/>
              <p:nvPr/>
            </p:nvSpPr>
            <p:spPr bwMode="auto">
              <a:xfrm>
                <a:off x="8622682" y="2224113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六角形 189"/>
              <p:cNvSpPr/>
              <p:nvPr/>
            </p:nvSpPr>
            <p:spPr bwMode="auto">
              <a:xfrm>
                <a:off x="8406058" y="2339763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六角形 190"/>
              <p:cNvSpPr/>
              <p:nvPr/>
            </p:nvSpPr>
            <p:spPr bwMode="auto">
              <a:xfrm>
                <a:off x="8406058" y="2221598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六角形 191"/>
              <p:cNvSpPr/>
              <p:nvPr/>
            </p:nvSpPr>
            <p:spPr bwMode="auto">
              <a:xfrm>
                <a:off x="8511792" y="2397587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六角形 192"/>
              <p:cNvSpPr/>
              <p:nvPr/>
            </p:nvSpPr>
            <p:spPr bwMode="auto">
              <a:xfrm>
                <a:off x="8511792" y="2281937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六角形 193"/>
              <p:cNvSpPr/>
              <p:nvPr/>
            </p:nvSpPr>
            <p:spPr bwMode="auto">
              <a:xfrm>
                <a:off x="5411998" y="2432784"/>
                <a:ext cx="13925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六角形 194"/>
              <p:cNvSpPr/>
              <p:nvPr/>
            </p:nvSpPr>
            <p:spPr bwMode="auto">
              <a:xfrm>
                <a:off x="5840089" y="2435299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六角形 195"/>
              <p:cNvSpPr/>
              <p:nvPr/>
            </p:nvSpPr>
            <p:spPr bwMode="auto">
              <a:xfrm>
                <a:off x="5626043" y="2432784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六角形 196"/>
              <p:cNvSpPr/>
              <p:nvPr/>
            </p:nvSpPr>
            <p:spPr bwMode="auto">
              <a:xfrm>
                <a:off x="5411998" y="2545921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六角形 197"/>
              <p:cNvSpPr/>
              <p:nvPr/>
            </p:nvSpPr>
            <p:spPr bwMode="auto">
              <a:xfrm>
                <a:off x="5411998" y="2664084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六角形 198"/>
              <p:cNvSpPr/>
              <p:nvPr/>
            </p:nvSpPr>
            <p:spPr bwMode="auto">
              <a:xfrm>
                <a:off x="5517731" y="2606260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六角形 199"/>
              <p:cNvSpPr/>
              <p:nvPr/>
            </p:nvSpPr>
            <p:spPr bwMode="auto">
              <a:xfrm>
                <a:off x="5517731" y="2724423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六角形 200"/>
              <p:cNvSpPr/>
              <p:nvPr/>
            </p:nvSpPr>
            <p:spPr bwMode="auto">
              <a:xfrm>
                <a:off x="5517731" y="2488095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六角形 201"/>
              <p:cNvSpPr/>
              <p:nvPr/>
            </p:nvSpPr>
            <p:spPr bwMode="auto">
              <a:xfrm>
                <a:off x="5840089" y="2550949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六角形 202"/>
              <p:cNvSpPr/>
              <p:nvPr/>
            </p:nvSpPr>
            <p:spPr bwMode="auto">
              <a:xfrm>
                <a:off x="5840089" y="2666599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六角形 203"/>
              <p:cNvSpPr/>
              <p:nvPr/>
            </p:nvSpPr>
            <p:spPr bwMode="auto">
              <a:xfrm>
                <a:off x="5948402" y="2608773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六角形 204"/>
              <p:cNvSpPr/>
              <p:nvPr/>
            </p:nvSpPr>
            <p:spPr bwMode="auto">
              <a:xfrm>
                <a:off x="5948402" y="2726938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六角形 205"/>
              <p:cNvSpPr/>
              <p:nvPr/>
            </p:nvSpPr>
            <p:spPr bwMode="auto">
              <a:xfrm>
                <a:off x="5948402" y="2493123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六角形 206"/>
              <p:cNvSpPr/>
              <p:nvPr/>
            </p:nvSpPr>
            <p:spPr bwMode="auto">
              <a:xfrm>
                <a:off x="5626043" y="2548434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8" name="六角形 207"/>
              <p:cNvSpPr/>
              <p:nvPr/>
            </p:nvSpPr>
            <p:spPr bwMode="auto">
              <a:xfrm>
                <a:off x="5626043" y="2666599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六角形 208"/>
              <p:cNvSpPr/>
              <p:nvPr/>
            </p:nvSpPr>
            <p:spPr bwMode="auto">
              <a:xfrm>
                <a:off x="5731777" y="2608773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0" name="六角形 209"/>
              <p:cNvSpPr/>
              <p:nvPr/>
            </p:nvSpPr>
            <p:spPr bwMode="auto">
              <a:xfrm>
                <a:off x="5731777" y="2724423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六角形 210"/>
              <p:cNvSpPr/>
              <p:nvPr/>
            </p:nvSpPr>
            <p:spPr bwMode="auto">
              <a:xfrm>
                <a:off x="5731777" y="2490610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六角形 211"/>
              <p:cNvSpPr/>
              <p:nvPr/>
            </p:nvSpPr>
            <p:spPr bwMode="auto">
              <a:xfrm>
                <a:off x="5411998" y="2897899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六角形 212"/>
              <p:cNvSpPr/>
              <p:nvPr/>
            </p:nvSpPr>
            <p:spPr bwMode="auto">
              <a:xfrm>
                <a:off x="5411998" y="2782249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六角形 213"/>
              <p:cNvSpPr/>
              <p:nvPr/>
            </p:nvSpPr>
            <p:spPr bwMode="auto">
              <a:xfrm>
                <a:off x="5517731" y="2960751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六角形 214"/>
              <p:cNvSpPr/>
              <p:nvPr/>
            </p:nvSpPr>
            <p:spPr bwMode="auto">
              <a:xfrm>
                <a:off x="5517731" y="2840073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六角形 215"/>
              <p:cNvSpPr/>
              <p:nvPr/>
            </p:nvSpPr>
            <p:spPr bwMode="auto">
              <a:xfrm>
                <a:off x="5840089" y="2900412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7" name="六角形 216"/>
              <p:cNvSpPr/>
              <p:nvPr/>
            </p:nvSpPr>
            <p:spPr bwMode="auto">
              <a:xfrm>
                <a:off x="5840089" y="2784762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8" name="六角形 217"/>
              <p:cNvSpPr/>
              <p:nvPr/>
            </p:nvSpPr>
            <p:spPr bwMode="auto">
              <a:xfrm>
                <a:off x="5945822" y="2963266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9" name="六角形 218"/>
              <p:cNvSpPr/>
              <p:nvPr/>
            </p:nvSpPr>
            <p:spPr bwMode="auto">
              <a:xfrm>
                <a:off x="5945822" y="2847616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0" name="六角形 219"/>
              <p:cNvSpPr/>
              <p:nvPr/>
            </p:nvSpPr>
            <p:spPr bwMode="auto">
              <a:xfrm>
                <a:off x="5623465" y="2900412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1" name="六角形 220"/>
              <p:cNvSpPr/>
              <p:nvPr/>
            </p:nvSpPr>
            <p:spPr bwMode="auto">
              <a:xfrm>
                <a:off x="5623465" y="2782249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六角形 221"/>
              <p:cNvSpPr/>
              <p:nvPr/>
            </p:nvSpPr>
            <p:spPr bwMode="auto">
              <a:xfrm>
                <a:off x="5731777" y="2960751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3" name="六角形 222"/>
              <p:cNvSpPr/>
              <p:nvPr/>
            </p:nvSpPr>
            <p:spPr bwMode="auto">
              <a:xfrm>
                <a:off x="5731777" y="2842588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六角形 223"/>
              <p:cNvSpPr/>
              <p:nvPr/>
            </p:nvSpPr>
            <p:spPr bwMode="auto">
              <a:xfrm>
                <a:off x="6054134" y="2437813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六角形 224"/>
              <p:cNvSpPr/>
              <p:nvPr/>
            </p:nvSpPr>
            <p:spPr bwMode="auto">
              <a:xfrm>
                <a:off x="6482226" y="2440328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六角形 225"/>
              <p:cNvSpPr/>
              <p:nvPr/>
            </p:nvSpPr>
            <p:spPr bwMode="auto">
              <a:xfrm>
                <a:off x="6268181" y="2437813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7" name="六角形 226"/>
              <p:cNvSpPr/>
              <p:nvPr/>
            </p:nvSpPr>
            <p:spPr bwMode="auto">
              <a:xfrm>
                <a:off x="6910317" y="2442841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六角形 227"/>
              <p:cNvSpPr/>
              <p:nvPr/>
            </p:nvSpPr>
            <p:spPr bwMode="auto">
              <a:xfrm>
                <a:off x="6696272" y="2440328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9" name="六角形 228"/>
              <p:cNvSpPr/>
              <p:nvPr/>
            </p:nvSpPr>
            <p:spPr bwMode="auto">
              <a:xfrm>
                <a:off x="6054134" y="2550949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0" name="六角形 229"/>
              <p:cNvSpPr/>
              <p:nvPr/>
            </p:nvSpPr>
            <p:spPr bwMode="auto">
              <a:xfrm>
                <a:off x="6054134" y="2669112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六角形 230"/>
              <p:cNvSpPr/>
              <p:nvPr/>
            </p:nvSpPr>
            <p:spPr bwMode="auto">
              <a:xfrm>
                <a:off x="6159868" y="2611288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2" name="六角形 231"/>
              <p:cNvSpPr/>
              <p:nvPr/>
            </p:nvSpPr>
            <p:spPr bwMode="auto">
              <a:xfrm>
                <a:off x="6159868" y="2731966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六角形 232"/>
              <p:cNvSpPr/>
              <p:nvPr/>
            </p:nvSpPr>
            <p:spPr bwMode="auto">
              <a:xfrm>
                <a:off x="6159868" y="2493123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4" name="六角形 233"/>
              <p:cNvSpPr/>
              <p:nvPr/>
            </p:nvSpPr>
            <p:spPr bwMode="auto">
              <a:xfrm>
                <a:off x="6482226" y="2555977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5" name="六角形 234"/>
              <p:cNvSpPr/>
              <p:nvPr/>
            </p:nvSpPr>
            <p:spPr bwMode="auto">
              <a:xfrm>
                <a:off x="6482226" y="2671627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6" name="六角形 235"/>
              <p:cNvSpPr/>
              <p:nvPr/>
            </p:nvSpPr>
            <p:spPr bwMode="auto">
              <a:xfrm>
                <a:off x="6587960" y="2613801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7" name="六角形 236"/>
              <p:cNvSpPr/>
              <p:nvPr/>
            </p:nvSpPr>
            <p:spPr bwMode="auto">
              <a:xfrm>
                <a:off x="6587960" y="2734480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8" name="六角形 237"/>
              <p:cNvSpPr/>
              <p:nvPr/>
            </p:nvSpPr>
            <p:spPr bwMode="auto">
              <a:xfrm>
                <a:off x="6587960" y="2498152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9" name="六角形 238"/>
              <p:cNvSpPr/>
              <p:nvPr/>
            </p:nvSpPr>
            <p:spPr bwMode="auto">
              <a:xfrm>
                <a:off x="6268181" y="2553462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0" name="六角形 239"/>
              <p:cNvSpPr/>
              <p:nvPr/>
            </p:nvSpPr>
            <p:spPr bwMode="auto">
              <a:xfrm>
                <a:off x="6268181" y="2669112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1" name="六角形 240"/>
              <p:cNvSpPr/>
              <p:nvPr/>
            </p:nvSpPr>
            <p:spPr bwMode="auto">
              <a:xfrm>
                <a:off x="6373913" y="2613801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2" name="六角形 241"/>
              <p:cNvSpPr/>
              <p:nvPr/>
            </p:nvSpPr>
            <p:spPr bwMode="auto">
              <a:xfrm>
                <a:off x="6373913" y="2731966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3" name="六角形 242"/>
              <p:cNvSpPr/>
              <p:nvPr/>
            </p:nvSpPr>
            <p:spPr bwMode="auto">
              <a:xfrm>
                <a:off x="6373913" y="2495638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4" name="六角形 243"/>
              <p:cNvSpPr/>
              <p:nvPr/>
            </p:nvSpPr>
            <p:spPr bwMode="auto">
              <a:xfrm>
                <a:off x="6910317" y="2561006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5" name="六角形 244"/>
              <p:cNvSpPr/>
              <p:nvPr/>
            </p:nvSpPr>
            <p:spPr bwMode="auto">
              <a:xfrm>
                <a:off x="6910317" y="2676655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6" name="六角形 245"/>
              <p:cNvSpPr/>
              <p:nvPr/>
            </p:nvSpPr>
            <p:spPr bwMode="auto">
              <a:xfrm>
                <a:off x="7016051" y="2621345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7" name="六角形 246"/>
              <p:cNvSpPr/>
              <p:nvPr/>
            </p:nvSpPr>
            <p:spPr bwMode="auto">
              <a:xfrm>
                <a:off x="7016051" y="2736994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8" name="六角形 247"/>
              <p:cNvSpPr/>
              <p:nvPr/>
            </p:nvSpPr>
            <p:spPr bwMode="auto">
              <a:xfrm>
                <a:off x="7016051" y="2503180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9" name="六角形 248"/>
              <p:cNvSpPr/>
              <p:nvPr/>
            </p:nvSpPr>
            <p:spPr bwMode="auto">
              <a:xfrm>
                <a:off x="6696272" y="2555977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0" name="六角形 249"/>
              <p:cNvSpPr/>
              <p:nvPr/>
            </p:nvSpPr>
            <p:spPr bwMode="auto">
              <a:xfrm>
                <a:off x="6696272" y="2676655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1" name="六角形 250"/>
              <p:cNvSpPr/>
              <p:nvPr/>
            </p:nvSpPr>
            <p:spPr bwMode="auto">
              <a:xfrm>
                <a:off x="6802005" y="2618830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2" name="六角形 251"/>
              <p:cNvSpPr/>
              <p:nvPr/>
            </p:nvSpPr>
            <p:spPr bwMode="auto">
              <a:xfrm>
                <a:off x="6802005" y="2734480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3" name="六角形 252"/>
              <p:cNvSpPr/>
              <p:nvPr/>
            </p:nvSpPr>
            <p:spPr bwMode="auto">
              <a:xfrm>
                <a:off x="6802005" y="2498152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4" name="六角形 253"/>
              <p:cNvSpPr/>
              <p:nvPr/>
            </p:nvSpPr>
            <p:spPr bwMode="auto">
              <a:xfrm>
                <a:off x="6051556" y="2905440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5" name="六角形 254"/>
              <p:cNvSpPr/>
              <p:nvPr/>
            </p:nvSpPr>
            <p:spPr bwMode="auto">
              <a:xfrm>
                <a:off x="6051556" y="2784762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6" name="六角形 255"/>
              <p:cNvSpPr/>
              <p:nvPr/>
            </p:nvSpPr>
            <p:spPr bwMode="auto">
              <a:xfrm>
                <a:off x="6157289" y="2965779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7" name="六角形 256"/>
              <p:cNvSpPr/>
              <p:nvPr/>
            </p:nvSpPr>
            <p:spPr bwMode="auto">
              <a:xfrm>
                <a:off x="6157289" y="2847616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8" name="六角形 257"/>
              <p:cNvSpPr/>
              <p:nvPr/>
            </p:nvSpPr>
            <p:spPr bwMode="auto">
              <a:xfrm>
                <a:off x="6482226" y="2907955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9" name="六角形 258"/>
              <p:cNvSpPr/>
              <p:nvPr/>
            </p:nvSpPr>
            <p:spPr bwMode="auto">
              <a:xfrm>
                <a:off x="6482226" y="2792305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0" name="六角形 259"/>
              <p:cNvSpPr/>
              <p:nvPr/>
            </p:nvSpPr>
            <p:spPr bwMode="auto">
              <a:xfrm>
                <a:off x="6587960" y="2968294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1" name="六角形 260"/>
              <p:cNvSpPr/>
              <p:nvPr/>
            </p:nvSpPr>
            <p:spPr bwMode="auto">
              <a:xfrm>
                <a:off x="6587960" y="2850129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六角形 261"/>
              <p:cNvSpPr/>
              <p:nvPr/>
            </p:nvSpPr>
            <p:spPr bwMode="auto">
              <a:xfrm>
                <a:off x="6265601" y="2907955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3" name="六角形 262"/>
              <p:cNvSpPr/>
              <p:nvPr/>
            </p:nvSpPr>
            <p:spPr bwMode="auto">
              <a:xfrm>
                <a:off x="6265601" y="2789790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六角形 263"/>
              <p:cNvSpPr/>
              <p:nvPr/>
            </p:nvSpPr>
            <p:spPr bwMode="auto">
              <a:xfrm>
                <a:off x="6371335" y="2965779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5" name="六角形 264"/>
              <p:cNvSpPr/>
              <p:nvPr/>
            </p:nvSpPr>
            <p:spPr bwMode="auto">
              <a:xfrm>
                <a:off x="6371335" y="2850129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" name="六角形 265"/>
              <p:cNvSpPr/>
              <p:nvPr/>
            </p:nvSpPr>
            <p:spPr bwMode="auto">
              <a:xfrm>
                <a:off x="6910317" y="2910468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" name="六角形 266"/>
              <p:cNvSpPr/>
              <p:nvPr/>
            </p:nvSpPr>
            <p:spPr bwMode="auto">
              <a:xfrm>
                <a:off x="6910317" y="2794819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8" name="六角形 267"/>
              <p:cNvSpPr/>
              <p:nvPr/>
            </p:nvSpPr>
            <p:spPr bwMode="auto">
              <a:xfrm>
                <a:off x="7013472" y="2970807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9" name="六角形 268"/>
              <p:cNvSpPr/>
              <p:nvPr/>
            </p:nvSpPr>
            <p:spPr bwMode="auto">
              <a:xfrm>
                <a:off x="7013472" y="2855158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0" name="六角形 269"/>
              <p:cNvSpPr/>
              <p:nvPr/>
            </p:nvSpPr>
            <p:spPr bwMode="auto">
              <a:xfrm>
                <a:off x="6693692" y="2910468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1" name="六角形 270"/>
              <p:cNvSpPr/>
              <p:nvPr/>
            </p:nvSpPr>
            <p:spPr bwMode="auto">
              <a:xfrm>
                <a:off x="6693692" y="2792305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2" name="六角形 271"/>
              <p:cNvSpPr/>
              <p:nvPr/>
            </p:nvSpPr>
            <p:spPr bwMode="auto">
              <a:xfrm>
                <a:off x="6799427" y="2968294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3" name="六角形 272"/>
              <p:cNvSpPr/>
              <p:nvPr/>
            </p:nvSpPr>
            <p:spPr bwMode="auto">
              <a:xfrm>
                <a:off x="6799427" y="2852644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4" name="六角形 273"/>
              <p:cNvSpPr/>
              <p:nvPr/>
            </p:nvSpPr>
            <p:spPr bwMode="auto">
              <a:xfrm>
                <a:off x="7124363" y="2442841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5" name="六角形 274"/>
              <p:cNvSpPr/>
              <p:nvPr/>
            </p:nvSpPr>
            <p:spPr bwMode="auto">
              <a:xfrm>
                <a:off x="7552455" y="2450384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6" name="六角形 275"/>
              <p:cNvSpPr/>
              <p:nvPr/>
            </p:nvSpPr>
            <p:spPr bwMode="auto">
              <a:xfrm>
                <a:off x="7338408" y="2447869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7" name="六角形 276"/>
              <p:cNvSpPr/>
              <p:nvPr/>
            </p:nvSpPr>
            <p:spPr bwMode="auto">
              <a:xfrm>
                <a:off x="7980546" y="2452897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8" name="六角形 277"/>
              <p:cNvSpPr/>
              <p:nvPr/>
            </p:nvSpPr>
            <p:spPr bwMode="auto">
              <a:xfrm>
                <a:off x="7766500" y="2450384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9" name="六角形 278"/>
              <p:cNvSpPr/>
              <p:nvPr/>
            </p:nvSpPr>
            <p:spPr bwMode="auto">
              <a:xfrm>
                <a:off x="7124363" y="2561006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0" name="六角形 279"/>
              <p:cNvSpPr/>
              <p:nvPr/>
            </p:nvSpPr>
            <p:spPr bwMode="auto">
              <a:xfrm>
                <a:off x="7124363" y="2679169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1" name="六角形 280"/>
              <p:cNvSpPr/>
              <p:nvPr/>
            </p:nvSpPr>
            <p:spPr bwMode="auto">
              <a:xfrm>
                <a:off x="7230096" y="2621345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2" name="六角形 281"/>
              <p:cNvSpPr/>
              <p:nvPr/>
            </p:nvSpPr>
            <p:spPr bwMode="auto">
              <a:xfrm>
                <a:off x="7230096" y="2739508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3" name="六角形 282"/>
              <p:cNvSpPr/>
              <p:nvPr/>
            </p:nvSpPr>
            <p:spPr bwMode="auto">
              <a:xfrm>
                <a:off x="7230096" y="2503180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4" name="六角形 283"/>
              <p:cNvSpPr/>
              <p:nvPr/>
            </p:nvSpPr>
            <p:spPr bwMode="auto">
              <a:xfrm>
                <a:off x="7552455" y="2563519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5" name="六角形 284"/>
              <p:cNvSpPr/>
              <p:nvPr/>
            </p:nvSpPr>
            <p:spPr bwMode="auto">
              <a:xfrm>
                <a:off x="7552455" y="2681684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6" name="六角形 285"/>
              <p:cNvSpPr/>
              <p:nvPr/>
            </p:nvSpPr>
            <p:spPr bwMode="auto">
              <a:xfrm>
                <a:off x="7658187" y="2623858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7" name="六角形 286"/>
              <p:cNvSpPr/>
              <p:nvPr/>
            </p:nvSpPr>
            <p:spPr bwMode="auto">
              <a:xfrm>
                <a:off x="7658187" y="2742023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8" name="六角形 287"/>
              <p:cNvSpPr/>
              <p:nvPr/>
            </p:nvSpPr>
            <p:spPr bwMode="auto">
              <a:xfrm>
                <a:off x="7658187" y="2505695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9" name="六角形 288"/>
              <p:cNvSpPr/>
              <p:nvPr/>
            </p:nvSpPr>
            <p:spPr bwMode="auto">
              <a:xfrm>
                <a:off x="7338408" y="2563519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0" name="六角形 289"/>
              <p:cNvSpPr/>
              <p:nvPr/>
            </p:nvSpPr>
            <p:spPr bwMode="auto">
              <a:xfrm>
                <a:off x="7338408" y="2679169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1" name="六角形 290"/>
              <p:cNvSpPr/>
              <p:nvPr/>
            </p:nvSpPr>
            <p:spPr bwMode="auto">
              <a:xfrm>
                <a:off x="7444143" y="2621345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2" name="六角形 291"/>
              <p:cNvSpPr/>
              <p:nvPr/>
            </p:nvSpPr>
            <p:spPr bwMode="auto">
              <a:xfrm>
                <a:off x="7444143" y="2739508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3" name="六角形 292"/>
              <p:cNvSpPr/>
              <p:nvPr/>
            </p:nvSpPr>
            <p:spPr bwMode="auto">
              <a:xfrm>
                <a:off x="7444143" y="2505695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4" name="六角形 293"/>
              <p:cNvSpPr/>
              <p:nvPr/>
            </p:nvSpPr>
            <p:spPr bwMode="auto">
              <a:xfrm>
                <a:off x="7980546" y="2568547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5" name="六角形 294"/>
              <p:cNvSpPr/>
              <p:nvPr/>
            </p:nvSpPr>
            <p:spPr bwMode="auto">
              <a:xfrm>
                <a:off x="7980546" y="2684197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6" name="六角形 295"/>
              <p:cNvSpPr/>
              <p:nvPr/>
            </p:nvSpPr>
            <p:spPr bwMode="auto">
              <a:xfrm>
                <a:off x="8086279" y="2626373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7" name="六角形 296"/>
              <p:cNvSpPr/>
              <p:nvPr/>
            </p:nvSpPr>
            <p:spPr bwMode="auto">
              <a:xfrm>
                <a:off x="8086279" y="2744536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8" name="六角形 297"/>
              <p:cNvSpPr/>
              <p:nvPr/>
            </p:nvSpPr>
            <p:spPr bwMode="auto">
              <a:xfrm>
                <a:off x="8086279" y="2510723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9" name="六角形 298"/>
              <p:cNvSpPr/>
              <p:nvPr/>
            </p:nvSpPr>
            <p:spPr bwMode="auto">
              <a:xfrm>
                <a:off x="7766500" y="2566034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0" name="六角形 299"/>
              <p:cNvSpPr/>
              <p:nvPr/>
            </p:nvSpPr>
            <p:spPr bwMode="auto">
              <a:xfrm>
                <a:off x="7766500" y="2684197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1" name="六角形 300"/>
              <p:cNvSpPr/>
              <p:nvPr/>
            </p:nvSpPr>
            <p:spPr bwMode="auto">
              <a:xfrm>
                <a:off x="7872234" y="2626373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2" name="六角形 301"/>
              <p:cNvSpPr/>
              <p:nvPr/>
            </p:nvSpPr>
            <p:spPr bwMode="auto">
              <a:xfrm>
                <a:off x="7872234" y="2742023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3" name="六角形 302"/>
              <p:cNvSpPr/>
              <p:nvPr/>
            </p:nvSpPr>
            <p:spPr bwMode="auto">
              <a:xfrm>
                <a:off x="7872234" y="2508208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4" name="六角形 303"/>
              <p:cNvSpPr/>
              <p:nvPr/>
            </p:nvSpPr>
            <p:spPr bwMode="auto">
              <a:xfrm>
                <a:off x="7121784" y="2912983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5" name="六角形 304"/>
              <p:cNvSpPr/>
              <p:nvPr/>
            </p:nvSpPr>
            <p:spPr bwMode="auto">
              <a:xfrm>
                <a:off x="7121784" y="2794819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6" name="六角形 305"/>
              <p:cNvSpPr/>
              <p:nvPr/>
            </p:nvSpPr>
            <p:spPr bwMode="auto">
              <a:xfrm>
                <a:off x="7227518" y="2973322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7" name="六角形 306"/>
              <p:cNvSpPr/>
              <p:nvPr/>
            </p:nvSpPr>
            <p:spPr bwMode="auto">
              <a:xfrm>
                <a:off x="7227518" y="2855158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8" name="六角形 307"/>
              <p:cNvSpPr/>
              <p:nvPr/>
            </p:nvSpPr>
            <p:spPr bwMode="auto">
              <a:xfrm>
                <a:off x="7552455" y="2915497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9" name="六角形 308"/>
              <p:cNvSpPr/>
              <p:nvPr/>
            </p:nvSpPr>
            <p:spPr bwMode="auto">
              <a:xfrm>
                <a:off x="7552455" y="2799847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0" name="六角形 309"/>
              <p:cNvSpPr/>
              <p:nvPr/>
            </p:nvSpPr>
            <p:spPr bwMode="auto">
              <a:xfrm>
                <a:off x="7658187" y="2975836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1" name="六角形 310"/>
              <p:cNvSpPr/>
              <p:nvPr/>
            </p:nvSpPr>
            <p:spPr bwMode="auto">
              <a:xfrm>
                <a:off x="7658187" y="2857673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2" name="六角形 311"/>
              <p:cNvSpPr/>
              <p:nvPr/>
            </p:nvSpPr>
            <p:spPr bwMode="auto">
              <a:xfrm>
                <a:off x="7335830" y="2912983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3" name="六角形 312"/>
              <p:cNvSpPr/>
              <p:nvPr/>
            </p:nvSpPr>
            <p:spPr bwMode="auto">
              <a:xfrm>
                <a:off x="7335830" y="2797334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4" name="六角形 313"/>
              <p:cNvSpPr/>
              <p:nvPr/>
            </p:nvSpPr>
            <p:spPr bwMode="auto">
              <a:xfrm>
                <a:off x="7441563" y="2973322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5" name="六角形 314"/>
              <p:cNvSpPr/>
              <p:nvPr/>
            </p:nvSpPr>
            <p:spPr bwMode="auto">
              <a:xfrm>
                <a:off x="7441563" y="2855158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6" name="六角形 315"/>
              <p:cNvSpPr/>
              <p:nvPr/>
            </p:nvSpPr>
            <p:spPr bwMode="auto">
              <a:xfrm>
                <a:off x="7980546" y="2918012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7" name="六角形 316"/>
              <p:cNvSpPr/>
              <p:nvPr/>
            </p:nvSpPr>
            <p:spPr bwMode="auto">
              <a:xfrm>
                <a:off x="7980546" y="2802362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8" name="六角形 317"/>
              <p:cNvSpPr/>
              <p:nvPr/>
            </p:nvSpPr>
            <p:spPr bwMode="auto">
              <a:xfrm>
                <a:off x="8083701" y="2980864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9" name="六角形 318"/>
              <p:cNvSpPr/>
              <p:nvPr/>
            </p:nvSpPr>
            <p:spPr bwMode="auto">
              <a:xfrm>
                <a:off x="8083701" y="2865214"/>
                <a:ext cx="13925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0" name="六角形 319"/>
              <p:cNvSpPr/>
              <p:nvPr/>
            </p:nvSpPr>
            <p:spPr bwMode="auto">
              <a:xfrm>
                <a:off x="7763922" y="2918012"/>
                <a:ext cx="13925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1" name="六角形 320"/>
              <p:cNvSpPr/>
              <p:nvPr/>
            </p:nvSpPr>
            <p:spPr bwMode="auto">
              <a:xfrm>
                <a:off x="7763922" y="2799847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2" name="六角形 321"/>
              <p:cNvSpPr/>
              <p:nvPr/>
            </p:nvSpPr>
            <p:spPr bwMode="auto">
              <a:xfrm>
                <a:off x="7869654" y="2975836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3" name="六角形 322"/>
              <p:cNvSpPr/>
              <p:nvPr/>
            </p:nvSpPr>
            <p:spPr bwMode="auto">
              <a:xfrm>
                <a:off x="7869654" y="2860186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4" name="六角形 323"/>
              <p:cNvSpPr/>
              <p:nvPr/>
            </p:nvSpPr>
            <p:spPr bwMode="auto">
              <a:xfrm>
                <a:off x="8194591" y="2455412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5" name="六角形 324"/>
              <p:cNvSpPr/>
              <p:nvPr/>
            </p:nvSpPr>
            <p:spPr bwMode="auto">
              <a:xfrm>
                <a:off x="8622682" y="2457926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6" name="六角形 325"/>
              <p:cNvSpPr/>
              <p:nvPr/>
            </p:nvSpPr>
            <p:spPr bwMode="auto">
              <a:xfrm>
                <a:off x="8406058" y="2455412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7" name="六角形 326"/>
              <p:cNvSpPr/>
              <p:nvPr/>
            </p:nvSpPr>
            <p:spPr bwMode="auto">
              <a:xfrm>
                <a:off x="8194591" y="2568547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8" name="六角形 327"/>
              <p:cNvSpPr/>
              <p:nvPr/>
            </p:nvSpPr>
            <p:spPr bwMode="auto">
              <a:xfrm>
                <a:off x="8194591" y="2686712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9" name="六角形 328"/>
              <p:cNvSpPr/>
              <p:nvPr/>
            </p:nvSpPr>
            <p:spPr bwMode="auto">
              <a:xfrm>
                <a:off x="8297746" y="2628886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0" name="六角形 329"/>
              <p:cNvSpPr/>
              <p:nvPr/>
            </p:nvSpPr>
            <p:spPr bwMode="auto">
              <a:xfrm>
                <a:off x="8297746" y="2747051"/>
                <a:ext cx="13925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1" name="六角形 330"/>
              <p:cNvSpPr/>
              <p:nvPr/>
            </p:nvSpPr>
            <p:spPr bwMode="auto">
              <a:xfrm>
                <a:off x="8297746" y="2510723"/>
                <a:ext cx="13925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2" name="六角形 331"/>
              <p:cNvSpPr/>
              <p:nvPr/>
            </p:nvSpPr>
            <p:spPr bwMode="auto">
              <a:xfrm>
                <a:off x="8620104" y="2573575"/>
                <a:ext cx="13925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3" name="六角形 332"/>
              <p:cNvSpPr/>
              <p:nvPr/>
            </p:nvSpPr>
            <p:spPr bwMode="auto">
              <a:xfrm>
                <a:off x="8620104" y="2689225"/>
                <a:ext cx="13925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4" name="六角形 333"/>
              <p:cNvSpPr/>
              <p:nvPr/>
            </p:nvSpPr>
            <p:spPr bwMode="auto">
              <a:xfrm>
                <a:off x="8406058" y="2571062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5" name="六角形 334"/>
              <p:cNvSpPr/>
              <p:nvPr/>
            </p:nvSpPr>
            <p:spPr bwMode="auto">
              <a:xfrm>
                <a:off x="8406058" y="2686712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6" name="六角形 335"/>
              <p:cNvSpPr/>
              <p:nvPr/>
            </p:nvSpPr>
            <p:spPr bwMode="auto">
              <a:xfrm>
                <a:off x="8514370" y="2631401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7" name="六角形 336"/>
              <p:cNvSpPr/>
              <p:nvPr/>
            </p:nvSpPr>
            <p:spPr bwMode="auto">
              <a:xfrm>
                <a:off x="8514370" y="2747051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8" name="六角形 337"/>
              <p:cNvSpPr/>
              <p:nvPr/>
            </p:nvSpPr>
            <p:spPr bwMode="auto">
              <a:xfrm>
                <a:off x="8514370" y="2513236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9" name="六角形 338"/>
              <p:cNvSpPr/>
              <p:nvPr/>
            </p:nvSpPr>
            <p:spPr bwMode="auto">
              <a:xfrm>
                <a:off x="8192013" y="2923040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0" name="六角形 339"/>
              <p:cNvSpPr/>
              <p:nvPr/>
            </p:nvSpPr>
            <p:spPr bwMode="auto">
              <a:xfrm>
                <a:off x="8192013" y="2802362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1" name="六角形 340"/>
              <p:cNvSpPr/>
              <p:nvPr/>
            </p:nvSpPr>
            <p:spPr bwMode="auto">
              <a:xfrm>
                <a:off x="8297746" y="2983379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2" name="六角形 341"/>
              <p:cNvSpPr/>
              <p:nvPr/>
            </p:nvSpPr>
            <p:spPr bwMode="auto">
              <a:xfrm>
                <a:off x="8297746" y="2865214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3" name="六角形 342"/>
              <p:cNvSpPr/>
              <p:nvPr/>
            </p:nvSpPr>
            <p:spPr bwMode="auto">
              <a:xfrm>
                <a:off x="8620104" y="2925553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4" name="六角形 343"/>
              <p:cNvSpPr/>
              <p:nvPr/>
            </p:nvSpPr>
            <p:spPr bwMode="auto">
              <a:xfrm>
                <a:off x="8620104" y="2809903"/>
                <a:ext cx="13925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5" name="六角形 344"/>
              <p:cNvSpPr/>
              <p:nvPr/>
            </p:nvSpPr>
            <p:spPr bwMode="auto">
              <a:xfrm>
                <a:off x="8406058" y="2925553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6" name="六角形 345"/>
              <p:cNvSpPr/>
              <p:nvPr/>
            </p:nvSpPr>
            <p:spPr bwMode="auto">
              <a:xfrm>
                <a:off x="8406058" y="2804875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7" name="六角形 346"/>
              <p:cNvSpPr/>
              <p:nvPr/>
            </p:nvSpPr>
            <p:spPr bwMode="auto">
              <a:xfrm>
                <a:off x="8511792" y="2983379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8" name="六角形 347"/>
              <p:cNvSpPr/>
              <p:nvPr/>
            </p:nvSpPr>
            <p:spPr bwMode="auto">
              <a:xfrm>
                <a:off x="8511792" y="2867729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6" name="直線コネクタ 75"/>
            <p:cNvCxnSpPr/>
            <p:nvPr/>
          </p:nvCxnSpPr>
          <p:spPr bwMode="auto">
            <a:xfrm flipH="1">
              <a:off x="3255" y="3070"/>
              <a:ext cx="332" cy="0"/>
            </a:xfrm>
            <a:prstGeom prst="lin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 bwMode="auto">
            <a:xfrm flipH="1">
              <a:off x="2285" y="3455"/>
              <a:ext cx="1308" cy="0"/>
            </a:xfrm>
            <a:prstGeom prst="lin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 bwMode="auto">
            <a:xfrm flipH="1">
              <a:off x="2284" y="3070"/>
              <a:ext cx="332" cy="0"/>
            </a:xfrm>
            <a:prstGeom prst="lin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 bwMode="auto">
            <a:xfrm flipH="1">
              <a:off x="2670" y="3070"/>
              <a:ext cx="530" cy="0"/>
            </a:xfrm>
            <a:prstGeom prst="lin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 bwMode="auto">
            <a:xfrm>
              <a:off x="2608" y="2940"/>
              <a:ext cx="0" cy="130"/>
            </a:xfrm>
            <a:prstGeom prst="lin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 bwMode="auto">
            <a:xfrm>
              <a:off x="2674" y="2940"/>
              <a:ext cx="0" cy="130"/>
            </a:xfrm>
            <a:prstGeom prst="lin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 bwMode="auto">
            <a:xfrm>
              <a:off x="3195" y="2940"/>
              <a:ext cx="0" cy="130"/>
            </a:xfrm>
            <a:prstGeom prst="lin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/>
            <p:cNvCxnSpPr/>
            <p:nvPr/>
          </p:nvCxnSpPr>
          <p:spPr bwMode="auto">
            <a:xfrm>
              <a:off x="3261" y="2940"/>
              <a:ext cx="0" cy="130"/>
            </a:xfrm>
            <a:prstGeom prst="lin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正方形/長方形 83"/>
            <p:cNvSpPr>
              <a:spLocks noChangeArrowheads="1"/>
            </p:cNvSpPr>
            <p:nvPr/>
          </p:nvSpPr>
          <p:spPr bwMode="auto">
            <a:xfrm>
              <a:off x="2200" y="3041"/>
              <a:ext cx="100" cy="446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800" dirty="0">
                <a:latin typeface="+mn-lt"/>
                <a:ea typeface="+mn-ea"/>
              </a:endParaRPr>
            </a:p>
          </p:txBody>
        </p:sp>
        <p:sp>
          <p:nvSpPr>
            <p:cNvPr id="85" name="正方形/長方形 84"/>
            <p:cNvSpPr>
              <a:spLocks noChangeArrowheads="1"/>
            </p:cNvSpPr>
            <p:nvPr/>
          </p:nvSpPr>
          <p:spPr bwMode="auto">
            <a:xfrm>
              <a:off x="3177" y="2784"/>
              <a:ext cx="101" cy="169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800" dirty="0">
                <a:latin typeface="+mn-lt"/>
                <a:ea typeface="+mn-ea"/>
              </a:endParaRPr>
            </a:p>
          </p:txBody>
        </p:sp>
        <p:sp>
          <p:nvSpPr>
            <p:cNvPr id="86" name="正方形/長方形 85"/>
            <p:cNvSpPr>
              <a:spLocks noChangeArrowheads="1"/>
            </p:cNvSpPr>
            <p:nvPr/>
          </p:nvSpPr>
          <p:spPr bwMode="auto">
            <a:xfrm>
              <a:off x="2590" y="2784"/>
              <a:ext cx="101" cy="169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800" dirty="0">
                <a:latin typeface="+mn-lt"/>
                <a:ea typeface="+mn-ea"/>
              </a:endParaRPr>
            </a:p>
          </p:txBody>
        </p:sp>
        <p:sp>
          <p:nvSpPr>
            <p:cNvPr id="87" name="円弧 86"/>
            <p:cNvSpPr/>
            <p:nvPr/>
          </p:nvSpPr>
          <p:spPr>
            <a:xfrm>
              <a:off x="2643" y="2782"/>
              <a:ext cx="586" cy="602"/>
            </a:xfrm>
            <a:prstGeom prst="arc">
              <a:avLst>
                <a:gd name="adj1" fmla="val 312876"/>
                <a:gd name="adj2" fmla="val 10785088"/>
              </a:avLst>
            </a:prstGeom>
            <a:ln w="31750">
              <a:solidFill>
                <a:srgbClr val="0070C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8" name="正方形/長方形 87"/>
            <p:cNvSpPr>
              <a:spLocks noChangeArrowheads="1"/>
            </p:cNvSpPr>
            <p:nvPr/>
          </p:nvSpPr>
          <p:spPr bwMode="auto">
            <a:xfrm>
              <a:off x="3580" y="3041"/>
              <a:ext cx="101" cy="446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800" dirty="0">
                <a:latin typeface="+mn-lt"/>
                <a:ea typeface="+mn-ea"/>
              </a:endParaRPr>
            </a:p>
          </p:txBody>
        </p:sp>
        <p:sp>
          <p:nvSpPr>
            <p:cNvPr id="89" name="円/楕円 88"/>
            <p:cNvSpPr/>
            <p:nvPr/>
          </p:nvSpPr>
          <p:spPr>
            <a:xfrm>
              <a:off x="2668" y="3519"/>
              <a:ext cx="120" cy="124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0" name="円/楕円 89"/>
            <p:cNvSpPr/>
            <p:nvPr/>
          </p:nvSpPr>
          <p:spPr>
            <a:xfrm>
              <a:off x="2708" y="3561"/>
              <a:ext cx="39" cy="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2455" y="3477"/>
              <a:ext cx="201" cy="2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i="1" dirty="0">
                  <a:solidFill>
                    <a:srgbClr val="7030A0"/>
                  </a:solidFill>
                </a:rPr>
                <a:t>B</a:t>
              </a:r>
              <a:endParaRPr lang="ja-JP" alt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92" name="円/楕円 91"/>
            <p:cNvSpPr/>
            <p:nvPr/>
          </p:nvSpPr>
          <p:spPr>
            <a:xfrm>
              <a:off x="3209" y="3051"/>
              <a:ext cx="41" cy="41"/>
            </a:xfrm>
            <a:prstGeom prst="ellipse">
              <a:avLst/>
            </a:prstGeom>
            <a:solidFill>
              <a:srgbClr val="0070C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349" name="正方形/長方形 348"/>
          <p:cNvSpPr/>
          <p:nvPr/>
        </p:nvSpPr>
        <p:spPr>
          <a:xfrm>
            <a:off x="1979712" y="155679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弾道伝導</a:t>
            </a:r>
            <a:endParaRPr lang="ja-JP" altLang="en-US" sz="20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350" name="図 349" descr="GrapheneULSLResi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4005064"/>
            <a:ext cx="2088232" cy="742079"/>
          </a:xfrm>
          <a:prstGeom prst="rect">
            <a:avLst/>
          </a:prstGeom>
        </p:spPr>
      </p:pic>
      <p:sp>
        <p:nvSpPr>
          <p:cNvPr id="351" name="Text Box 5"/>
          <p:cNvSpPr txBox="1">
            <a:spLocks noChangeArrowheads="1"/>
          </p:cNvSpPr>
          <p:nvPr/>
        </p:nvSpPr>
        <p:spPr bwMode="auto">
          <a:xfrm>
            <a:off x="899592" y="3573016"/>
            <a:ext cx="15121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ja-JP" altLang="en-US" sz="2000" dirty="0" smtClean="0">
                <a:ea typeface="HGP創英角ﾎﾟｯﾌﾟ体" pitchFamily="50" charset="-128"/>
              </a:rPr>
              <a:t>平面超格子</a:t>
            </a:r>
            <a:endParaRPr lang="ja-JP" altLang="en-US" sz="2000" dirty="0">
              <a:ea typeface="HGP創英角ﾎﾟｯﾌﾟ体" pitchFamily="50" charset="-128"/>
            </a:endParaRPr>
          </a:p>
        </p:txBody>
      </p:sp>
      <p:sp>
        <p:nvSpPr>
          <p:cNvPr id="353" name="正方形/長方形 352"/>
          <p:cNvSpPr/>
          <p:nvPr/>
        </p:nvSpPr>
        <p:spPr>
          <a:xfrm>
            <a:off x="5796136" y="3532946"/>
            <a:ext cx="1475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 smtClean="0">
                <a:latin typeface="HGP創英角ﾎﾟｯﾌﾟ体" pitchFamily="50" charset="-128"/>
                <a:ea typeface="HGP創英角ﾎﾟｯﾌﾟ体" pitchFamily="50" charset="-128"/>
              </a:rPr>
              <a:t>超伝導素子</a:t>
            </a:r>
            <a:endParaRPr lang="en-US" altLang="ja-JP" sz="2000" b="1" dirty="0" smtClean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363" name="Picture 38" descr="DSC01314"/>
          <p:cNvPicPr>
            <a:picLocks noChangeAspect="1" noChangeArrowheads="1"/>
          </p:cNvPicPr>
          <p:nvPr/>
        </p:nvPicPr>
        <p:blipFill>
          <a:blip r:embed="rId8" cstate="print">
            <a:lum bright="18000" contrast="42000"/>
          </a:blip>
          <a:srcRect l="7701" t="4724" r="6325" b="6558"/>
          <a:stretch>
            <a:fillRect/>
          </a:stretch>
        </p:blipFill>
        <p:spPr bwMode="auto">
          <a:xfrm>
            <a:off x="3347864" y="4005064"/>
            <a:ext cx="1584176" cy="838210"/>
          </a:xfrm>
          <a:prstGeom prst="rect">
            <a:avLst/>
          </a:prstGeom>
          <a:noFill/>
        </p:spPr>
      </p:pic>
      <p:sp>
        <p:nvSpPr>
          <p:cNvPr id="365" name="正方形/長方形 364"/>
          <p:cNvSpPr/>
          <p:nvPr/>
        </p:nvSpPr>
        <p:spPr>
          <a:xfrm>
            <a:off x="3577436" y="357301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ea typeface="HGP創英角ﾎﾟｯﾌﾟ体" pitchFamily="50" charset="-128"/>
              </a:rPr>
              <a:t>細孔素子</a:t>
            </a:r>
            <a:endParaRPr lang="ja-JP" altLang="en-US" sz="2000" dirty="0">
              <a:ea typeface="HGP創英角ﾎﾟｯﾌﾟ体" pitchFamily="50" charset="-128"/>
            </a:endParaRPr>
          </a:p>
        </p:txBody>
      </p:sp>
      <p:sp>
        <p:nvSpPr>
          <p:cNvPr id="368" name="テキスト ボックス 13"/>
          <p:cNvSpPr txBox="1">
            <a:spLocks noChangeArrowheads="1"/>
          </p:cNvSpPr>
          <p:nvPr/>
        </p:nvSpPr>
        <p:spPr bwMode="auto">
          <a:xfrm>
            <a:off x="2228232" y="5916784"/>
            <a:ext cx="1512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dirty="0" smtClean="0">
                <a:latin typeface="HGP創英角ﾎﾟｯﾌﾟ体" pitchFamily="50" charset="-128"/>
                <a:ea typeface="HGP創英角ﾎﾟｯﾌﾟ体" pitchFamily="50" charset="-128"/>
                <a:cs typeface="Times New Roman" charset="0"/>
              </a:rPr>
              <a:t>欠陥直視</a:t>
            </a:r>
            <a:endParaRPr lang="en-US" altLang="ja-JP" dirty="0" smtClean="0">
              <a:latin typeface="HGP創英角ﾎﾟｯﾌﾟ体" pitchFamily="50" charset="-128"/>
              <a:ea typeface="HGP創英角ﾎﾟｯﾌﾟ体" pitchFamily="50" charset="-128"/>
              <a:cs typeface="Times New Roman" charset="0"/>
            </a:endParaRPr>
          </a:p>
          <a:p>
            <a:pPr algn="ctr"/>
            <a:r>
              <a:rPr lang="ja-JP" altLang="en-US" dirty="0" smtClean="0">
                <a:latin typeface="HGP創英角ﾎﾟｯﾌﾟ体" pitchFamily="50" charset="-128"/>
                <a:ea typeface="HGP創英角ﾎﾟｯﾌﾟ体" pitchFamily="50" charset="-128"/>
                <a:cs typeface="Times New Roman" charset="0"/>
              </a:rPr>
              <a:t>（</a:t>
            </a:r>
            <a:r>
              <a:rPr lang="en-US" altLang="ja-JP" dirty="0">
                <a:latin typeface="Comic Sans MS" pitchFamily="66" charset="0"/>
                <a:ea typeface="HGP創英角ﾎﾟｯﾌﾟ体" pitchFamily="50" charset="-128"/>
                <a:cs typeface="Times New Roman" charset="0"/>
              </a:rPr>
              <a:t>5-7</a:t>
            </a:r>
            <a:r>
              <a:rPr lang="ja-JP" altLang="en-US" dirty="0">
                <a:latin typeface="HGP創英角ﾎﾟｯﾌﾟ体" pitchFamily="50" charset="-128"/>
                <a:ea typeface="HGP創英角ﾎﾟｯﾌﾟ体" pitchFamily="50" charset="-128"/>
                <a:cs typeface="Times New Roman" charset="0"/>
              </a:rPr>
              <a:t>員環</a:t>
            </a:r>
            <a:r>
              <a:rPr lang="ja-JP" altLang="en-US" dirty="0" smtClean="0">
                <a:latin typeface="HGP創英角ﾎﾟｯﾌﾟ体" pitchFamily="50" charset="-128"/>
                <a:ea typeface="HGP創英角ﾎﾟｯﾌﾟ体" pitchFamily="50" charset="-128"/>
                <a:cs typeface="Times New Roman" charset="0"/>
              </a:rPr>
              <a:t>）</a:t>
            </a:r>
            <a:endParaRPr lang="en-US" altLang="ja-JP" dirty="0" smtClean="0">
              <a:latin typeface="HGP創英角ﾎﾟｯﾌﾟ体" pitchFamily="50" charset="-128"/>
              <a:ea typeface="HGP創英角ﾎﾟｯﾌﾟ体" pitchFamily="50" charset="-128"/>
              <a:cs typeface="Times New Roman" charset="0"/>
            </a:endParaRPr>
          </a:p>
        </p:txBody>
      </p:sp>
      <p:grpSp>
        <p:nvGrpSpPr>
          <p:cNvPr id="369" name="グループ化 368"/>
          <p:cNvGrpSpPr/>
          <p:nvPr/>
        </p:nvGrpSpPr>
        <p:grpSpPr>
          <a:xfrm>
            <a:off x="467543" y="5589240"/>
            <a:ext cx="1872209" cy="1080120"/>
            <a:chOff x="4043979" y="2996516"/>
            <a:chExt cx="4667704" cy="2995227"/>
          </a:xfrm>
        </p:grpSpPr>
        <p:pic>
          <p:nvPicPr>
            <p:cNvPr id="370" name="図 7" descr="図1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043979" y="2996516"/>
              <a:ext cx="4667704" cy="2995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71" name="直線コネクタ 370"/>
            <p:cNvCxnSpPr/>
            <p:nvPr/>
          </p:nvCxnSpPr>
          <p:spPr bwMode="auto">
            <a:xfrm flipH="1" flipV="1">
              <a:off x="8096251" y="4014788"/>
              <a:ext cx="249238" cy="80962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直線コネクタ 371"/>
            <p:cNvCxnSpPr/>
            <p:nvPr/>
          </p:nvCxnSpPr>
          <p:spPr bwMode="auto">
            <a:xfrm>
              <a:off x="6864350" y="3779838"/>
              <a:ext cx="146050" cy="15875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直線コネクタ 372"/>
            <p:cNvCxnSpPr/>
            <p:nvPr/>
          </p:nvCxnSpPr>
          <p:spPr bwMode="auto">
            <a:xfrm>
              <a:off x="7381875" y="3635375"/>
              <a:ext cx="15875" cy="195263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直線コネクタ 373"/>
            <p:cNvCxnSpPr/>
            <p:nvPr/>
          </p:nvCxnSpPr>
          <p:spPr bwMode="auto">
            <a:xfrm>
              <a:off x="7177088" y="3530600"/>
              <a:ext cx="179387" cy="1111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直線コネクタ 374"/>
            <p:cNvCxnSpPr/>
            <p:nvPr/>
          </p:nvCxnSpPr>
          <p:spPr bwMode="auto">
            <a:xfrm flipV="1">
              <a:off x="6951663" y="3505200"/>
              <a:ext cx="177800" cy="730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直線コネクタ 375"/>
            <p:cNvCxnSpPr/>
            <p:nvPr/>
          </p:nvCxnSpPr>
          <p:spPr bwMode="auto">
            <a:xfrm flipV="1">
              <a:off x="7229475" y="3868738"/>
              <a:ext cx="155575" cy="857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直線コネクタ 376"/>
            <p:cNvCxnSpPr/>
            <p:nvPr/>
          </p:nvCxnSpPr>
          <p:spPr bwMode="auto">
            <a:xfrm>
              <a:off x="7024688" y="3922714"/>
              <a:ext cx="207962" cy="3810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直線コネクタ 377"/>
            <p:cNvCxnSpPr/>
            <p:nvPr/>
          </p:nvCxnSpPr>
          <p:spPr bwMode="auto">
            <a:xfrm flipV="1">
              <a:off x="6877050" y="3581400"/>
              <a:ext cx="71438" cy="163513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直線コネクタ 378"/>
            <p:cNvCxnSpPr/>
            <p:nvPr/>
          </p:nvCxnSpPr>
          <p:spPr bwMode="auto">
            <a:xfrm flipV="1">
              <a:off x="5480050" y="3303588"/>
              <a:ext cx="155575" cy="153987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直線コネクタ 379"/>
            <p:cNvCxnSpPr/>
            <p:nvPr/>
          </p:nvCxnSpPr>
          <p:spPr bwMode="auto">
            <a:xfrm>
              <a:off x="5632450" y="3297237"/>
              <a:ext cx="230188" cy="1270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直線コネクタ 380"/>
            <p:cNvCxnSpPr/>
            <p:nvPr/>
          </p:nvCxnSpPr>
          <p:spPr bwMode="auto">
            <a:xfrm>
              <a:off x="5867400" y="3327400"/>
              <a:ext cx="119063" cy="16827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直線コネクタ 381"/>
            <p:cNvCxnSpPr/>
            <p:nvPr/>
          </p:nvCxnSpPr>
          <p:spPr bwMode="auto">
            <a:xfrm flipH="1">
              <a:off x="5942013" y="3530600"/>
              <a:ext cx="36512" cy="230188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直線コネクタ 382"/>
            <p:cNvCxnSpPr/>
            <p:nvPr/>
          </p:nvCxnSpPr>
          <p:spPr bwMode="auto">
            <a:xfrm>
              <a:off x="5468938" y="3498850"/>
              <a:ext cx="58737" cy="21590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直線コネクタ 383"/>
            <p:cNvCxnSpPr/>
            <p:nvPr/>
          </p:nvCxnSpPr>
          <p:spPr bwMode="auto">
            <a:xfrm>
              <a:off x="5551488" y="3724275"/>
              <a:ext cx="157162" cy="65088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直線コネクタ 384"/>
            <p:cNvCxnSpPr/>
            <p:nvPr/>
          </p:nvCxnSpPr>
          <p:spPr bwMode="auto">
            <a:xfrm flipV="1">
              <a:off x="5738813" y="3744913"/>
              <a:ext cx="200025" cy="3810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直線コネクタ 385"/>
            <p:cNvCxnSpPr/>
            <p:nvPr/>
          </p:nvCxnSpPr>
          <p:spPr bwMode="auto">
            <a:xfrm flipV="1">
              <a:off x="6075363" y="3862388"/>
              <a:ext cx="160337" cy="20637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直線コネクタ 386"/>
            <p:cNvCxnSpPr/>
            <p:nvPr/>
          </p:nvCxnSpPr>
          <p:spPr bwMode="auto">
            <a:xfrm flipV="1">
              <a:off x="5937250" y="3919538"/>
              <a:ext cx="107950" cy="1238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直線コネクタ 387"/>
            <p:cNvCxnSpPr/>
            <p:nvPr/>
          </p:nvCxnSpPr>
          <p:spPr bwMode="auto">
            <a:xfrm flipV="1">
              <a:off x="6238875" y="4251325"/>
              <a:ext cx="153988" cy="93663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直線コネクタ 388"/>
            <p:cNvCxnSpPr/>
            <p:nvPr/>
          </p:nvCxnSpPr>
          <p:spPr bwMode="auto">
            <a:xfrm>
              <a:off x="5992813" y="4281488"/>
              <a:ext cx="192087" cy="857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直線コネクタ 389"/>
            <p:cNvCxnSpPr/>
            <p:nvPr/>
          </p:nvCxnSpPr>
          <p:spPr bwMode="auto">
            <a:xfrm>
              <a:off x="5940425" y="4059237"/>
              <a:ext cx="49213" cy="204788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直線コネクタ 390"/>
            <p:cNvCxnSpPr/>
            <p:nvPr/>
          </p:nvCxnSpPr>
          <p:spPr bwMode="auto">
            <a:xfrm>
              <a:off x="6380163" y="4022725"/>
              <a:ext cx="3175" cy="22860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直線コネクタ 391"/>
            <p:cNvCxnSpPr/>
            <p:nvPr/>
          </p:nvCxnSpPr>
          <p:spPr bwMode="auto">
            <a:xfrm>
              <a:off x="6257925" y="3867150"/>
              <a:ext cx="144463" cy="150813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直線コネクタ 392"/>
            <p:cNvCxnSpPr/>
            <p:nvPr/>
          </p:nvCxnSpPr>
          <p:spPr bwMode="auto">
            <a:xfrm flipV="1">
              <a:off x="6710363" y="4108450"/>
              <a:ext cx="225425" cy="36513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直線コネクタ 393"/>
            <p:cNvCxnSpPr/>
            <p:nvPr/>
          </p:nvCxnSpPr>
          <p:spPr bwMode="auto">
            <a:xfrm flipV="1">
              <a:off x="6580188" y="4146550"/>
              <a:ext cx="123825" cy="14605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直線コネクタ 394"/>
            <p:cNvCxnSpPr/>
            <p:nvPr/>
          </p:nvCxnSpPr>
          <p:spPr bwMode="auto">
            <a:xfrm flipH="1" flipV="1">
              <a:off x="6586538" y="4351338"/>
              <a:ext cx="80962" cy="1365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直線コネクタ 395"/>
            <p:cNvCxnSpPr/>
            <p:nvPr/>
          </p:nvCxnSpPr>
          <p:spPr bwMode="auto">
            <a:xfrm flipH="1" flipV="1">
              <a:off x="6696075" y="4510088"/>
              <a:ext cx="203200" cy="857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直線コネクタ 396"/>
            <p:cNvCxnSpPr/>
            <p:nvPr/>
          </p:nvCxnSpPr>
          <p:spPr bwMode="auto">
            <a:xfrm flipH="1">
              <a:off x="6905625" y="4456113"/>
              <a:ext cx="211138" cy="10795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直線コネクタ 397"/>
            <p:cNvCxnSpPr/>
            <p:nvPr/>
          </p:nvCxnSpPr>
          <p:spPr bwMode="auto">
            <a:xfrm>
              <a:off x="7078662" y="4254500"/>
              <a:ext cx="22225" cy="179388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直線コネクタ 398"/>
            <p:cNvCxnSpPr/>
            <p:nvPr/>
          </p:nvCxnSpPr>
          <p:spPr bwMode="auto">
            <a:xfrm>
              <a:off x="6954838" y="4117975"/>
              <a:ext cx="120650" cy="1365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直線コネクタ 399"/>
            <p:cNvCxnSpPr/>
            <p:nvPr/>
          </p:nvCxnSpPr>
          <p:spPr bwMode="auto">
            <a:xfrm>
              <a:off x="6623050" y="5229225"/>
              <a:ext cx="88900" cy="19685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直線コネクタ 400"/>
            <p:cNvCxnSpPr/>
            <p:nvPr/>
          </p:nvCxnSpPr>
          <p:spPr bwMode="auto">
            <a:xfrm>
              <a:off x="6219825" y="5535613"/>
              <a:ext cx="207963" cy="1111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直線コネクタ 401"/>
            <p:cNvCxnSpPr/>
            <p:nvPr/>
          </p:nvCxnSpPr>
          <p:spPr bwMode="auto">
            <a:xfrm flipV="1">
              <a:off x="6430963" y="5611814"/>
              <a:ext cx="142875" cy="95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直線コネクタ 402"/>
            <p:cNvCxnSpPr/>
            <p:nvPr/>
          </p:nvCxnSpPr>
          <p:spPr bwMode="auto">
            <a:xfrm flipV="1">
              <a:off x="6626225" y="5438775"/>
              <a:ext cx="92075" cy="138113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直線コネクタ 403"/>
            <p:cNvCxnSpPr/>
            <p:nvPr/>
          </p:nvCxnSpPr>
          <p:spPr bwMode="auto">
            <a:xfrm>
              <a:off x="6196013" y="5319713"/>
              <a:ext cx="20637" cy="2254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直線コネクタ 404"/>
            <p:cNvCxnSpPr/>
            <p:nvPr/>
          </p:nvCxnSpPr>
          <p:spPr bwMode="auto">
            <a:xfrm flipH="1">
              <a:off x="6192838" y="5176838"/>
              <a:ext cx="177800" cy="17145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直線コネクタ 405"/>
            <p:cNvCxnSpPr/>
            <p:nvPr/>
          </p:nvCxnSpPr>
          <p:spPr bwMode="auto">
            <a:xfrm flipH="1" flipV="1">
              <a:off x="6391275" y="5170488"/>
              <a:ext cx="231775" cy="55562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直線コネクタ 406"/>
            <p:cNvCxnSpPr/>
            <p:nvPr/>
          </p:nvCxnSpPr>
          <p:spPr bwMode="auto">
            <a:xfrm>
              <a:off x="8542338" y="3781425"/>
              <a:ext cx="1587" cy="192088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直線コネクタ 407"/>
            <p:cNvCxnSpPr/>
            <p:nvPr/>
          </p:nvCxnSpPr>
          <p:spPr bwMode="auto">
            <a:xfrm flipH="1">
              <a:off x="8335963" y="3990975"/>
              <a:ext cx="184150" cy="9525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直線コネクタ 408"/>
            <p:cNvCxnSpPr/>
            <p:nvPr/>
          </p:nvCxnSpPr>
          <p:spPr bwMode="auto">
            <a:xfrm flipH="1" flipV="1">
              <a:off x="8058150" y="3814762"/>
              <a:ext cx="47625" cy="19685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直線コネクタ 409"/>
            <p:cNvCxnSpPr/>
            <p:nvPr/>
          </p:nvCxnSpPr>
          <p:spPr bwMode="auto">
            <a:xfrm flipV="1">
              <a:off x="8074026" y="3673475"/>
              <a:ext cx="141288" cy="13017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直線コネクタ 410"/>
            <p:cNvCxnSpPr/>
            <p:nvPr/>
          </p:nvCxnSpPr>
          <p:spPr bwMode="auto">
            <a:xfrm flipV="1">
              <a:off x="8208963" y="3648075"/>
              <a:ext cx="217487" cy="3810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直線コネクタ 411"/>
            <p:cNvCxnSpPr/>
            <p:nvPr/>
          </p:nvCxnSpPr>
          <p:spPr bwMode="auto">
            <a:xfrm>
              <a:off x="8423275" y="3648075"/>
              <a:ext cx="142875" cy="128588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円/楕円 412"/>
            <p:cNvSpPr/>
            <p:nvPr/>
          </p:nvSpPr>
          <p:spPr bwMode="auto">
            <a:xfrm>
              <a:off x="6340475" y="419893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14" name="円/楕円 413"/>
            <p:cNvSpPr/>
            <p:nvPr/>
          </p:nvSpPr>
          <p:spPr bwMode="auto">
            <a:xfrm>
              <a:off x="6513513" y="427196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15" name="円/楕円 414"/>
            <p:cNvSpPr/>
            <p:nvPr/>
          </p:nvSpPr>
          <p:spPr bwMode="auto">
            <a:xfrm>
              <a:off x="6615113" y="444023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16" name="円/楕円 415"/>
            <p:cNvSpPr/>
            <p:nvPr/>
          </p:nvSpPr>
          <p:spPr bwMode="auto">
            <a:xfrm>
              <a:off x="6435725" y="457993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17" name="円/楕円 416"/>
            <p:cNvSpPr/>
            <p:nvPr/>
          </p:nvSpPr>
          <p:spPr bwMode="auto">
            <a:xfrm>
              <a:off x="6237288" y="451961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18" name="円/楕円 417"/>
            <p:cNvSpPr/>
            <p:nvPr/>
          </p:nvSpPr>
          <p:spPr bwMode="auto">
            <a:xfrm>
              <a:off x="6153150" y="43068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19" name="円/楕円 418"/>
            <p:cNvSpPr/>
            <p:nvPr/>
          </p:nvSpPr>
          <p:spPr bwMode="auto">
            <a:xfrm>
              <a:off x="5946775" y="4222750"/>
              <a:ext cx="103188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20" name="円/楕円 419"/>
            <p:cNvSpPr/>
            <p:nvPr/>
          </p:nvSpPr>
          <p:spPr bwMode="auto">
            <a:xfrm>
              <a:off x="5891213" y="3995738"/>
              <a:ext cx="103187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21" name="円/楕円 420"/>
            <p:cNvSpPr/>
            <p:nvPr/>
          </p:nvSpPr>
          <p:spPr bwMode="auto">
            <a:xfrm>
              <a:off x="6005514" y="38449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22" name="円/楕円 421"/>
            <p:cNvSpPr/>
            <p:nvPr/>
          </p:nvSpPr>
          <p:spPr bwMode="auto">
            <a:xfrm>
              <a:off x="6183313" y="381317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23" name="円/楕円 422"/>
            <p:cNvSpPr/>
            <p:nvPr/>
          </p:nvSpPr>
          <p:spPr bwMode="auto">
            <a:xfrm>
              <a:off x="6327775" y="396716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24" name="円/楕円 423"/>
            <p:cNvSpPr/>
            <p:nvPr/>
          </p:nvSpPr>
          <p:spPr bwMode="auto">
            <a:xfrm>
              <a:off x="6657975" y="4087814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25" name="円/楕円 424"/>
            <p:cNvSpPr/>
            <p:nvPr/>
          </p:nvSpPr>
          <p:spPr bwMode="auto">
            <a:xfrm>
              <a:off x="6878638" y="405606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26" name="円/楕円 425"/>
            <p:cNvSpPr/>
            <p:nvPr/>
          </p:nvSpPr>
          <p:spPr bwMode="auto">
            <a:xfrm>
              <a:off x="6527800" y="39385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27" name="円/楕円 426"/>
            <p:cNvSpPr/>
            <p:nvPr/>
          </p:nvSpPr>
          <p:spPr bwMode="auto">
            <a:xfrm>
              <a:off x="6577013" y="3765550"/>
              <a:ext cx="104775" cy="10318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28" name="円/楕円 427"/>
            <p:cNvSpPr/>
            <p:nvPr/>
          </p:nvSpPr>
          <p:spPr bwMode="auto">
            <a:xfrm>
              <a:off x="6464300" y="361473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29" name="円/楕円 428"/>
            <p:cNvSpPr/>
            <p:nvPr/>
          </p:nvSpPr>
          <p:spPr bwMode="auto">
            <a:xfrm>
              <a:off x="6270625" y="363061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30" name="円/楕円 429"/>
            <p:cNvSpPr/>
            <p:nvPr/>
          </p:nvSpPr>
          <p:spPr bwMode="auto">
            <a:xfrm>
              <a:off x="6115050" y="34512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31" name="円/楕円 430"/>
            <p:cNvSpPr/>
            <p:nvPr/>
          </p:nvSpPr>
          <p:spPr bwMode="auto">
            <a:xfrm>
              <a:off x="5932488" y="3457575"/>
              <a:ext cx="103187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32" name="円/楕円 431"/>
            <p:cNvSpPr/>
            <p:nvPr/>
          </p:nvSpPr>
          <p:spPr bwMode="auto">
            <a:xfrm>
              <a:off x="5895975" y="3687763"/>
              <a:ext cx="103188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33" name="円/楕円 432"/>
            <p:cNvSpPr/>
            <p:nvPr/>
          </p:nvSpPr>
          <p:spPr bwMode="auto">
            <a:xfrm>
              <a:off x="5668963" y="3741738"/>
              <a:ext cx="104775" cy="1031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34" name="円/楕円 433"/>
            <p:cNvSpPr/>
            <p:nvPr/>
          </p:nvSpPr>
          <p:spPr bwMode="auto">
            <a:xfrm>
              <a:off x="5675313" y="3951289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35" name="円/楕円 434"/>
            <p:cNvSpPr/>
            <p:nvPr/>
          </p:nvSpPr>
          <p:spPr bwMode="auto">
            <a:xfrm>
              <a:off x="5510213" y="40862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36" name="円/楕円 435"/>
            <p:cNvSpPr/>
            <p:nvPr/>
          </p:nvSpPr>
          <p:spPr bwMode="auto">
            <a:xfrm>
              <a:off x="5559425" y="428783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37" name="円/楕円 436"/>
            <p:cNvSpPr/>
            <p:nvPr/>
          </p:nvSpPr>
          <p:spPr bwMode="auto">
            <a:xfrm>
              <a:off x="5761038" y="4360864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38" name="円/楕円 437"/>
            <p:cNvSpPr/>
            <p:nvPr/>
          </p:nvSpPr>
          <p:spPr bwMode="auto">
            <a:xfrm>
              <a:off x="5481638" y="36591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39" name="円/楕円 438"/>
            <p:cNvSpPr/>
            <p:nvPr/>
          </p:nvSpPr>
          <p:spPr bwMode="auto">
            <a:xfrm>
              <a:off x="5416550" y="34226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40" name="円/楕円 439"/>
            <p:cNvSpPr/>
            <p:nvPr/>
          </p:nvSpPr>
          <p:spPr bwMode="auto">
            <a:xfrm>
              <a:off x="5589588" y="32575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41" name="円/楕円 440"/>
            <p:cNvSpPr/>
            <p:nvPr/>
          </p:nvSpPr>
          <p:spPr bwMode="auto">
            <a:xfrm>
              <a:off x="5810250" y="32734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42" name="円/楕円 441"/>
            <p:cNvSpPr/>
            <p:nvPr/>
          </p:nvSpPr>
          <p:spPr bwMode="auto">
            <a:xfrm>
              <a:off x="6815138" y="3727450"/>
              <a:ext cx="104775" cy="10318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43" name="円/楕円 442"/>
            <p:cNvSpPr/>
            <p:nvPr/>
          </p:nvSpPr>
          <p:spPr bwMode="auto">
            <a:xfrm>
              <a:off x="6945313" y="3875088"/>
              <a:ext cx="103187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44" name="円/楕円 443"/>
            <p:cNvSpPr/>
            <p:nvPr/>
          </p:nvSpPr>
          <p:spPr bwMode="auto">
            <a:xfrm>
              <a:off x="7173913" y="391001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45" name="円/楕円 444"/>
            <p:cNvSpPr/>
            <p:nvPr/>
          </p:nvSpPr>
          <p:spPr bwMode="auto">
            <a:xfrm>
              <a:off x="7242175" y="409257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46" name="円/楕円 445"/>
            <p:cNvSpPr/>
            <p:nvPr/>
          </p:nvSpPr>
          <p:spPr bwMode="auto">
            <a:xfrm>
              <a:off x="7034213" y="42179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47" name="円/楕円 446"/>
            <p:cNvSpPr/>
            <p:nvPr/>
          </p:nvSpPr>
          <p:spPr bwMode="auto">
            <a:xfrm>
              <a:off x="7064375" y="44005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48" name="円/楕円 447"/>
            <p:cNvSpPr/>
            <p:nvPr/>
          </p:nvSpPr>
          <p:spPr bwMode="auto">
            <a:xfrm>
              <a:off x="6843713" y="452596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49" name="円/楕円 448"/>
            <p:cNvSpPr/>
            <p:nvPr/>
          </p:nvSpPr>
          <p:spPr bwMode="auto">
            <a:xfrm>
              <a:off x="6492875" y="47894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50" name="円/楕円 449"/>
            <p:cNvSpPr/>
            <p:nvPr/>
          </p:nvSpPr>
          <p:spPr bwMode="auto">
            <a:xfrm>
              <a:off x="6694488" y="486727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51" name="円/楕円 450"/>
            <p:cNvSpPr/>
            <p:nvPr/>
          </p:nvSpPr>
          <p:spPr bwMode="auto">
            <a:xfrm>
              <a:off x="6919913" y="4706938"/>
              <a:ext cx="103187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52" name="円/楕円 451"/>
            <p:cNvSpPr/>
            <p:nvPr/>
          </p:nvSpPr>
          <p:spPr bwMode="auto">
            <a:xfrm>
              <a:off x="7277100" y="44846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53" name="円/楕円 452"/>
            <p:cNvSpPr/>
            <p:nvPr/>
          </p:nvSpPr>
          <p:spPr bwMode="auto">
            <a:xfrm>
              <a:off x="7445375" y="415290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54" name="円/楕円 453"/>
            <p:cNvSpPr/>
            <p:nvPr/>
          </p:nvSpPr>
          <p:spPr bwMode="auto">
            <a:xfrm>
              <a:off x="7451725" y="43497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55" name="円/楕円 454"/>
            <p:cNvSpPr/>
            <p:nvPr/>
          </p:nvSpPr>
          <p:spPr bwMode="auto">
            <a:xfrm>
              <a:off x="7353300" y="3795713"/>
              <a:ext cx="104775" cy="1031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56" name="円/楕円 455"/>
            <p:cNvSpPr/>
            <p:nvPr/>
          </p:nvSpPr>
          <p:spPr bwMode="auto">
            <a:xfrm>
              <a:off x="7321550" y="359727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57" name="円/楕円 456"/>
            <p:cNvSpPr/>
            <p:nvPr/>
          </p:nvSpPr>
          <p:spPr bwMode="auto">
            <a:xfrm>
              <a:off x="7094538" y="34607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58" name="円/楕円 457"/>
            <p:cNvSpPr/>
            <p:nvPr/>
          </p:nvSpPr>
          <p:spPr bwMode="auto">
            <a:xfrm>
              <a:off x="6902450" y="35242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59" name="円/楕円 458"/>
            <p:cNvSpPr/>
            <p:nvPr/>
          </p:nvSpPr>
          <p:spPr bwMode="auto">
            <a:xfrm>
              <a:off x="7173913" y="322580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60" name="円/楕円 459"/>
            <p:cNvSpPr/>
            <p:nvPr/>
          </p:nvSpPr>
          <p:spPr bwMode="auto">
            <a:xfrm>
              <a:off x="7494588" y="34512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61" name="円/楕円 460"/>
            <p:cNvSpPr/>
            <p:nvPr/>
          </p:nvSpPr>
          <p:spPr bwMode="auto">
            <a:xfrm>
              <a:off x="7396163" y="32194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62" name="円/楕円 461"/>
            <p:cNvSpPr/>
            <p:nvPr/>
          </p:nvSpPr>
          <p:spPr bwMode="auto">
            <a:xfrm>
              <a:off x="7726363" y="35401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63" name="円/楕円 462"/>
            <p:cNvSpPr/>
            <p:nvPr/>
          </p:nvSpPr>
          <p:spPr bwMode="auto">
            <a:xfrm>
              <a:off x="7780338" y="3732213"/>
              <a:ext cx="104775" cy="1031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64" name="円/楕円 463"/>
            <p:cNvSpPr/>
            <p:nvPr/>
          </p:nvSpPr>
          <p:spPr bwMode="auto">
            <a:xfrm>
              <a:off x="7591425" y="38750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65" name="円/楕円 464"/>
            <p:cNvSpPr/>
            <p:nvPr/>
          </p:nvSpPr>
          <p:spPr bwMode="auto">
            <a:xfrm>
              <a:off x="7650163" y="40528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66" name="円/楕円 465"/>
            <p:cNvSpPr/>
            <p:nvPr/>
          </p:nvSpPr>
          <p:spPr bwMode="auto">
            <a:xfrm>
              <a:off x="7847014" y="41116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67" name="円/楕円 466"/>
            <p:cNvSpPr/>
            <p:nvPr/>
          </p:nvSpPr>
          <p:spPr bwMode="auto">
            <a:xfrm>
              <a:off x="8053388" y="3951289"/>
              <a:ext cx="103187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68" name="円/楕円 467"/>
            <p:cNvSpPr/>
            <p:nvPr/>
          </p:nvSpPr>
          <p:spPr bwMode="auto">
            <a:xfrm>
              <a:off x="8012113" y="3768725"/>
              <a:ext cx="103187" cy="10318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69" name="円/楕円 468"/>
            <p:cNvSpPr/>
            <p:nvPr/>
          </p:nvSpPr>
          <p:spPr bwMode="auto">
            <a:xfrm>
              <a:off x="8274050" y="402113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70" name="円/楕円 469"/>
            <p:cNvSpPr/>
            <p:nvPr/>
          </p:nvSpPr>
          <p:spPr bwMode="auto">
            <a:xfrm>
              <a:off x="8494713" y="392747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71" name="円/楕円 470"/>
            <p:cNvSpPr/>
            <p:nvPr/>
          </p:nvSpPr>
          <p:spPr bwMode="auto">
            <a:xfrm>
              <a:off x="8491538" y="3730625"/>
              <a:ext cx="104775" cy="10318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72" name="円/楕円 471"/>
            <p:cNvSpPr/>
            <p:nvPr/>
          </p:nvSpPr>
          <p:spPr bwMode="auto">
            <a:xfrm>
              <a:off x="8374063" y="3598862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73" name="円/楕円 472"/>
            <p:cNvSpPr/>
            <p:nvPr/>
          </p:nvSpPr>
          <p:spPr bwMode="auto">
            <a:xfrm>
              <a:off x="8156575" y="36385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74" name="円/楕円 473"/>
            <p:cNvSpPr/>
            <p:nvPr/>
          </p:nvSpPr>
          <p:spPr bwMode="auto">
            <a:xfrm>
              <a:off x="8086725" y="344487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75" name="円/楕円 474"/>
            <p:cNvSpPr/>
            <p:nvPr/>
          </p:nvSpPr>
          <p:spPr bwMode="auto">
            <a:xfrm>
              <a:off x="7899400" y="33750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76" name="円/楕円 475"/>
            <p:cNvSpPr/>
            <p:nvPr/>
          </p:nvSpPr>
          <p:spPr bwMode="auto">
            <a:xfrm>
              <a:off x="8389938" y="339090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77" name="円/楕円 476"/>
            <p:cNvSpPr/>
            <p:nvPr/>
          </p:nvSpPr>
          <p:spPr bwMode="auto">
            <a:xfrm>
              <a:off x="8205788" y="325437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78" name="円/楕円 477"/>
            <p:cNvSpPr/>
            <p:nvPr/>
          </p:nvSpPr>
          <p:spPr bwMode="auto">
            <a:xfrm>
              <a:off x="7326313" y="468630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79" name="円/楕円 478"/>
            <p:cNvSpPr/>
            <p:nvPr/>
          </p:nvSpPr>
          <p:spPr bwMode="auto">
            <a:xfrm>
              <a:off x="7118350" y="48021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80" name="円/楕円 479"/>
            <p:cNvSpPr/>
            <p:nvPr/>
          </p:nvSpPr>
          <p:spPr bwMode="auto">
            <a:xfrm>
              <a:off x="6716713" y="33623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81" name="円/楕円 480"/>
            <p:cNvSpPr/>
            <p:nvPr/>
          </p:nvSpPr>
          <p:spPr bwMode="auto">
            <a:xfrm>
              <a:off x="6527800" y="33877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82" name="円/楕円 481"/>
            <p:cNvSpPr/>
            <p:nvPr/>
          </p:nvSpPr>
          <p:spPr bwMode="auto">
            <a:xfrm>
              <a:off x="6215063" y="32226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83" name="円/楕円 482"/>
            <p:cNvSpPr/>
            <p:nvPr/>
          </p:nvSpPr>
          <p:spPr bwMode="auto">
            <a:xfrm>
              <a:off x="6402388" y="318611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84" name="円/楕円 483"/>
            <p:cNvSpPr/>
            <p:nvPr/>
          </p:nvSpPr>
          <p:spPr bwMode="auto">
            <a:xfrm>
              <a:off x="6122988" y="307340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85" name="円/楕円 484"/>
            <p:cNvSpPr/>
            <p:nvPr/>
          </p:nvSpPr>
          <p:spPr bwMode="auto">
            <a:xfrm>
              <a:off x="5926138" y="3084513"/>
              <a:ext cx="103187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86" name="円/楕円 485"/>
            <p:cNvSpPr/>
            <p:nvPr/>
          </p:nvSpPr>
          <p:spPr bwMode="auto">
            <a:xfrm>
              <a:off x="6757988" y="504507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87" name="円/楕円 486"/>
            <p:cNvSpPr/>
            <p:nvPr/>
          </p:nvSpPr>
          <p:spPr bwMode="auto">
            <a:xfrm>
              <a:off x="6578600" y="5184775"/>
              <a:ext cx="104775" cy="10318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88" name="円/楕円 487"/>
            <p:cNvSpPr/>
            <p:nvPr/>
          </p:nvSpPr>
          <p:spPr bwMode="auto">
            <a:xfrm>
              <a:off x="6327775" y="51244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89" name="円/楕円 488"/>
            <p:cNvSpPr/>
            <p:nvPr/>
          </p:nvSpPr>
          <p:spPr bwMode="auto">
            <a:xfrm>
              <a:off x="6276975" y="494030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0" name="円/楕円 489"/>
            <p:cNvSpPr/>
            <p:nvPr/>
          </p:nvSpPr>
          <p:spPr bwMode="auto">
            <a:xfrm>
              <a:off x="6154738" y="527843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1" name="円/楕円 490"/>
            <p:cNvSpPr/>
            <p:nvPr/>
          </p:nvSpPr>
          <p:spPr bwMode="auto">
            <a:xfrm>
              <a:off x="6165850" y="54800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2" name="円/楕円 491"/>
            <p:cNvSpPr/>
            <p:nvPr/>
          </p:nvSpPr>
          <p:spPr bwMode="auto">
            <a:xfrm>
              <a:off x="6362700" y="55816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3" name="円/楕円 492"/>
            <p:cNvSpPr/>
            <p:nvPr/>
          </p:nvSpPr>
          <p:spPr bwMode="auto">
            <a:xfrm>
              <a:off x="6559550" y="55641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4" name="円/楕円 493"/>
            <p:cNvSpPr/>
            <p:nvPr/>
          </p:nvSpPr>
          <p:spPr bwMode="auto">
            <a:xfrm>
              <a:off x="6661150" y="538956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5" name="円/楕円 494"/>
            <p:cNvSpPr/>
            <p:nvPr/>
          </p:nvSpPr>
          <p:spPr bwMode="auto">
            <a:xfrm>
              <a:off x="6905625" y="5443538"/>
              <a:ext cx="103188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6" name="円/楕円 495"/>
            <p:cNvSpPr/>
            <p:nvPr/>
          </p:nvSpPr>
          <p:spPr bwMode="auto">
            <a:xfrm>
              <a:off x="6916738" y="5692775"/>
              <a:ext cx="103187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7" name="円/楕円 496"/>
            <p:cNvSpPr/>
            <p:nvPr/>
          </p:nvSpPr>
          <p:spPr bwMode="auto">
            <a:xfrm>
              <a:off x="6704013" y="572770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8" name="円/楕円 497"/>
            <p:cNvSpPr/>
            <p:nvPr/>
          </p:nvSpPr>
          <p:spPr bwMode="auto">
            <a:xfrm>
              <a:off x="6596063" y="587216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9" name="円/楕円 498"/>
            <p:cNvSpPr/>
            <p:nvPr/>
          </p:nvSpPr>
          <p:spPr bwMode="auto">
            <a:xfrm>
              <a:off x="6369050" y="580231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762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10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63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7864" y="1628800"/>
            <a:ext cx="7321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2060848"/>
            <a:ext cx="63440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5" name="図 764" descr="名称未設定.png"/>
          <p:cNvPicPr>
            <a:picLocks noChangeAspect="1"/>
          </p:cNvPicPr>
          <p:nvPr/>
        </p:nvPicPr>
        <p:blipFill>
          <a:blip r:embed="rId11" cstate="print"/>
          <a:srcRect b="15385"/>
          <a:stretch>
            <a:fillRect/>
          </a:stretch>
        </p:blipFill>
        <p:spPr>
          <a:xfrm>
            <a:off x="8177427" y="4149080"/>
            <a:ext cx="669813" cy="720080"/>
          </a:xfrm>
          <a:prstGeom prst="rect">
            <a:avLst/>
          </a:prstGeom>
        </p:spPr>
      </p:pic>
      <p:pic>
        <p:nvPicPr>
          <p:cNvPr id="766" name="Picture 53" descr="2013-04-04 19"/>
          <p:cNvPicPr>
            <a:picLocks noChangeAspect="1" noChangeArrowheads="1"/>
          </p:cNvPicPr>
          <p:nvPr/>
        </p:nvPicPr>
        <p:blipFill>
          <a:blip r:embed="rId12" cstate="print">
            <a:lum bright="12000" contrast="10000"/>
          </a:blip>
          <a:srcRect/>
          <a:stretch>
            <a:fillRect/>
          </a:stretch>
        </p:blipFill>
        <p:spPr bwMode="auto">
          <a:xfrm>
            <a:off x="5076056" y="4088504"/>
            <a:ext cx="611560" cy="70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7" name="図 766" descr="endo2r.jpg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67744" y="4077072"/>
            <a:ext cx="576064" cy="733474"/>
          </a:xfrm>
          <a:prstGeom prst="rect">
            <a:avLst/>
          </a:prstGeom>
        </p:spPr>
      </p:pic>
      <p:pic>
        <p:nvPicPr>
          <p:cNvPr id="768" name="図 35" descr="名称未設定 1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63888" y="5661248"/>
            <a:ext cx="792088" cy="10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9" name="図 768" descr="新規作成_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172400" y="5785014"/>
            <a:ext cx="634035" cy="812338"/>
          </a:xfrm>
          <a:prstGeom prst="rect">
            <a:avLst/>
          </a:prstGeom>
        </p:spPr>
      </p:pic>
      <p:sp>
        <p:nvSpPr>
          <p:cNvPr id="500" name="正方形/長方形 499"/>
          <p:cNvSpPr/>
          <p:nvPr/>
        </p:nvSpPr>
        <p:spPr>
          <a:xfrm>
            <a:off x="7308304" y="3717032"/>
            <a:ext cx="998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 smtClean="0">
                <a:latin typeface="HGP創英角ﾎﾟｯﾌﾟ体" pitchFamily="50" charset="-128"/>
                <a:ea typeface="HGP創英角ﾎﾟｯﾌﾟ体" pitchFamily="50" charset="-128"/>
              </a:rPr>
              <a:t>クーパー</a:t>
            </a:r>
            <a:endParaRPr lang="en-US" altLang="ja-JP" b="1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b="1" dirty="0" smtClean="0">
                <a:latin typeface="HGP創英角ﾎﾟｯﾌﾟ体" pitchFamily="50" charset="-128"/>
                <a:ea typeface="HGP創英角ﾎﾟｯﾌﾟ体" pitchFamily="50" charset="-128"/>
              </a:rPr>
              <a:t>対分離</a:t>
            </a:r>
            <a:endParaRPr lang="en-US" altLang="ja-JP" b="1" dirty="0" smtClean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465478"/>
            <a:ext cx="3384376" cy="212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0" y="1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square" tIns="144000" bIns="144000">
            <a:spAutoFit/>
          </a:bodyPr>
          <a:lstStyle/>
          <a:p>
            <a:pPr>
              <a:spcBef>
                <a:spcPts val="0"/>
              </a:spcBef>
            </a:pPr>
            <a:r>
              <a:rPr lang="ja-JP" altLang="en-US" sz="3200" dirty="0" smtClean="0">
                <a:solidFill>
                  <a:schemeClr val="bg1"/>
                </a:solidFill>
              </a:rPr>
              <a:t>　　確実にできること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lang="en-US" altLang="ja-JP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A03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：　応用</a:t>
            </a:r>
            <a:endParaRPr lang="en-US" altLang="ja-JP" sz="32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191248" y="908720"/>
            <a:ext cx="8604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●</a:t>
            </a:r>
            <a:r>
              <a:rPr lang="ja-JP" altLang="en-US" sz="2800" dirty="0" smtClean="0">
                <a:solidFill>
                  <a:srgbClr val="00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原子層ゲート電極</a:t>
            </a:r>
          </a:p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endParaRPr lang="ja-JP" altLang="en-US" sz="2800" dirty="0"/>
          </a:p>
        </p:txBody>
      </p:sp>
      <p:sp>
        <p:nvSpPr>
          <p:cNvPr id="53" name="正方形/長方形 52"/>
          <p:cNvSpPr/>
          <p:nvPr/>
        </p:nvSpPr>
        <p:spPr>
          <a:xfrm>
            <a:off x="4211960" y="3717032"/>
            <a:ext cx="8676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● グラフェン大面積合成</a:t>
            </a:r>
            <a:endParaRPr lang="ja-JP" altLang="en-US" sz="2800" dirty="0"/>
          </a:p>
        </p:txBody>
      </p:sp>
      <p:sp>
        <p:nvSpPr>
          <p:cNvPr id="19" name="正方形/長方形 18"/>
          <p:cNvSpPr/>
          <p:nvPr/>
        </p:nvSpPr>
        <p:spPr>
          <a:xfrm>
            <a:off x="4644008" y="3717032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ja-JP" altLang="en-US" baseline="-25000" dirty="0"/>
          </a:p>
        </p:txBody>
      </p:sp>
      <p:sp>
        <p:nvSpPr>
          <p:cNvPr id="47" name="正方形/長方形 46"/>
          <p:cNvSpPr/>
          <p:nvPr/>
        </p:nvSpPr>
        <p:spPr>
          <a:xfrm>
            <a:off x="3059832" y="59492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ja-JP" altLang="en-US" dirty="0"/>
          </a:p>
        </p:txBody>
      </p:sp>
      <p:sp>
        <p:nvSpPr>
          <p:cNvPr id="762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11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00" name="Picture 2" descr="http://www.material.t.u-tokyo.ac.jp/faculty/img/23_K_Ngagashio.jpg"/>
          <p:cNvPicPr>
            <a:picLocks noChangeAspect="1" noChangeArrowheads="1"/>
          </p:cNvPicPr>
          <p:nvPr/>
        </p:nvPicPr>
        <p:blipFill>
          <a:blip r:embed="rId5" cstate="print"/>
          <a:srcRect l="13228" r="13228" b="11339"/>
          <a:stretch>
            <a:fillRect/>
          </a:stretch>
        </p:blipFill>
        <p:spPr bwMode="auto">
          <a:xfrm>
            <a:off x="1" y="0"/>
            <a:ext cx="683567" cy="824072"/>
          </a:xfrm>
          <a:prstGeom prst="rect">
            <a:avLst/>
          </a:prstGeom>
          <a:noFill/>
        </p:spPr>
      </p:pic>
      <p:grpSp>
        <p:nvGrpSpPr>
          <p:cNvPr id="501" name="グループ化 46"/>
          <p:cNvGrpSpPr/>
          <p:nvPr/>
        </p:nvGrpSpPr>
        <p:grpSpPr>
          <a:xfrm>
            <a:off x="700755" y="1501645"/>
            <a:ext cx="2791125" cy="1792050"/>
            <a:chOff x="4060539" y="1531577"/>
            <a:chExt cx="5404841" cy="4123029"/>
          </a:xfrm>
        </p:grpSpPr>
        <p:grpSp>
          <p:nvGrpSpPr>
            <p:cNvPr id="502" name="グループ化 1"/>
            <p:cNvGrpSpPr/>
            <p:nvPr/>
          </p:nvGrpSpPr>
          <p:grpSpPr>
            <a:xfrm>
              <a:off x="4060539" y="1531577"/>
              <a:ext cx="5404841" cy="4123029"/>
              <a:chOff x="719125" y="3647327"/>
              <a:chExt cx="4206205" cy="3208657"/>
            </a:xfrm>
          </p:grpSpPr>
          <p:pic>
            <p:nvPicPr>
              <p:cNvPr id="505" name="Picture 2" descr="C:\Users\nagashio\1EXPERIMENTS\1Grahene folder\1テープ法\3OM\EB\K140\TG後\47_39 1000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30848" t="22146" r="29597" b="37094"/>
              <a:stretch>
                <a:fillRect/>
              </a:stretch>
            </p:blipFill>
            <p:spPr bwMode="auto">
              <a:xfrm>
                <a:off x="719125" y="3647327"/>
                <a:ext cx="3616918" cy="2806270"/>
              </a:xfrm>
              <a:prstGeom prst="rect">
                <a:avLst/>
              </a:prstGeom>
              <a:noFill/>
            </p:spPr>
          </p:pic>
          <p:grpSp>
            <p:nvGrpSpPr>
              <p:cNvPr id="506" name="グループ化 8"/>
              <p:cNvGrpSpPr/>
              <p:nvPr/>
            </p:nvGrpSpPr>
            <p:grpSpPr>
              <a:xfrm>
                <a:off x="801739" y="5808947"/>
                <a:ext cx="1410703" cy="1047037"/>
                <a:chOff x="3360518" y="3969790"/>
                <a:chExt cx="1410703" cy="1047037"/>
              </a:xfrm>
            </p:grpSpPr>
            <p:cxnSp>
              <p:nvCxnSpPr>
                <p:cNvPr id="511" name="直線コネクタ 7"/>
                <p:cNvCxnSpPr/>
                <p:nvPr/>
              </p:nvCxnSpPr>
              <p:spPr>
                <a:xfrm>
                  <a:off x="3383280" y="4462272"/>
                  <a:ext cx="104760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2" name="テキスト ボックス 8"/>
                <p:cNvSpPr txBox="1"/>
                <p:nvPr/>
              </p:nvSpPr>
              <p:spPr>
                <a:xfrm>
                  <a:off x="3360518" y="3969790"/>
                  <a:ext cx="1410703" cy="1047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00" b="1" dirty="0" smtClean="0">
                      <a:solidFill>
                        <a:schemeClr val="bg1"/>
                      </a:solidFill>
                    </a:rPr>
                    <a:t>10</a:t>
                  </a:r>
                  <a:r>
                    <a:rPr kumimoji="1" lang="en-US" altLang="ja-JP" sz="1600" b="1" dirty="0" smtClean="0">
                      <a:solidFill>
                        <a:schemeClr val="bg1"/>
                      </a:solidFill>
                      <a:latin typeface="Symbol" pitchFamily="18" charset="2"/>
                    </a:rPr>
                    <a:t>m</a:t>
                  </a:r>
                  <a:r>
                    <a:rPr kumimoji="1" lang="en-US" altLang="ja-JP" sz="1600" b="1" dirty="0" smtClean="0">
                      <a:solidFill>
                        <a:schemeClr val="bg1"/>
                      </a:solidFill>
                    </a:rPr>
                    <a:t>m </a:t>
                  </a:r>
                  <a:r>
                    <a:rPr kumimoji="1" lang="en-US" altLang="ja-JP" sz="1600" b="1" dirty="0" smtClean="0">
                      <a:solidFill>
                        <a:schemeClr val="bg1"/>
                      </a:solidFill>
                      <a:latin typeface="Symbol" pitchFamily="18" charset="2"/>
                    </a:rPr>
                    <a:t>m</a:t>
                  </a:r>
                  <a:r>
                    <a:rPr kumimoji="1" lang="en-US" altLang="ja-JP" sz="1600" b="1" dirty="0" smtClean="0">
                      <a:solidFill>
                        <a:schemeClr val="bg1"/>
                      </a:solidFill>
                    </a:rPr>
                    <a:t>m</a:t>
                  </a:r>
                  <a:endParaRPr kumimoji="1" lang="ja-JP" altLang="en-US" sz="16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07" name="テキスト ボックス 506"/>
              <p:cNvSpPr txBox="1"/>
              <p:nvPr/>
            </p:nvSpPr>
            <p:spPr>
              <a:xfrm>
                <a:off x="1091682" y="3923153"/>
                <a:ext cx="1353071" cy="561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b="1" dirty="0" smtClean="0"/>
                  <a:t>S</a:t>
                </a:r>
                <a:endParaRPr kumimoji="1" lang="ja-JP" altLang="en-US" sz="2000" b="1" dirty="0"/>
              </a:p>
            </p:txBody>
          </p:sp>
          <p:sp>
            <p:nvSpPr>
              <p:cNvPr id="508" name="テキスト ボックス 507"/>
              <p:cNvSpPr txBox="1"/>
              <p:nvPr/>
            </p:nvSpPr>
            <p:spPr>
              <a:xfrm>
                <a:off x="2480702" y="3731963"/>
                <a:ext cx="1748401" cy="561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b="1" dirty="0" smtClean="0"/>
                  <a:t>To</a:t>
                </a:r>
                <a:r>
                  <a:rPr kumimoji="1" lang="en-US" altLang="ja-JP" sz="2000" b="1" dirty="0" smtClean="0"/>
                  <a:t>p gate</a:t>
                </a:r>
                <a:endParaRPr kumimoji="1" lang="ja-JP" altLang="en-US" sz="2000" b="1" dirty="0"/>
              </a:p>
            </p:txBody>
          </p:sp>
          <p:sp>
            <p:nvSpPr>
              <p:cNvPr id="510" name="テキスト ボックス 509"/>
              <p:cNvSpPr txBox="1"/>
              <p:nvPr/>
            </p:nvSpPr>
            <p:spPr>
              <a:xfrm>
                <a:off x="3572259" y="5361167"/>
                <a:ext cx="1353071" cy="561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b="1" smtClean="0"/>
                  <a:t>D</a:t>
                </a:r>
                <a:endParaRPr kumimoji="1" lang="ja-JP" altLang="en-US" sz="2000" b="1" dirty="0"/>
              </a:p>
            </p:txBody>
          </p:sp>
        </p:grpSp>
        <p:cxnSp>
          <p:nvCxnSpPr>
            <p:cNvPr id="503" name="直線矢印コネクタ 502"/>
            <p:cNvCxnSpPr/>
            <p:nvPr/>
          </p:nvCxnSpPr>
          <p:spPr>
            <a:xfrm flipV="1">
              <a:off x="4785645" y="3033757"/>
              <a:ext cx="1051133" cy="79475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テキスト ボックス 503"/>
            <p:cNvSpPr txBox="1"/>
            <p:nvPr/>
          </p:nvSpPr>
          <p:spPr>
            <a:xfrm>
              <a:off x="4090445" y="3754323"/>
              <a:ext cx="2144855" cy="601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kumimoji="1" lang="en-US" altLang="ja-JP" sz="1600" b="1" dirty="0" smtClean="0"/>
                <a:t>graphene</a:t>
              </a:r>
              <a:endParaRPr kumimoji="1" lang="ja-JP" altLang="en-US" sz="1600" b="1" dirty="0"/>
            </a:p>
          </p:txBody>
        </p:sp>
      </p:grpSp>
      <p:sp>
        <p:nvSpPr>
          <p:cNvPr id="514" name="正方形/長方形 513"/>
          <p:cNvSpPr/>
          <p:nvPr/>
        </p:nvSpPr>
        <p:spPr>
          <a:xfrm>
            <a:off x="7668344" y="2996952"/>
            <a:ext cx="1475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i="1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I</a:t>
            </a:r>
            <a:r>
              <a:rPr lang="en-US" altLang="ja-JP" baseline="-250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on/off</a:t>
            </a:r>
            <a:r>
              <a:rPr lang="ja-JP" altLang="en-US" i="1" baseline="-250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増大</a:t>
            </a:r>
            <a:endParaRPr lang="ja-JP" altLang="en-US" dirty="0"/>
          </a:p>
        </p:txBody>
      </p:sp>
      <p:grpSp>
        <p:nvGrpSpPr>
          <p:cNvPr id="515" name="グループ化 9"/>
          <p:cNvGrpSpPr/>
          <p:nvPr/>
        </p:nvGrpSpPr>
        <p:grpSpPr>
          <a:xfrm>
            <a:off x="4067944" y="4275836"/>
            <a:ext cx="3660627" cy="2402816"/>
            <a:chOff x="765477" y="827881"/>
            <a:chExt cx="7057729" cy="5750354"/>
          </a:xfrm>
        </p:grpSpPr>
        <p:pic>
          <p:nvPicPr>
            <p:cNvPr id="516" name="図 19" descr="120825_TestImages_003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20806" y="827881"/>
              <a:ext cx="6502400" cy="5202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17" name="直線矢印コネクタ 516"/>
            <p:cNvCxnSpPr>
              <a:cxnSpLocks noChangeShapeType="1"/>
            </p:cNvCxnSpPr>
            <p:nvPr/>
          </p:nvCxnSpPr>
          <p:spPr bwMode="auto">
            <a:xfrm flipV="1">
              <a:off x="4771744" y="2450123"/>
              <a:ext cx="1676400" cy="12192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518" name="テキスト ボックス 22"/>
            <p:cNvSpPr txBox="1">
              <a:spLocks noChangeArrowheads="1"/>
            </p:cNvSpPr>
            <p:nvPr/>
          </p:nvSpPr>
          <p:spPr bwMode="auto">
            <a:xfrm>
              <a:off x="5273606" y="3428999"/>
              <a:ext cx="1318212" cy="499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dirty="0" smtClean="0">
                  <a:solidFill>
                    <a:srgbClr val="000000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594</a:t>
              </a:r>
              <a:r>
                <a:rPr lang="en-US" altLang="ja-JP" dirty="0" smtClean="0">
                  <a:solidFill>
                    <a:srgbClr val="000000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mm</a:t>
              </a:r>
              <a:endParaRPr lang="ja-JP" altLang="en-US" dirty="0" smtClean="0">
                <a:solidFill>
                  <a:srgbClr val="000000"/>
                </a:solidFill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519" name="テキスト ボックス 9"/>
            <p:cNvSpPr txBox="1">
              <a:spLocks noChangeArrowheads="1"/>
            </p:cNvSpPr>
            <p:nvPr/>
          </p:nvSpPr>
          <p:spPr bwMode="auto">
            <a:xfrm>
              <a:off x="765477" y="5694360"/>
              <a:ext cx="6682338" cy="88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b="1" dirty="0" smtClean="0">
                  <a:solidFill>
                    <a:srgbClr val="000000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成膜エリア：</a:t>
              </a:r>
              <a:r>
                <a:rPr lang="en-US" altLang="ja-JP" b="1" dirty="0" smtClean="0">
                  <a:solidFill>
                    <a:srgbClr val="000000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700mm x 300mm </a:t>
              </a:r>
              <a:endParaRPr lang="ja-JP" altLang="en-US" b="1" dirty="0" smtClean="0">
                <a:solidFill>
                  <a:srgbClr val="000000"/>
                </a:solidFill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</p:grpSp>
      <p:pic>
        <p:nvPicPr>
          <p:cNvPr id="520" name="Picture 2" descr="PCタッチパネル写真(ビデオからキャプチャ)軽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5517232"/>
            <a:ext cx="1302463" cy="836040"/>
          </a:xfrm>
          <a:prstGeom prst="rect">
            <a:avLst/>
          </a:prstGeom>
          <a:noFill/>
        </p:spPr>
      </p:pic>
      <p:sp>
        <p:nvSpPr>
          <p:cNvPr id="521" name="正方形/長方形 520"/>
          <p:cNvSpPr/>
          <p:nvPr/>
        </p:nvSpPr>
        <p:spPr>
          <a:xfrm>
            <a:off x="7380312" y="5085184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BN</a:t>
            </a:r>
            <a:r>
              <a:rPr lang="ja-JP" altLang="en-US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との複層化</a:t>
            </a:r>
            <a:endParaRPr lang="ja-JP" altLang="en-US" dirty="0"/>
          </a:p>
        </p:txBody>
      </p:sp>
      <p:sp>
        <p:nvSpPr>
          <p:cNvPr id="526" name="正方形/長方形 525"/>
          <p:cNvSpPr/>
          <p:nvPr/>
        </p:nvSpPr>
        <p:spPr>
          <a:xfrm>
            <a:off x="179512" y="3717032"/>
            <a:ext cx="878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● </a:t>
            </a:r>
            <a:r>
              <a:rPr lang="en-US" altLang="ja-JP" sz="2800" dirty="0" smtClean="0">
                <a:latin typeface="Comic Sans MS" pitchFamily="66" charset="0"/>
                <a:ea typeface="HGP創英角ﾎﾟｯﾌﾟ体" pitchFamily="50" charset="-128"/>
              </a:rPr>
              <a:t>MoS</a:t>
            </a:r>
            <a:r>
              <a:rPr lang="en-US" altLang="ja-JP" sz="2800" baseline="-25000" dirty="0" smtClean="0">
                <a:latin typeface="Comic Sans MS" pitchFamily="66" charset="0"/>
                <a:ea typeface="HGP創英角ﾎﾟｯﾌﾟ体" pitchFamily="50" charset="-128"/>
              </a:rPr>
              <a:t>2</a:t>
            </a:r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素子応用</a:t>
            </a:r>
            <a:endParaRPr lang="ja-JP" altLang="en-US" sz="2800" dirty="0"/>
          </a:p>
        </p:txBody>
      </p:sp>
      <p:pic>
        <p:nvPicPr>
          <p:cNvPr id="527" name="図 526" descr="!cid_885D5068-CD88-42FF-A835-04FD0C3B48D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75856" y="4005064"/>
            <a:ext cx="526503" cy="684454"/>
          </a:xfrm>
          <a:prstGeom prst="rect">
            <a:avLst/>
          </a:prstGeom>
        </p:spPr>
      </p:pic>
      <p:pic>
        <p:nvPicPr>
          <p:cNvPr id="528" name="Picture 4" descr="Portrai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16416" y="1556792"/>
            <a:ext cx="543481" cy="724643"/>
          </a:xfrm>
          <a:prstGeom prst="rect">
            <a:avLst/>
          </a:prstGeom>
          <a:noFill/>
        </p:spPr>
      </p:pic>
      <p:pic>
        <p:nvPicPr>
          <p:cNvPr id="529" name="図 528" descr="!cid_B0F90FA6-CF16-4174-9CC8-8A398220AFDF@nims_go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16416" y="2276872"/>
            <a:ext cx="576064" cy="720080"/>
          </a:xfrm>
          <a:prstGeom prst="rect">
            <a:avLst/>
          </a:prstGeom>
        </p:spPr>
      </p:pic>
      <p:pic>
        <p:nvPicPr>
          <p:cNvPr id="530" name="図 529" descr="!cid_ii_13dfd570ff7a86fc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03832" y="4293097"/>
            <a:ext cx="628607" cy="720080"/>
          </a:xfrm>
          <a:prstGeom prst="rect">
            <a:avLst/>
          </a:prstGeom>
        </p:spPr>
      </p:pic>
      <p:pic>
        <p:nvPicPr>
          <p:cNvPr id="531" name="Picture 2" descr="http://www.material.t.u-tokyo.ac.jp/faculty/img/23_K_Ngagashio.jpg"/>
          <p:cNvPicPr>
            <a:picLocks noChangeAspect="1" noChangeArrowheads="1"/>
          </p:cNvPicPr>
          <p:nvPr/>
        </p:nvPicPr>
        <p:blipFill>
          <a:blip r:embed="rId5" cstate="print"/>
          <a:srcRect l="13228" r="13228" b="11339"/>
          <a:stretch>
            <a:fillRect/>
          </a:stretch>
        </p:blipFill>
        <p:spPr bwMode="auto">
          <a:xfrm>
            <a:off x="3275856" y="2348880"/>
            <a:ext cx="576064" cy="694472"/>
          </a:xfrm>
          <a:prstGeom prst="rect">
            <a:avLst/>
          </a:prstGeom>
          <a:noFill/>
        </p:spPr>
      </p:pic>
      <p:sp>
        <p:nvSpPr>
          <p:cNvPr id="532" name="正方形/長方形 531"/>
          <p:cNvSpPr/>
          <p:nvPr/>
        </p:nvSpPr>
        <p:spPr>
          <a:xfrm>
            <a:off x="4283968" y="908720"/>
            <a:ext cx="8964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●　原子層回路設計 </a:t>
            </a:r>
            <a:endParaRPr lang="ja-JP" altLang="en-US" sz="2800" dirty="0"/>
          </a:p>
        </p:txBody>
      </p:sp>
      <p:sp>
        <p:nvSpPr>
          <p:cNvPr id="534" name="テキスト ボックス 9"/>
          <p:cNvSpPr txBox="1">
            <a:spLocks noChangeArrowheads="1"/>
          </p:cNvSpPr>
          <p:nvPr/>
        </p:nvSpPr>
        <p:spPr bwMode="auto">
          <a:xfrm>
            <a:off x="971600" y="6309320"/>
            <a:ext cx="2411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b="1" dirty="0" smtClean="0">
                <a:solidFill>
                  <a:srgbClr val="00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半導体原子層デバイス</a:t>
            </a:r>
          </a:p>
        </p:txBody>
      </p:sp>
      <p:grpSp>
        <p:nvGrpSpPr>
          <p:cNvPr id="43" name="グループ化 42"/>
          <p:cNvGrpSpPr/>
          <p:nvPr/>
        </p:nvGrpSpPr>
        <p:grpSpPr>
          <a:xfrm>
            <a:off x="323528" y="4725144"/>
            <a:ext cx="3384376" cy="1584176"/>
            <a:chOff x="3816575" y="2109082"/>
            <a:chExt cx="4158432" cy="1989022"/>
          </a:xfrm>
        </p:grpSpPr>
        <p:graphicFrame>
          <p:nvGraphicFramePr>
            <p:cNvPr id="44" name="オブジェクト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547623527"/>
                </p:ext>
              </p:extLst>
            </p:nvPr>
          </p:nvGraphicFramePr>
          <p:xfrm>
            <a:off x="5079239" y="2799914"/>
            <a:ext cx="2013735" cy="411438"/>
          </p:xfrm>
          <a:graphic>
            <a:graphicData uri="http://schemas.openxmlformats.org/presentationml/2006/ole">
              <p:oleObj spid="_x0000_s2050" name="Image" r:id="rId13" imgW="1103378" imgH="225552" progId="">
                <p:embed/>
              </p:oleObj>
            </a:graphicData>
          </a:graphic>
        </p:graphicFrame>
        <p:sp>
          <p:nvSpPr>
            <p:cNvPr id="45" name="正方形/長方形 44"/>
            <p:cNvSpPr/>
            <p:nvPr/>
          </p:nvSpPr>
          <p:spPr>
            <a:xfrm>
              <a:off x="4636499" y="3498351"/>
              <a:ext cx="2878667" cy="2878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Gate electrode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4636499" y="3203825"/>
              <a:ext cx="2878667" cy="2878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Bottom gate (h-BN)</a:t>
              </a:r>
              <a:endParaRPr kumimoji="1" lang="ja-JP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4643254" y="2722652"/>
              <a:ext cx="440647" cy="47965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</a:t>
              </a:r>
              <a:endParaRPr kumimoji="1" lang="ja-JP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7074519" y="2722652"/>
              <a:ext cx="440647" cy="47965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</a:t>
              </a:r>
              <a:endParaRPr kumimoji="1" lang="ja-JP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4612870" y="2109082"/>
              <a:ext cx="2773516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400" dirty="0" smtClean="0">
                  <a:solidFill>
                    <a:srgbClr val="FF0000"/>
                  </a:solidFill>
                  <a:latin typeface="Comic Sans MS" pitchFamily="66" charset="0"/>
                  <a:cs typeface="Arial" panose="020B0604020202020204" pitchFamily="34" charset="0"/>
                </a:rPr>
                <a:t>Single-layer MoS</a:t>
              </a:r>
              <a:r>
                <a:rPr lang="en-US" altLang="ja-JP" sz="2400" baseline="-25000" dirty="0" smtClean="0">
                  <a:solidFill>
                    <a:srgbClr val="FF0000"/>
                  </a:solidFill>
                  <a:latin typeface="Comic Sans MS" pitchFamily="66" charset="0"/>
                  <a:cs typeface="Arial" panose="020B0604020202020204" pitchFamily="34" charset="0"/>
                </a:rPr>
                <a:t>2</a:t>
              </a:r>
              <a:endParaRPr lang="ja-JP" altLang="en-US" sz="2400" baseline="-25000" dirty="0">
                <a:solidFill>
                  <a:srgbClr val="FF0000"/>
                </a:solidFill>
                <a:latin typeface="Comic Sans MS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7516227" y="3728772"/>
              <a:ext cx="4587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ja-JP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endParaRPr lang="ja-JP" altLang="en-US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5" name="グループ化 29"/>
            <p:cNvGrpSpPr/>
            <p:nvPr/>
          </p:nvGrpSpPr>
          <p:grpSpPr>
            <a:xfrm>
              <a:off x="7515166" y="3549106"/>
              <a:ext cx="454289" cy="245269"/>
              <a:chOff x="5367867" y="4155281"/>
              <a:chExt cx="454289" cy="245269"/>
            </a:xfrm>
          </p:grpSpPr>
          <p:cxnSp>
            <p:nvCxnSpPr>
              <p:cNvPr id="74" name="直線コネクタ 73"/>
              <p:cNvCxnSpPr/>
              <p:nvPr/>
            </p:nvCxnSpPr>
            <p:spPr>
              <a:xfrm flipV="1">
                <a:off x="5367867" y="4245768"/>
                <a:ext cx="18017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12"/>
              <p:cNvCxnSpPr/>
              <p:nvPr/>
            </p:nvCxnSpPr>
            <p:spPr>
              <a:xfrm>
                <a:off x="5548313" y="4155281"/>
                <a:ext cx="0" cy="18097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14"/>
              <p:cNvCxnSpPr/>
              <p:nvPr/>
            </p:nvCxnSpPr>
            <p:spPr>
              <a:xfrm>
                <a:off x="5595940" y="4200525"/>
                <a:ext cx="0" cy="904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/>
              <p:cNvCxnSpPr/>
              <p:nvPr/>
            </p:nvCxnSpPr>
            <p:spPr>
              <a:xfrm flipV="1">
                <a:off x="5596468" y="4245768"/>
                <a:ext cx="18017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コネクタ 17"/>
              <p:cNvCxnSpPr/>
              <p:nvPr/>
            </p:nvCxnSpPr>
            <p:spPr>
              <a:xfrm>
                <a:off x="5769771" y="4243387"/>
                <a:ext cx="0" cy="904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" name="グループ化 24"/>
              <p:cNvGrpSpPr/>
              <p:nvPr/>
            </p:nvGrpSpPr>
            <p:grpSpPr>
              <a:xfrm>
                <a:off x="5720293" y="4336257"/>
                <a:ext cx="101863" cy="64293"/>
                <a:chOff x="5720293" y="4371974"/>
                <a:chExt cx="101863" cy="64293"/>
              </a:xfrm>
            </p:grpSpPr>
            <p:cxnSp>
              <p:nvCxnSpPr>
                <p:cNvPr id="80" name="直線コネクタ 79"/>
                <p:cNvCxnSpPr/>
                <p:nvPr/>
              </p:nvCxnSpPr>
              <p:spPr>
                <a:xfrm>
                  <a:off x="5720293" y="4371974"/>
                  <a:ext cx="10186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線コネクタ 80"/>
                <p:cNvCxnSpPr/>
                <p:nvPr/>
              </p:nvCxnSpPr>
              <p:spPr>
                <a:xfrm>
                  <a:off x="5736961" y="4405311"/>
                  <a:ext cx="6852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コネクタ 81"/>
                <p:cNvCxnSpPr/>
                <p:nvPr/>
              </p:nvCxnSpPr>
              <p:spPr>
                <a:xfrm>
                  <a:off x="5748868" y="4436267"/>
                  <a:ext cx="4471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6" name="正方形/長方形 55"/>
            <p:cNvSpPr/>
            <p:nvPr/>
          </p:nvSpPr>
          <p:spPr>
            <a:xfrm>
              <a:off x="3816575" y="3150249"/>
              <a:ext cx="4491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ja-JP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ja-JP" altLang="en-US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7" name="直線コネクタ 56"/>
            <p:cNvCxnSpPr/>
            <p:nvPr/>
          </p:nvCxnSpPr>
          <p:spPr>
            <a:xfrm flipV="1">
              <a:off x="4451754" y="2980335"/>
              <a:ext cx="18017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グループ化 1"/>
            <p:cNvGrpSpPr/>
            <p:nvPr/>
          </p:nvGrpSpPr>
          <p:grpSpPr>
            <a:xfrm rot="16200000">
              <a:off x="4068437" y="3270492"/>
              <a:ext cx="408779" cy="180975"/>
              <a:chOff x="3695904" y="2889492"/>
              <a:chExt cx="408779" cy="180975"/>
            </a:xfrm>
          </p:grpSpPr>
          <p:cxnSp>
            <p:nvCxnSpPr>
              <p:cNvPr id="70" name="直線コネクタ 69"/>
              <p:cNvCxnSpPr/>
              <p:nvPr/>
            </p:nvCxnSpPr>
            <p:spPr>
              <a:xfrm flipH="1" flipV="1">
                <a:off x="3924505" y="2979979"/>
                <a:ext cx="18017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コネクタ 70"/>
              <p:cNvCxnSpPr/>
              <p:nvPr/>
            </p:nvCxnSpPr>
            <p:spPr>
              <a:xfrm flipH="1">
                <a:off x="3924237" y="2889492"/>
                <a:ext cx="0" cy="18097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/>
              <p:nvPr/>
            </p:nvCxnSpPr>
            <p:spPr>
              <a:xfrm flipH="1">
                <a:off x="3876610" y="2934736"/>
                <a:ext cx="0" cy="904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 flipH="1" flipV="1">
                <a:off x="3695904" y="2979979"/>
                <a:ext cx="18017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グループ化 36"/>
            <p:cNvGrpSpPr/>
            <p:nvPr/>
          </p:nvGrpSpPr>
          <p:grpSpPr>
            <a:xfrm flipH="1">
              <a:off x="4223746" y="3570000"/>
              <a:ext cx="101863" cy="64293"/>
              <a:chOff x="5720293" y="4371974"/>
              <a:chExt cx="101863" cy="64293"/>
            </a:xfrm>
          </p:grpSpPr>
          <p:cxnSp>
            <p:nvCxnSpPr>
              <p:cNvPr id="67" name="直線コネクタ 66"/>
              <p:cNvCxnSpPr/>
              <p:nvPr/>
            </p:nvCxnSpPr>
            <p:spPr>
              <a:xfrm>
                <a:off x="5720293" y="4371974"/>
                <a:ext cx="1018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コネクタ 67"/>
              <p:cNvCxnSpPr/>
              <p:nvPr/>
            </p:nvCxnSpPr>
            <p:spPr>
              <a:xfrm>
                <a:off x="5736961" y="4405311"/>
                <a:ext cx="6852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コネクタ 68"/>
              <p:cNvCxnSpPr/>
              <p:nvPr/>
            </p:nvCxnSpPr>
            <p:spPr>
              <a:xfrm>
                <a:off x="5748868" y="4436267"/>
                <a:ext cx="4471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円/楕円 59"/>
            <p:cNvSpPr/>
            <p:nvPr/>
          </p:nvSpPr>
          <p:spPr>
            <a:xfrm>
              <a:off x="4098773" y="2807360"/>
              <a:ext cx="349321" cy="3493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lvl="0" algn="ctr"/>
              <a:r>
                <a:rPr lang="en-US" altLang="ja-JP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altLang="ja-JP" baseline="-25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ja-JP" alt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1" name="直線コネクタ 60"/>
            <p:cNvCxnSpPr/>
            <p:nvPr/>
          </p:nvCxnSpPr>
          <p:spPr>
            <a:xfrm flipV="1">
              <a:off x="7513830" y="2979102"/>
              <a:ext cx="18017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>
              <a:off x="7691895" y="2976721"/>
              <a:ext cx="0" cy="904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グループ化 46"/>
            <p:cNvGrpSpPr/>
            <p:nvPr/>
          </p:nvGrpSpPr>
          <p:grpSpPr>
            <a:xfrm>
              <a:off x="7642417" y="3069591"/>
              <a:ext cx="101863" cy="64293"/>
              <a:chOff x="5720293" y="4371974"/>
              <a:chExt cx="101863" cy="64293"/>
            </a:xfrm>
          </p:grpSpPr>
          <p:cxnSp>
            <p:nvCxnSpPr>
              <p:cNvPr id="64" name="直線コネクタ 63"/>
              <p:cNvCxnSpPr/>
              <p:nvPr/>
            </p:nvCxnSpPr>
            <p:spPr>
              <a:xfrm>
                <a:off x="5720293" y="4371974"/>
                <a:ext cx="1018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/>
              <p:cNvCxnSpPr/>
              <p:nvPr/>
            </p:nvCxnSpPr>
            <p:spPr>
              <a:xfrm>
                <a:off x="5736961" y="4405311"/>
                <a:ext cx="6852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コネクタ 65"/>
              <p:cNvCxnSpPr/>
              <p:nvPr/>
            </p:nvCxnSpPr>
            <p:spPr>
              <a:xfrm>
                <a:off x="5748868" y="4436267"/>
                <a:ext cx="4471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4" name="正方形/長方形 83"/>
          <p:cNvSpPr/>
          <p:nvPr/>
        </p:nvSpPr>
        <p:spPr>
          <a:xfrm>
            <a:off x="7452320" y="6381328"/>
            <a:ext cx="1399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タッチパネル</a:t>
            </a:r>
            <a:endParaRPr lang="ja-JP" altLang="en-US" dirty="0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1403648" y="32129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量子容量</a:t>
            </a:r>
            <a:endParaRPr kumimoji="1" lang="ja-JP" altLang="en-US" dirty="0"/>
          </a:p>
        </p:txBody>
      </p:sp>
      <p:sp>
        <p:nvSpPr>
          <p:cNvPr id="86" name="正方形/長方形 85"/>
          <p:cNvSpPr/>
          <p:nvPr/>
        </p:nvSpPr>
        <p:spPr>
          <a:xfrm>
            <a:off x="5004048" y="3284984"/>
            <a:ext cx="2444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omic Sans MS" pitchFamily="66" charset="0"/>
                <a:ea typeface="HGP創英角ﾎﾟｯﾌﾟ体" pitchFamily="50" charset="-128"/>
              </a:rPr>
              <a:t>2 </a:t>
            </a:r>
            <a:r>
              <a:rPr lang="ja-JP" altLang="en-US" dirty="0" smtClean="0">
                <a:latin typeface="HGP創英角ﾎﾟｯﾌﾟ体" pitchFamily="50" charset="-128"/>
                <a:ea typeface="HGP創英角ﾎﾟｯﾌﾟ体" pitchFamily="50" charset="-128"/>
              </a:rPr>
              <a:t>層グラフェンデバイス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9" y="4797153"/>
            <a:ext cx="2304256" cy="141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212977"/>
            <a:ext cx="1872208" cy="130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17" descr="f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2598" y="1976210"/>
            <a:ext cx="1751130" cy="1452790"/>
          </a:xfrm>
          <a:prstGeom prst="rect">
            <a:avLst/>
          </a:prstGeom>
          <a:noFill/>
        </p:spPr>
      </p:pic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0" y="1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square" tIns="144000" bIns="144000">
            <a:spAutoFit/>
          </a:bodyPr>
          <a:lstStyle/>
          <a:p>
            <a:pPr>
              <a:spcBef>
                <a:spcPts val="0"/>
              </a:spcBef>
            </a:pP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　確実にできること　</a:t>
            </a:r>
            <a:r>
              <a:rPr lang="en-US" altLang="ja-JP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A04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：理論</a:t>
            </a:r>
            <a:endParaRPr lang="en-US" altLang="ja-JP" sz="32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179512" y="1196752"/>
            <a:ext cx="5076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● 電子状態・輸送（物性・応用）</a:t>
            </a:r>
            <a:endParaRPr lang="ja-JP" altLang="en-US" sz="2400" dirty="0"/>
          </a:p>
        </p:txBody>
      </p:sp>
      <p:sp>
        <p:nvSpPr>
          <p:cNvPr id="19" name="正方形/長方形 18"/>
          <p:cNvSpPr/>
          <p:nvPr/>
        </p:nvSpPr>
        <p:spPr>
          <a:xfrm>
            <a:off x="4644008" y="3717032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ja-JP" altLang="en-US" baseline="-25000" dirty="0"/>
          </a:p>
        </p:txBody>
      </p:sp>
      <p:sp>
        <p:nvSpPr>
          <p:cNvPr id="762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12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6" name="正方形/長方形 525"/>
          <p:cNvSpPr/>
          <p:nvPr/>
        </p:nvSpPr>
        <p:spPr>
          <a:xfrm>
            <a:off x="251520" y="3933056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● ラマン分光（合成）</a:t>
            </a:r>
            <a:endParaRPr lang="ja-JP" altLang="en-US" sz="2400" dirty="0"/>
          </a:p>
        </p:txBody>
      </p:sp>
      <p:sp>
        <p:nvSpPr>
          <p:cNvPr id="532" name="正方形/長方形 531"/>
          <p:cNvSpPr/>
          <p:nvPr/>
        </p:nvSpPr>
        <p:spPr>
          <a:xfrm>
            <a:off x="5543600" y="1196752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● 磁性・超伝導（物性）</a:t>
            </a:r>
            <a:endParaRPr lang="ja-JP" altLang="en-US" sz="2400" dirty="0"/>
          </a:p>
        </p:txBody>
      </p:sp>
      <p:sp>
        <p:nvSpPr>
          <p:cNvPr id="534" name="テキスト ボックス 9"/>
          <p:cNvSpPr txBox="1">
            <a:spLocks noChangeArrowheads="1"/>
          </p:cNvSpPr>
          <p:nvPr/>
        </p:nvSpPr>
        <p:spPr bwMode="auto">
          <a:xfrm>
            <a:off x="611560" y="6165304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ラマン分光解析・評価</a:t>
            </a:r>
          </a:p>
        </p:txBody>
      </p:sp>
      <p:sp>
        <p:nvSpPr>
          <p:cNvPr id="535" name="テキスト ボックス 9"/>
          <p:cNvSpPr txBox="1">
            <a:spLocks noChangeArrowheads="1"/>
          </p:cNvSpPr>
          <p:nvPr/>
        </p:nvSpPr>
        <p:spPr bwMode="auto">
          <a:xfrm>
            <a:off x="395536" y="3284984"/>
            <a:ext cx="2411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電気伝導、磁場効果</a:t>
            </a:r>
          </a:p>
        </p:txBody>
      </p:sp>
      <p:pic>
        <p:nvPicPr>
          <p:cNvPr id="43" name="Picture 6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627784" y="5229200"/>
            <a:ext cx="584171" cy="76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8" name="テキスト ボックス 9"/>
          <p:cNvSpPr txBox="1">
            <a:spLocks noChangeArrowheads="1"/>
          </p:cNvSpPr>
          <p:nvPr/>
        </p:nvSpPr>
        <p:spPr bwMode="auto">
          <a:xfrm>
            <a:off x="6012160" y="6165304"/>
            <a:ext cx="277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デバイス設計</a:t>
            </a:r>
            <a:endParaRPr lang="ja-JP" altLang="en-US" dirty="0">
              <a:solidFill>
                <a:srgbClr val="0070C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916832"/>
            <a:ext cx="179135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koshin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24498" y="2492896"/>
            <a:ext cx="567551" cy="720080"/>
          </a:xfrm>
          <a:prstGeom prst="rect">
            <a:avLst/>
          </a:prstGeom>
          <a:noFill/>
        </p:spPr>
      </p:pic>
      <p:pic>
        <p:nvPicPr>
          <p:cNvPr id="5132" name="Picture 12" descr="Portrai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28384" y="5170738"/>
            <a:ext cx="697277" cy="828449"/>
          </a:xfrm>
          <a:prstGeom prst="rect">
            <a:avLst/>
          </a:prstGeom>
          <a:noFill/>
        </p:spPr>
      </p:pic>
      <p:sp>
        <p:nvSpPr>
          <p:cNvPr id="1473" name="テキスト ボックス 1472"/>
          <p:cNvSpPr txBox="1"/>
          <p:nvPr/>
        </p:nvSpPr>
        <p:spPr>
          <a:xfrm>
            <a:off x="5868144" y="4005064"/>
            <a:ext cx="2613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2400" dirty="0" smtClean="0">
                <a:solidFill>
                  <a:prstClr val="black"/>
                </a:solidFill>
                <a:latin typeface="HGP創英角ﾎﾟｯﾌﾟ体" pitchFamily="50" charset="-128"/>
                <a:ea typeface="HGP創英角ﾎﾟｯﾌﾟ体" pitchFamily="50" charset="-128"/>
              </a:rPr>
              <a:t>● ナノ構造（応用）</a:t>
            </a:r>
            <a:endParaRPr lang="ja-JP" altLang="en-US" sz="2400" dirty="0" smtClean="0">
              <a:solidFill>
                <a:prstClr val="black"/>
              </a:solidFill>
            </a:endParaRPr>
          </a:p>
        </p:txBody>
      </p:sp>
      <p:sp>
        <p:nvSpPr>
          <p:cNvPr id="1460" name="テキスト ボックス 9"/>
          <p:cNvSpPr txBox="1">
            <a:spLocks noChangeArrowheads="1"/>
          </p:cNvSpPr>
          <p:nvPr/>
        </p:nvSpPr>
        <p:spPr bwMode="auto">
          <a:xfrm>
            <a:off x="6372200" y="3356992"/>
            <a:ext cx="2483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エキゾチック物性</a:t>
            </a:r>
            <a:endParaRPr lang="en-US" altLang="ja-JP" dirty="0" smtClean="0">
              <a:solidFill>
                <a:srgbClr val="0070C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474" name="正方形/長方形 1473"/>
          <p:cNvSpPr/>
          <p:nvPr/>
        </p:nvSpPr>
        <p:spPr>
          <a:xfrm>
            <a:off x="3203848" y="2636912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● 物質設計（合成）</a:t>
            </a:r>
            <a:endParaRPr lang="ja-JP" altLang="en-US" sz="2400" dirty="0"/>
          </a:p>
        </p:txBody>
      </p:sp>
      <p:pic>
        <p:nvPicPr>
          <p:cNvPr id="1475" name="図 1474" descr="13_saito_s_90_9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04048" y="3789040"/>
            <a:ext cx="648072" cy="648072"/>
          </a:xfrm>
          <a:prstGeom prst="rect">
            <a:avLst/>
          </a:prstGeom>
        </p:spPr>
      </p:pic>
      <p:sp>
        <p:nvSpPr>
          <p:cNvPr id="1478" name="テキスト ボックス 9"/>
          <p:cNvSpPr txBox="1">
            <a:spLocks noChangeArrowheads="1"/>
          </p:cNvSpPr>
          <p:nvPr/>
        </p:nvSpPr>
        <p:spPr bwMode="auto">
          <a:xfrm>
            <a:off x="3131840" y="4581128"/>
            <a:ext cx="277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第一原理計算</a:t>
            </a:r>
            <a:endParaRPr lang="en-US" altLang="ja-JP" dirty="0" smtClean="0">
              <a:solidFill>
                <a:srgbClr val="0070C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新原子層設計</a:t>
            </a:r>
            <a:endParaRPr lang="ja-JP" altLang="en-US" dirty="0">
              <a:solidFill>
                <a:srgbClr val="0070C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479" name="Picture 2" descr="\\FLEX\kentaro\fig\graphene\stacking\ABA-center-guide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95536" y="4609970"/>
            <a:ext cx="1007692" cy="1411318"/>
          </a:xfrm>
          <a:prstGeom prst="rect">
            <a:avLst/>
          </a:prstGeom>
          <a:noFill/>
        </p:spPr>
      </p:pic>
      <p:pic>
        <p:nvPicPr>
          <p:cNvPr id="1480" name="Picture 23" descr="C:\Documents and Settings\usuario\My Documents\2005\conferencias\flake1-D.bmp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475656" y="4797152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 descr="koshin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611560" cy="775916"/>
          </a:xfrm>
          <a:prstGeom prst="rect">
            <a:avLst/>
          </a:prstGeom>
          <a:noFill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28384" y="2348880"/>
            <a:ext cx="702444" cy="8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2" name="Text Box 11"/>
          <p:cNvSpPr txBox="1">
            <a:spLocks noChangeArrowheads="1"/>
          </p:cNvSpPr>
          <p:nvPr/>
        </p:nvSpPr>
        <p:spPr bwMode="auto">
          <a:xfrm>
            <a:off x="0" y="1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square" tIns="144000" bIns="14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chemeClr val="bg1"/>
                </a:solidFill>
              </a:rPr>
              <a:t>  </a:t>
            </a:r>
            <a:r>
              <a:rPr lang="ja-JP" altLang="en-US" sz="3200" dirty="0" smtClean="0">
                <a:solidFill>
                  <a:schemeClr val="bg1"/>
                </a:solidFill>
              </a:rPr>
              <a:t>原子層科学のシナジー（相乗）効果　</a:t>
            </a:r>
            <a:r>
              <a:rPr lang="en-US" altLang="ja-JP" sz="3200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ja-JP" altLang="en-US" sz="3200" dirty="0" smtClean="0">
                <a:solidFill>
                  <a:schemeClr val="bg1"/>
                </a:solidFill>
                <a:latin typeface="Comic Sans MS" pitchFamily="66" charset="0"/>
              </a:rPr>
              <a:t>例</a:t>
            </a:r>
            <a:r>
              <a:rPr lang="en-US" altLang="ja-JP" sz="3200" dirty="0" smtClean="0">
                <a:solidFill>
                  <a:schemeClr val="bg1"/>
                </a:solidFill>
                <a:latin typeface="Comic Sans MS" pitchFamily="66" charset="0"/>
              </a:rPr>
              <a:t>1)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endParaRPr lang="en-US" altLang="ko-KR" sz="32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3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13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0" y="836712"/>
            <a:ext cx="9144000" cy="1618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endParaRPr lang="en-US" altLang="ja-JP" sz="2400" dirty="0" smtClean="0">
              <a:latin typeface="+mn-ea"/>
            </a:endParaRPr>
          </a:p>
          <a:p>
            <a:r>
              <a:rPr lang="ja-JP" altLang="en-US" sz="2400" dirty="0" smtClean="0">
                <a:latin typeface="+mn-ea"/>
              </a:rPr>
              <a:t>　　　　 </a:t>
            </a:r>
            <a:endParaRPr lang="en-US" altLang="ja-JP" sz="2400" dirty="0" smtClean="0">
              <a:latin typeface="+mn-ea"/>
            </a:endParaRPr>
          </a:p>
          <a:p>
            <a:r>
              <a:rPr lang="ja-JP" altLang="en-US" sz="3600" dirty="0" smtClean="0">
                <a:latin typeface="+mn-ea"/>
              </a:rPr>
              <a:t>　　　</a:t>
            </a:r>
            <a:endParaRPr lang="en-US" altLang="ja-JP" sz="3600" dirty="0" smtClean="0">
              <a:latin typeface="+mn-e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79512" y="908720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  <a:latin typeface="+mn-ea"/>
              </a:rPr>
              <a:t>例：</a:t>
            </a:r>
            <a:r>
              <a:rPr lang="ja-JP" altLang="en-US" sz="2800" dirty="0" smtClean="0">
                <a:solidFill>
                  <a:srgbClr val="FF0000"/>
                </a:solidFill>
              </a:rPr>
              <a:t>原子層フレキシブル回路</a:t>
            </a:r>
            <a:endParaRPr lang="en-US" altLang="ja-JP" sz="2800" dirty="0" smtClean="0">
              <a:solidFill>
                <a:srgbClr val="FF0000"/>
              </a:solidFill>
              <a:latin typeface="+mn-ea"/>
            </a:endParaRPr>
          </a:p>
        </p:txBody>
      </p:sp>
      <p:graphicFrame>
        <p:nvGraphicFramePr>
          <p:cNvPr id="1408" name="図表 1407"/>
          <p:cNvGraphicFramePr/>
          <p:nvPr/>
        </p:nvGraphicFramePr>
        <p:xfrm>
          <a:off x="1187624" y="1844824"/>
          <a:ext cx="6912768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11" name="Picture 2" descr="D:\Meidai\論文\投稿論文\結晶成長学会誌\Fig1_0.jpg"/>
          <p:cNvPicPr>
            <a:picLocks noChangeAspect="1" noChangeArrowheads="1"/>
          </p:cNvPicPr>
          <p:nvPr/>
        </p:nvPicPr>
        <p:blipFill>
          <a:blip r:embed="rId7" cstate="print"/>
          <a:srcRect b="78740"/>
          <a:stretch>
            <a:fillRect/>
          </a:stretch>
        </p:blipFill>
        <p:spPr bwMode="auto">
          <a:xfrm rot="10800000">
            <a:off x="2123728" y="5661248"/>
            <a:ext cx="249252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5" name="Picture 2" descr="http://images.iop.org/objects/phw/news/16/2/7/transisto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3573016"/>
            <a:ext cx="1368152" cy="978229"/>
          </a:xfrm>
          <a:prstGeom prst="rect">
            <a:avLst/>
          </a:prstGeom>
          <a:noFill/>
        </p:spPr>
      </p:pic>
      <p:sp>
        <p:nvSpPr>
          <p:cNvPr id="1418" name="正方形/長方形 1417"/>
          <p:cNvSpPr/>
          <p:nvPr/>
        </p:nvSpPr>
        <p:spPr>
          <a:xfrm>
            <a:off x="4283968" y="6165304"/>
            <a:ext cx="4698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 smtClean="0">
                <a:solidFill>
                  <a:srgbClr val="FF0000"/>
                </a:solidFill>
                <a:latin typeface="+mn-ea"/>
              </a:rPr>
              <a:t>領域内でフィードバック</a:t>
            </a:r>
            <a:endParaRPr lang="ja-JP" altLang="en-US" sz="3200" dirty="0"/>
          </a:p>
        </p:txBody>
      </p:sp>
      <p:sp>
        <p:nvSpPr>
          <p:cNvPr id="1419" name="右矢印 1418"/>
          <p:cNvSpPr/>
          <p:nvPr/>
        </p:nvSpPr>
        <p:spPr>
          <a:xfrm rot="2842507">
            <a:off x="2624996" y="2964491"/>
            <a:ext cx="72008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0" name="テキスト ボックス 1419"/>
          <p:cNvSpPr txBox="1"/>
          <p:nvPr/>
        </p:nvSpPr>
        <p:spPr>
          <a:xfrm>
            <a:off x="1547664" y="2276872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物質設計</a:t>
            </a:r>
            <a:endParaRPr kumimoji="1" lang="ja-JP" altLang="en-US" sz="3200" dirty="0"/>
          </a:p>
        </p:txBody>
      </p:sp>
      <p:sp>
        <p:nvSpPr>
          <p:cNvPr id="1421" name="右矢印 1420"/>
          <p:cNvSpPr/>
          <p:nvPr/>
        </p:nvSpPr>
        <p:spPr>
          <a:xfrm rot="13432175">
            <a:off x="1030346" y="4192147"/>
            <a:ext cx="72008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2" name="テキスト ボックス 1421"/>
          <p:cNvSpPr txBox="1"/>
          <p:nvPr/>
        </p:nvSpPr>
        <p:spPr>
          <a:xfrm>
            <a:off x="179512" y="3564305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試料</a:t>
            </a:r>
            <a:r>
              <a:rPr kumimoji="1" lang="ja-JP" altLang="en-US" sz="3200" dirty="0" smtClean="0"/>
              <a:t>評価</a:t>
            </a:r>
            <a:endParaRPr kumimoji="1" lang="ja-JP" altLang="en-US" sz="3200" dirty="0"/>
          </a:p>
        </p:txBody>
      </p:sp>
      <p:pic>
        <p:nvPicPr>
          <p:cNvPr id="1423" name="Picture 23" descr="C:\Documents and Settings\usuario\My Documents\2005\conferencias\flake1-D.bmp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51520" y="422108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4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3608" y="2852936"/>
            <a:ext cx="1080120" cy="75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5" name="右矢印 1424"/>
          <p:cNvSpPr/>
          <p:nvPr/>
        </p:nvSpPr>
        <p:spPr>
          <a:xfrm rot="13432175">
            <a:off x="4502165" y="2456051"/>
            <a:ext cx="72008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6" name="テキスト ボックス 1425"/>
          <p:cNvSpPr txBox="1"/>
          <p:nvPr/>
        </p:nvSpPr>
        <p:spPr>
          <a:xfrm>
            <a:off x="3851920" y="1772816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物性評価</a:t>
            </a:r>
            <a:endParaRPr kumimoji="1" lang="ja-JP" altLang="en-US" sz="3200" dirty="0"/>
          </a:p>
        </p:txBody>
      </p:sp>
      <p:pic>
        <p:nvPicPr>
          <p:cNvPr id="1427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87562" y="1628800"/>
            <a:ext cx="964358" cy="67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8" name="Picture 60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395536" y="5013176"/>
            <a:ext cx="432048" cy="568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9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95736" y="6093296"/>
            <a:ext cx="450983" cy="64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0" name="Picture 2" descr="D:\Meidai\楠研新HP\photos\kusunoki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19672" y="6093296"/>
            <a:ext cx="559190" cy="615110"/>
          </a:xfrm>
          <a:prstGeom prst="rect">
            <a:avLst/>
          </a:prstGeom>
          <a:noFill/>
        </p:spPr>
      </p:pic>
      <p:pic>
        <p:nvPicPr>
          <p:cNvPr id="1431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99792" y="6093296"/>
            <a:ext cx="432048" cy="58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2" name="図 1431" descr="13_saito_s_90_9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979712" y="2996952"/>
            <a:ext cx="576064" cy="576064"/>
          </a:xfrm>
          <a:prstGeom prst="rect">
            <a:avLst/>
          </a:prstGeom>
        </p:spPr>
      </p:pic>
      <p:pic>
        <p:nvPicPr>
          <p:cNvPr id="1433" name="図 1432" descr="名称未設定.png"/>
          <p:cNvPicPr>
            <a:picLocks noChangeAspect="1"/>
          </p:cNvPicPr>
          <p:nvPr/>
        </p:nvPicPr>
        <p:blipFill>
          <a:blip r:embed="rId17" cstate="print"/>
          <a:srcRect b="15385"/>
          <a:stretch>
            <a:fillRect/>
          </a:stretch>
        </p:blipFill>
        <p:spPr>
          <a:xfrm>
            <a:off x="3707904" y="2348880"/>
            <a:ext cx="535850" cy="576064"/>
          </a:xfrm>
          <a:prstGeom prst="rect">
            <a:avLst/>
          </a:prstGeom>
        </p:spPr>
      </p:pic>
      <p:pic>
        <p:nvPicPr>
          <p:cNvPr id="1434" name="Picture 4" descr="Portrait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60232" y="4149080"/>
            <a:ext cx="432047" cy="576064"/>
          </a:xfrm>
          <a:prstGeom prst="rect">
            <a:avLst/>
          </a:prstGeom>
          <a:noFill/>
        </p:spPr>
      </p:pic>
      <p:pic>
        <p:nvPicPr>
          <p:cNvPr id="1435" name="図 1434" descr="!cid_ii_13dfd570ff7a86fc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419872" y="4725144"/>
            <a:ext cx="502886" cy="576065"/>
          </a:xfrm>
          <a:prstGeom prst="rect">
            <a:avLst/>
          </a:prstGeom>
        </p:spPr>
      </p:pic>
      <p:pic>
        <p:nvPicPr>
          <p:cNvPr id="1436" name="図 35" descr="名称未設定 1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907704" y="3789040"/>
            <a:ext cx="504056" cy="64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" name="Picture 2" descr="http://www.material.t.u-tokyo.ac.jp/faculty/img/23_K_Ngagashio.jpg"/>
          <p:cNvPicPr>
            <a:picLocks noChangeAspect="1" noChangeArrowheads="1"/>
          </p:cNvPicPr>
          <p:nvPr/>
        </p:nvPicPr>
        <p:blipFill>
          <a:blip r:embed="rId21" cstate="print"/>
          <a:srcRect l="13228" r="13228" b="11339"/>
          <a:stretch>
            <a:fillRect/>
          </a:stretch>
        </p:blipFill>
        <p:spPr bwMode="auto">
          <a:xfrm>
            <a:off x="6084168" y="4087879"/>
            <a:ext cx="528611" cy="637265"/>
          </a:xfrm>
          <a:prstGeom prst="rect">
            <a:avLst/>
          </a:prstGeom>
          <a:noFill/>
        </p:spPr>
      </p:pic>
      <p:sp>
        <p:nvSpPr>
          <p:cNvPr id="1438" name="上カーブ矢印 1437"/>
          <p:cNvSpPr/>
          <p:nvPr/>
        </p:nvSpPr>
        <p:spPr>
          <a:xfrm rot="8606180">
            <a:off x="1994836" y="1740766"/>
            <a:ext cx="906594" cy="37497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39" name="下カーブ矢印 1438"/>
          <p:cNvSpPr/>
          <p:nvPr/>
        </p:nvSpPr>
        <p:spPr>
          <a:xfrm rot="18765640">
            <a:off x="238947" y="2772000"/>
            <a:ext cx="1358692" cy="36004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440" name="Picture 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156176" y="980727"/>
            <a:ext cx="2736304" cy="222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41" name="グループ化 1440"/>
          <p:cNvGrpSpPr/>
          <p:nvPr/>
        </p:nvGrpSpPr>
        <p:grpSpPr>
          <a:xfrm>
            <a:off x="4283968" y="4725144"/>
            <a:ext cx="1680592" cy="999952"/>
            <a:chOff x="2668588" y="2619375"/>
            <a:chExt cx="3656012" cy="3033713"/>
          </a:xfrm>
        </p:grpSpPr>
        <p:pic>
          <p:nvPicPr>
            <p:cNvPr id="1442" name="図 68" descr="Graphene.ai"/>
            <p:cNvPicPr>
              <a:picLocks noChangeAspect="1"/>
            </p:cNvPicPr>
            <p:nvPr/>
          </p:nvPicPr>
          <p:blipFill>
            <a:blip r:embed="rId23" cstate="print"/>
            <a:srcRect b="41003"/>
            <a:stretch>
              <a:fillRect/>
            </a:stretch>
          </p:blipFill>
          <p:spPr bwMode="auto">
            <a:xfrm>
              <a:off x="2668588" y="2619375"/>
              <a:ext cx="3521075" cy="1344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3" name="図 68" descr="Graphene.ai"/>
            <p:cNvPicPr>
              <a:picLocks noChangeAspect="1"/>
            </p:cNvPicPr>
            <p:nvPr/>
          </p:nvPicPr>
          <p:blipFill>
            <a:blip r:embed="rId23" cstate="print"/>
            <a:srcRect b="41003"/>
            <a:stretch>
              <a:fillRect/>
            </a:stretch>
          </p:blipFill>
          <p:spPr bwMode="auto">
            <a:xfrm>
              <a:off x="2803525" y="4308475"/>
              <a:ext cx="3521075" cy="1344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4" name="図 68" descr="Graphene.ai"/>
            <p:cNvPicPr>
              <a:picLocks noChangeAspect="1"/>
            </p:cNvPicPr>
            <p:nvPr/>
          </p:nvPicPr>
          <p:blipFill>
            <a:blip r:embed="rId23" cstate="print">
              <a:lum bright="-62000" contrast="-72000"/>
              <a:grayscl/>
            </a:blip>
            <a:srcRect b="40921"/>
            <a:stretch>
              <a:fillRect/>
            </a:stretch>
          </p:blipFill>
          <p:spPr bwMode="auto">
            <a:xfrm>
              <a:off x="2728913" y="3465513"/>
              <a:ext cx="3521075" cy="134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0" y="1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square" tIns="216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lang="ja-JP" altLang="en-US" sz="3200" dirty="0" smtClean="0">
                <a:solidFill>
                  <a:schemeClr val="bg1"/>
                </a:solidFill>
              </a:rPr>
              <a:t>原子層科学のシナジー（相乗）効果　</a:t>
            </a:r>
            <a:r>
              <a:rPr lang="en-US" altLang="ja-JP" sz="3200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ja-JP" altLang="en-US" sz="3200" dirty="0" smtClean="0">
                <a:solidFill>
                  <a:schemeClr val="bg1"/>
                </a:solidFill>
                <a:latin typeface="Comic Sans MS" pitchFamily="66" charset="0"/>
              </a:rPr>
              <a:t>例</a:t>
            </a:r>
            <a:r>
              <a:rPr lang="en-US" altLang="ja-JP" sz="3200" dirty="0" smtClean="0">
                <a:solidFill>
                  <a:schemeClr val="bg1"/>
                </a:solidFill>
                <a:latin typeface="Comic Sans MS" pitchFamily="66" charset="0"/>
              </a:rPr>
              <a:t>2)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endParaRPr lang="en-US" altLang="ko-KR" sz="32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grpSp>
        <p:nvGrpSpPr>
          <p:cNvPr id="125" name="グループ化 124"/>
          <p:cNvGrpSpPr/>
          <p:nvPr/>
        </p:nvGrpSpPr>
        <p:grpSpPr>
          <a:xfrm>
            <a:off x="0" y="1335613"/>
            <a:ext cx="8782764" cy="5299183"/>
            <a:chOff x="-85460" y="1190946"/>
            <a:chExt cx="9104908" cy="5707629"/>
          </a:xfrm>
        </p:grpSpPr>
        <p:sp>
          <p:nvSpPr>
            <p:cNvPr id="153" name="正方形/長方形 152"/>
            <p:cNvSpPr/>
            <p:nvPr/>
          </p:nvSpPr>
          <p:spPr>
            <a:xfrm>
              <a:off x="2522859" y="1210323"/>
              <a:ext cx="3862702" cy="5127476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grpSp>
          <p:nvGrpSpPr>
            <p:cNvPr id="6" name="グループ化 123"/>
            <p:cNvGrpSpPr/>
            <p:nvPr/>
          </p:nvGrpSpPr>
          <p:grpSpPr>
            <a:xfrm>
              <a:off x="86323" y="1190946"/>
              <a:ext cx="2385416" cy="1456531"/>
              <a:chOff x="2709881" y="1293502"/>
              <a:chExt cx="2385416" cy="1456531"/>
            </a:xfrm>
          </p:grpSpPr>
          <p:pic>
            <p:nvPicPr>
              <p:cNvPr id="3" name="図 2" descr="名称未設定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316705" y="1734796"/>
                <a:ext cx="1778592" cy="1015237"/>
              </a:xfrm>
              <a:prstGeom prst="rect">
                <a:avLst/>
              </a:prstGeom>
            </p:spPr>
          </p:pic>
          <p:grpSp>
            <p:nvGrpSpPr>
              <p:cNvPr id="8" name="グループ化 8"/>
              <p:cNvGrpSpPr/>
              <p:nvPr/>
            </p:nvGrpSpPr>
            <p:grpSpPr>
              <a:xfrm>
                <a:off x="2714778" y="1751890"/>
                <a:ext cx="519160" cy="873413"/>
                <a:chOff x="-940217" y="2562709"/>
                <a:chExt cx="1015882" cy="1709076"/>
              </a:xfrm>
            </p:grpSpPr>
            <p:sp>
              <p:nvSpPr>
                <p:cNvPr id="10" name="二等辺三角形 9"/>
                <p:cNvSpPr/>
                <p:nvPr/>
              </p:nvSpPr>
              <p:spPr bwMode="auto">
                <a:xfrm>
                  <a:off x="-927546" y="3427956"/>
                  <a:ext cx="1002861" cy="834793"/>
                </a:xfrm>
                <a:prstGeom prst="triangl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600" dirty="0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grpSp>
              <p:nvGrpSpPr>
                <p:cNvPr id="9" name="グループ化 78"/>
                <p:cNvGrpSpPr>
                  <a:grpSpLocks/>
                </p:cNvGrpSpPr>
                <p:nvPr/>
              </p:nvGrpSpPr>
              <p:grpSpPr bwMode="auto">
                <a:xfrm>
                  <a:off x="-940217" y="2562709"/>
                  <a:ext cx="1015882" cy="1709076"/>
                  <a:chOff x="2087591" y="4804913"/>
                  <a:chExt cx="621103" cy="1121434"/>
                </a:xfrm>
              </p:grpSpPr>
              <p:cxnSp>
                <p:nvCxnSpPr>
                  <p:cNvPr id="13" name="直線コネクタ 12"/>
                  <p:cNvCxnSpPr/>
                  <p:nvPr/>
                </p:nvCxnSpPr>
                <p:spPr>
                  <a:xfrm rot="16200000" flipH="1">
                    <a:off x="1838020" y="5055010"/>
                    <a:ext cx="1120826" cy="62117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直線コネクタ 13"/>
                  <p:cNvCxnSpPr/>
                  <p:nvPr/>
                </p:nvCxnSpPr>
                <p:spPr>
                  <a:xfrm rot="5400000" flipH="1" flipV="1">
                    <a:off x="1838020" y="5055010"/>
                    <a:ext cx="1120826" cy="62117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" name="二等辺三角形 11"/>
                <p:cNvSpPr/>
                <p:nvPr/>
              </p:nvSpPr>
              <p:spPr bwMode="auto">
                <a:xfrm flipV="1">
                  <a:off x="-927549" y="2567180"/>
                  <a:ext cx="1002862" cy="834793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600" dirty="0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</p:grpSp>
          <p:sp>
            <p:nvSpPr>
              <p:cNvPr id="27" name="テキスト ボックス 26"/>
              <p:cNvSpPr txBox="1"/>
              <p:nvPr/>
            </p:nvSpPr>
            <p:spPr>
              <a:xfrm>
                <a:off x="2709881" y="1293502"/>
                <a:ext cx="2366309" cy="430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 smtClean="0">
                    <a:latin typeface="HGP創英角ﾎﾟｯﾌﾟ体" pitchFamily="50" charset="-128"/>
                    <a:ea typeface="HGP創英角ﾎﾟｯﾌﾟ体" pitchFamily="50" charset="-128"/>
                  </a:rPr>
                  <a:t>Graphene:</a:t>
                </a:r>
                <a:r>
                  <a:rPr lang="ja-JP" altLang="en-US" sz="2000" dirty="0" smtClean="0">
                    <a:latin typeface="HGP創英角ﾎﾟｯﾌﾟ体" pitchFamily="50" charset="-128"/>
                    <a:ea typeface="HGP創英角ﾎﾟｯﾌﾟ体" pitchFamily="50" charset="-128"/>
                  </a:rPr>
                  <a:t>金属</a:t>
                </a:r>
                <a:endParaRPr kumimoji="1" lang="ja-JP" altLang="en-US" sz="2000" dirty="0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4461796" y="1336230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ja-JP" altLang="en-US" sz="2400" dirty="0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</p:grpSp>
        <p:grpSp>
          <p:nvGrpSpPr>
            <p:cNvPr id="11" name="グループ化 126"/>
            <p:cNvGrpSpPr/>
            <p:nvPr/>
          </p:nvGrpSpPr>
          <p:grpSpPr>
            <a:xfrm>
              <a:off x="-85460" y="2747660"/>
              <a:ext cx="2546644" cy="1813917"/>
              <a:chOff x="-85460" y="2781844"/>
              <a:chExt cx="2546644" cy="1813917"/>
            </a:xfrm>
          </p:grpSpPr>
          <p:sp>
            <p:nvSpPr>
              <p:cNvPr id="23" name="テキスト ボックス 22"/>
              <p:cNvSpPr txBox="1"/>
              <p:nvPr/>
            </p:nvSpPr>
            <p:spPr>
              <a:xfrm>
                <a:off x="179512" y="2781844"/>
                <a:ext cx="1628972" cy="4309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Comic Sans MS" pitchFamily="66" charset="0"/>
                    <a:ea typeface="HGP創英角ﾎﾟｯﾌﾟ体" pitchFamily="50" charset="-128"/>
                  </a:rPr>
                  <a:t>h-BN</a:t>
                </a:r>
                <a:r>
                  <a:rPr lang="en-US" altLang="ja-JP" sz="2000" dirty="0" smtClean="0">
                    <a:latin typeface="HGP創英角ﾎﾟｯﾌﾟ体" pitchFamily="50" charset="-128"/>
                    <a:ea typeface="HGP創英角ﾎﾟｯﾌﾟ体" pitchFamily="50" charset="-128"/>
                  </a:rPr>
                  <a:t>:</a:t>
                </a:r>
                <a:r>
                  <a:rPr lang="ja-JP" altLang="en-US" sz="2000" dirty="0" smtClean="0">
                    <a:latin typeface="HGP創英角ﾎﾟｯﾌﾟ体" pitchFamily="50" charset="-128"/>
                    <a:ea typeface="HGP創英角ﾎﾟｯﾌﾟ体" pitchFamily="50" charset="-128"/>
                  </a:rPr>
                  <a:t>絶縁体</a:t>
                </a:r>
                <a:endParaRPr kumimoji="1" lang="ja-JP" altLang="en-US" sz="2000" dirty="0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pic>
            <p:nvPicPr>
              <p:cNvPr id="2" name="図 1" descr="名称未設定2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45584" y="3290128"/>
                <a:ext cx="1815600" cy="1115180"/>
              </a:xfrm>
              <a:prstGeom prst="rect">
                <a:avLst/>
              </a:prstGeom>
            </p:spPr>
          </p:pic>
          <p:sp>
            <p:nvSpPr>
              <p:cNvPr id="20" name="正方形/長方形 19"/>
              <p:cNvSpPr/>
              <p:nvPr/>
            </p:nvSpPr>
            <p:spPr>
              <a:xfrm>
                <a:off x="144264" y="3241335"/>
                <a:ext cx="414199" cy="338121"/>
              </a:xfrm>
              <a:prstGeom prst="rect">
                <a:avLst/>
              </a:prstGeom>
              <a:gradFill>
                <a:gsLst>
                  <a:gs pos="17000">
                    <a:srgbClr val="FF0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 flipV="1">
                <a:off x="144264" y="4240733"/>
                <a:ext cx="414199" cy="355028"/>
              </a:xfrm>
              <a:prstGeom prst="rect">
                <a:avLst/>
              </a:prstGeom>
              <a:gradFill>
                <a:gsLst>
                  <a:gs pos="17000">
                    <a:srgbClr val="0000FF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-85460" y="3725479"/>
                <a:ext cx="9364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latin typeface="HGP創英角ﾎﾟｯﾌﾟ体" pitchFamily="50" charset="-128"/>
                    <a:ea typeface="HGP創英角ﾎﾟｯﾌﾟ体" pitchFamily="50" charset="-128"/>
                  </a:rPr>
                  <a:t>~5.9 </a:t>
                </a:r>
                <a:r>
                  <a:rPr lang="en-US" altLang="ja-JP" dirty="0" err="1" smtClean="0">
                    <a:latin typeface="HGP創英角ﾎﾟｯﾌﾟ体" pitchFamily="50" charset="-128"/>
                    <a:ea typeface="HGP創英角ﾎﾟｯﾌﾟ体" pitchFamily="50" charset="-128"/>
                  </a:rPr>
                  <a:t>eV</a:t>
                </a:r>
                <a:endParaRPr kumimoji="1" lang="ja-JP" altLang="en-US" dirty="0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</p:grpSp>
        <p:grpSp>
          <p:nvGrpSpPr>
            <p:cNvPr id="19" name="グループ化 127"/>
            <p:cNvGrpSpPr/>
            <p:nvPr/>
          </p:nvGrpSpPr>
          <p:grpSpPr>
            <a:xfrm>
              <a:off x="-17093" y="4609058"/>
              <a:ext cx="2213361" cy="1680642"/>
              <a:chOff x="-25639" y="4985082"/>
              <a:chExt cx="2213361" cy="1680642"/>
            </a:xfrm>
          </p:grpSpPr>
          <p:grpSp>
            <p:nvGrpSpPr>
              <p:cNvPr id="24" name="グループ化 7"/>
              <p:cNvGrpSpPr/>
              <p:nvPr/>
            </p:nvGrpSpPr>
            <p:grpSpPr>
              <a:xfrm>
                <a:off x="530318" y="5325305"/>
                <a:ext cx="1657404" cy="1298374"/>
                <a:chOff x="4247260" y="2829027"/>
                <a:chExt cx="2138521" cy="1675271"/>
              </a:xfrm>
            </p:grpSpPr>
            <p:pic>
              <p:nvPicPr>
                <p:cNvPr id="4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50973" t="38674" r="579" b="3076"/>
                <a:stretch>
                  <a:fillRect/>
                </a:stretch>
              </p:blipFill>
              <p:spPr bwMode="auto">
                <a:xfrm>
                  <a:off x="4432770" y="2956843"/>
                  <a:ext cx="1953011" cy="15474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" name="二等辺三角形 4"/>
                <p:cNvSpPr/>
                <p:nvPr/>
              </p:nvSpPr>
              <p:spPr>
                <a:xfrm rot="3970825">
                  <a:off x="4407347" y="2708297"/>
                  <a:ext cx="635779" cy="877240"/>
                </a:xfrm>
                <a:prstGeom prst="triangle">
                  <a:avLst>
                    <a:gd name="adj" fmla="val 52972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7" name="二等辺三角形 6"/>
                <p:cNvSpPr/>
                <p:nvPr/>
              </p:nvSpPr>
              <p:spPr>
                <a:xfrm rot="5400000">
                  <a:off x="4751463" y="3495232"/>
                  <a:ext cx="504202" cy="1512608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</p:grpSp>
          <p:sp>
            <p:nvSpPr>
              <p:cNvPr id="15" name="正方形/長方形 14"/>
              <p:cNvSpPr/>
              <p:nvPr/>
            </p:nvSpPr>
            <p:spPr>
              <a:xfrm>
                <a:off x="114278" y="5494949"/>
                <a:ext cx="414199" cy="417409"/>
              </a:xfrm>
              <a:prstGeom prst="rect">
                <a:avLst/>
              </a:prstGeom>
              <a:gradFill>
                <a:gsLst>
                  <a:gs pos="17000">
                    <a:srgbClr val="FF0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 flipV="1">
                <a:off x="131186" y="6244252"/>
                <a:ext cx="414199" cy="421472"/>
              </a:xfrm>
              <a:prstGeom prst="rect">
                <a:avLst/>
              </a:prstGeom>
              <a:gradFill>
                <a:gsLst>
                  <a:gs pos="17000">
                    <a:srgbClr val="0000FF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-25639" y="5904105"/>
                <a:ext cx="8973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>
                    <a:latin typeface="HGP創英角ﾎﾟｯﾌﾟ体" pitchFamily="50" charset="-128"/>
                    <a:ea typeface="HGP創英角ﾎﾟｯﾌﾟ体" pitchFamily="50" charset="-128"/>
                  </a:rPr>
                  <a:t>1.8eV</a:t>
                </a:r>
                <a:endParaRPr kumimoji="1" lang="ja-JP" altLang="en-US" dirty="0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170966" y="4985082"/>
                <a:ext cx="1649811" cy="4309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Comic Sans MS" pitchFamily="66" charset="0"/>
                    <a:ea typeface="HGP創英角ﾎﾟｯﾌﾟ体" pitchFamily="50" charset="-128"/>
                  </a:rPr>
                  <a:t>MoS</a:t>
                </a:r>
                <a:r>
                  <a:rPr kumimoji="1" lang="en-US" altLang="ja-JP" sz="2000" baseline="-25000" dirty="0" smtClean="0">
                    <a:latin typeface="Comic Sans MS" pitchFamily="66" charset="0"/>
                    <a:ea typeface="HGP創英角ﾎﾟｯﾌﾟ体" pitchFamily="50" charset="-128"/>
                  </a:rPr>
                  <a:t>2</a:t>
                </a:r>
                <a:r>
                  <a:rPr kumimoji="1" lang="en-US" altLang="ja-JP" sz="2000" dirty="0" smtClean="0">
                    <a:latin typeface="HGP創英角ﾎﾟｯﾌﾟ体" pitchFamily="50" charset="-128"/>
                    <a:ea typeface="HGP創英角ﾎﾟｯﾌﾟ体" pitchFamily="50" charset="-128"/>
                  </a:rPr>
                  <a:t>:</a:t>
                </a:r>
                <a:r>
                  <a:rPr lang="ja-JP" altLang="en-US" sz="2000" dirty="0" smtClean="0">
                    <a:latin typeface="HGP創英角ﾎﾟｯﾌﾟ体" pitchFamily="50" charset="-128"/>
                    <a:ea typeface="HGP創英角ﾎﾟｯﾌﾟ体" pitchFamily="50" charset="-128"/>
                  </a:rPr>
                  <a:t>半導体</a:t>
                </a:r>
                <a:endParaRPr kumimoji="1" lang="ja-JP" altLang="en-US" sz="2000" baseline="-25000" dirty="0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</p:grpSp>
        <p:pic>
          <p:nvPicPr>
            <p:cNvPr id="54" name="図 53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025" y="2473032"/>
              <a:ext cx="2463423" cy="143433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" name="グループ化 54"/>
            <p:cNvGrpSpPr/>
            <p:nvPr/>
          </p:nvGrpSpPr>
          <p:grpSpPr>
            <a:xfrm>
              <a:off x="2590447" y="1838761"/>
              <a:ext cx="3232150" cy="2039938"/>
              <a:chOff x="781050" y="3257550"/>
              <a:chExt cx="3232150" cy="2039938"/>
            </a:xfrm>
          </p:grpSpPr>
          <p:sp>
            <p:nvSpPr>
              <p:cNvPr id="56" name="Line 36"/>
              <p:cNvSpPr>
                <a:spLocks noChangeShapeType="1"/>
              </p:cNvSpPr>
              <p:nvPr/>
            </p:nvSpPr>
            <p:spPr bwMode="auto">
              <a:xfrm flipV="1">
                <a:off x="3590925" y="3463925"/>
                <a:ext cx="338138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57" name="Line 45"/>
              <p:cNvSpPr>
                <a:spLocks noChangeShapeType="1"/>
              </p:cNvSpPr>
              <p:nvPr/>
            </p:nvSpPr>
            <p:spPr bwMode="auto">
              <a:xfrm>
                <a:off x="3935413" y="3463925"/>
                <a:ext cx="1587" cy="1905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58" name="Rectangle 121"/>
              <p:cNvSpPr>
                <a:spLocks noChangeArrowheads="1"/>
              </p:cNvSpPr>
              <p:nvPr/>
            </p:nvSpPr>
            <p:spPr bwMode="auto">
              <a:xfrm>
                <a:off x="781050" y="4637088"/>
                <a:ext cx="2481263" cy="190500"/>
              </a:xfrm>
              <a:prstGeom prst="rect">
                <a:avLst/>
              </a:prstGeom>
              <a:solidFill>
                <a:srgbClr val="000099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3" dir="r"/>
              </a:scene3d>
              <a:sp3d extrusionH="3224200" prstMaterial="legacyMatte">
                <a:bevelT w="13500" h="13500" prst="angle"/>
                <a:bevelB w="13500" h="13500" prst="angle"/>
                <a:extrusionClr>
                  <a:srgbClr val="000099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59" name="Rectangle 122"/>
              <p:cNvSpPr>
                <a:spLocks noChangeArrowheads="1"/>
              </p:cNvSpPr>
              <p:nvPr/>
            </p:nvSpPr>
            <p:spPr bwMode="auto">
              <a:xfrm>
                <a:off x="781050" y="4616450"/>
                <a:ext cx="2481263" cy="49213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3" dir="r"/>
              </a:scene3d>
              <a:sp3d extrusionH="3224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grpSp>
            <p:nvGrpSpPr>
              <p:cNvPr id="26" name="Group 123"/>
              <p:cNvGrpSpPr>
                <a:grpSpLocks/>
              </p:cNvGrpSpPr>
              <p:nvPr/>
            </p:nvGrpSpPr>
            <p:grpSpPr bwMode="auto">
              <a:xfrm>
                <a:off x="1400175" y="3684588"/>
                <a:ext cx="2335213" cy="995362"/>
                <a:chOff x="930" y="1071"/>
                <a:chExt cx="1996" cy="787"/>
              </a:xfrm>
            </p:grpSpPr>
            <p:graphicFrame>
              <p:nvGraphicFramePr>
                <p:cNvPr id="122" name="Object 124"/>
                <p:cNvGraphicFramePr>
                  <a:graphicFrameLocks noChangeAspect="1"/>
                </p:cNvGraphicFramePr>
                <p:nvPr/>
              </p:nvGraphicFramePr>
              <p:xfrm>
                <a:off x="976" y="1162"/>
                <a:ext cx="1950" cy="696"/>
              </p:xfrm>
              <a:graphic>
                <a:graphicData uri="http://schemas.openxmlformats.org/presentationml/2006/ole">
                  <p:oleObj spid="_x0000_s35842" name="MlpDrw" r:id="rId8" imgW="7244640" imgH="2589480" progId="">
                    <p:embed/>
                  </p:oleObj>
                </a:graphicData>
              </a:graphic>
            </p:graphicFrame>
            <p:graphicFrame>
              <p:nvGraphicFramePr>
                <p:cNvPr id="123" name="Object 125"/>
                <p:cNvGraphicFramePr>
                  <a:graphicFrameLocks noChangeAspect="1"/>
                </p:cNvGraphicFramePr>
                <p:nvPr/>
              </p:nvGraphicFramePr>
              <p:xfrm>
                <a:off x="930" y="1071"/>
                <a:ext cx="1950" cy="696"/>
              </p:xfrm>
              <a:graphic>
                <a:graphicData uri="http://schemas.openxmlformats.org/presentationml/2006/ole">
                  <p:oleObj spid="_x0000_s35843" name="MlpDrw" r:id="rId9" imgW="7244640" imgH="2589480" progId="">
                    <p:embed/>
                  </p:oleObj>
                </a:graphicData>
              </a:graphic>
            </p:graphicFrame>
          </p:grpSp>
          <p:sp>
            <p:nvSpPr>
              <p:cNvPr id="61" name="Freeform 127"/>
              <p:cNvSpPr>
                <a:spLocks/>
              </p:cNvSpPr>
              <p:nvPr/>
            </p:nvSpPr>
            <p:spPr bwMode="auto">
              <a:xfrm>
                <a:off x="1895475" y="3679825"/>
                <a:ext cx="1254125" cy="895350"/>
              </a:xfrm>
              <a:custGeom>
                <a:avLst/>
                <a:gdLst>
                  <a:gd name="T0" fmla="*/ 0 w 1169"/>
                  <a:gd name="T1" fmla="*/ 2147483647 h 721"/>
                  <a:gd name="T2" fmla="*/ 2147483647 w 1169"/>
                  <a:gd name="T3" fmla="*/ 2147483647 h 721"/>
                  <a:gd name="T4" fmla="*/ 2147483647 w 1169"/>
                  <a:gd name="T5" fmla="*/ 2147483647 h 721"/>
                  <a:gd name="T6" fmla="*/ 2147483647 w 1169"/>
                  <a:gd name="T7" fmla="*/ 0 h 721"/>
                  <a:gd name="T8" fmla="*/ 0 w 1169"/>
                  <a:gd name="T9" fmla="*/ 2147483647 h 7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69" h="721">
                    <a:moveTo>
                      <a:pt x="0" y="634"/>
                    </a:moveTo>
                    <a:lnTo>
                      <a:pt x="642" y="721"/>
                    </a:lnTo>
                    <a:lnTo>
                      <a:pt x="1169" y="76"/>
                    </a:lnTo>
                    <a:lnTo>
                      <a:pt x="681" y="0"/>
                    </a:lnTo>
                    <a:lnTo>
                      <a:pt x="0" y="634"/>
                    </a:lnTo>
                    <a:close/>
                  </a:path>
                </a:pathLst>
              </a:custGeom>
              <a:solidFill>
                <a:srgbClr val="00FF00">
                  <a:alpha val="89803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62" name="Freeform 128"/>
              <p:cNvSpPr>
                <a:spLocks/>
              </p:cNvSpPr>
              <p:nvPr/>
            </p:nvSpPr>
            <p:spPr bwMode="auto">
              <a:xfrm>
                <a:off x="1900238" y="4467225"/>
                <a:ext cx="693737" cy="169863"/>
              </a:xfrm>
              <a:custGeom>
                <a:avLst/>
                <a:gdLst>
                  <a:gd name="T0" fmla="*/ 0 w 437"/>
                  <a:gd name="T1" fmla="*/ 0 h 107"/>
                  <a:gd name="T2" fmla="*/ 2147483647 w 437"/>
                  <a:gd name="T3" fmla="*/ 2147483647 h 107"/>
                  <a:gd name="T4" fmla="*/ 2147483647 w 437"/>
                  <a:gd name="T5" fmla="*/ 2147483647 h 107"/>
                  <a:gd name="T6" fmla="*/ 2147483647 w 437"/>
                  <a:gd name="T7" fmla="*/ 2147483647 h 107"/>
                  <a:gd name="T8" fmla="*/ 0 w 437"/>
                  <a:gd name="T9" fmla="*/ 0 h 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7" h="107">
                    <a:moveTo>
                      <a:pt x="0" y="0"/>
                    </a:moveTo>
                    <a:lnTo>
                      <a:pt x="8" y="39"/>
                    </a:lnTo>
                    <a:lnTo>
                      <a:pt x="437" y="107"/>
                    </a:lnTo>
                    <a:lnTo>
                      <a:pt x="429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000">
                  <a:alpha val="89803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63" name="Freeform 129"/>
              <p:cNvSpPr>
                <a:spLocks/>
              </p:cNvSpPr>
              <p:nvPr/>
            </p:nvSpPr>
            <p:spPr bwMode="auto">
              <a:xfrm>
                <a:off x="2584450" y="3773488"/>
                <a:ext cx="566738" cy="865187"/>
              </a:xfrm>
              <a:custGeom>
                <a:avLst/>
                <a:gdLst>
                  <a:gd name="T0" fmla="*/ 0 w 528"/>
                  <a:gd name="T1" fmla="*/ 2147483647 h 696"/>
                  <a:gd name="T2" fmla="*/ 2147483647 w 528"/>
                  <a:gd name="T3" fmla="*/ 2147483647 h 696"/>
                  <a:gd name="T4" fmla="*/ 2147483647 w 528"/>
                  <a:gd name="T5" fmla="*/ 2147483647 h 696"/>
                  <a:gd name="T6" fmla="*/ 2147483647 w 528"/>
                  <a:gd name="T7" fmla="*/ 0 h 696"/>
                  <a:gd name="T8" fmla="*/ 0 w 528"/>
                  <a:gd name="T9" fmla="*/ 2147483647 h 6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8" h="696">
                    <a:moveTo>
                      <a:pt x="0" y="639"/>
                    </a:moveTo>
                    <a:lnTo>
                      <a:pt x="3" y="696"/>
                    </a:lnTo>
                    <a:lnTo>
                      <a:pt x="528" y="33"/>
                    </a:lnTo>
                    <a:lnTo>
                      <a:pt x="528" y="0"/>
                    </a:lnTo>
                    <a:lnTo>
                      <a:pt x="0" y="639"/>
                    </a:lnTo>
                    <a:close/>
                  </a:path>
                </a:pathLst>
              </a:custGeom>
              <a:solidFill>
                <a:srgbClr val="00A200">
                  <a:alpha val="89803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grpSp>
            <p:nvGrpSpPr>
              <p:cNvPr id="28" name="Group 130"/>
              <p:cNvGrpSpPr>
                <a:grpSpLocks/>
              </p:cNvGrpSpPr>
              <p:nvPr/>
            </p:nvGrpSpPr>
            <p:grpSpPr bwMode="auto">
              <a:xfrm>
                <a:off x="3014663" y="3752850"/>
                <a:ext cx="474662" cy="585788"/>
                <a:chOff x="2025" y="2804"/>
                <a:chExt cx="363" cy="448"/>
              </a:xfrm>
            </p:grpSpPr>
            <p:sp>
              <p:nvSpPr>
                <p:cNvPr id="119" name="Freeform 131"/>
                <p:cNvSpPr>
                  <a:spLocks/>
                </p:cNvSpPr>
                <p:nvPr/>
              </p:nvSpPr>
              <p:spPr bwMode="auto">
                <a:xfrm>
                  <a:off x="2025" y="3153"/>
                  <a:ext cx="152" cy="96"/>
                </a:xfrm>
                <a:custGeom>
                  <a:avLst/>
                  <a:gdLst>
                    <a:gd name="T0" fmla="*/ 0 w 152"/>
                    <a:gd name="T1" fmla="*/ 0 h 96"/>
                    <a:gd name="T2" fmla="*/ 2 w 152"/>
                    <a:gd name="T3" fmla="*/ 67 h 96"/>
                    <a:gd name="T4" fmla="*/ 149 w 152"/>
                    <a:gd name="T5" fmla="*/ 96 h 96"/>
                    <a:gd name="T6" fmla="*/ 152 w 152"/>
                    <a:gd name="T7" fmla="*/ 25 h 96"/>
                    <a:gd name="T8" fmla="*/ 0 w 15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2" h="96">
                      <a:moveTo>
                        <a:pt x="0" y="0"/>
                      </a:moveTo>
                      <a:lnTo>
                        <a:pt x="2" y="67"/>
                      </a:lnTo>
                      <a:lnTo>
                        <a:pt x="149" y="96"/>
                      </a:lnTo>
                      <a:lnTo>
                        <a:pt x="152" y="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9C400">
                    <a:alpha val="89803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20" name="Freeform 132"/>
                <p:cNvSpPr>
                  <a:spLocks/>
                </p:cNvSpPr>
                <p:nvPr/>
              </p:nvSpPr>
              <p:spPr bwMode="auto">
                <a:xfrm>
                  <a:off x="2175" y="2820"/>
                  <a:ext cx="213" cy="432"/>
                </a:xfrm>
                <a:custGeom>
                  <a:avLst/>
                  <a:gdLst>
                    <a:gd name="T0" fmla="*/ 2 w 213"/>
                    <a:gd name="T1" fmla="*/ 362 h 432"/>
                    <a:gd name="T2" fmla="*/ 0 w 213"/>
                    <a:gd name="T3" fmla="*/ 432 h 432"/>
                    <a:gd name="T4" fmla="*/ 212 w 213"/>
                    <a:gd name="T5" fmla="*/ 71 h 432"/>
                    <a:gd name="T6" fmla="*/ 213 w 213"/>
                    <a:gd name="T7" fmla="*/ 0 h 432"/>
                    <a:gd name="T8" fmla="*/ 2 w 213"/>
                    <a:gd name="T9" fmla="*/ 362 h 4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3" h="432">
                      <a:moveTo>
                        <a:pt x="2" y="362"/>
                      </a:moveTo>
                      <a:lnTo>
                        <a:pt x="0" y="432"/>
                      </a:lnTo>
                      <a:lnTo>
                        <a:pt x="212" y="71"/>
                      </a:lnTo>
                      <a:lnTo>
                        <a:pt x="213" y="0"/>
                      </a:lnTo>
                      <a:lnTo>
                        <a:pt x="2" y="362"/>
                      </a:lnTo>
                      <a:close/>
                    </a:path>
                  </a:pathLst>
                </a:custGeom>
                <a:solidFill>
                  <a:srgbClr val="959200">
                    <a:alpha val="89803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21" name="Freeform 133"/>
                <p:cNvSpPr>
                  <a:spLocks/>
                </p:cNvSpPr>
                <p:nvPr/>
              </p:nvSpPr>
              <p:spPr bwMode="auto">
                <a:xfrm>
                  <a:off x="2027" y="2804"/>
                  <a:ext cx="360" cy="379"/>
                </a:xfrm>
                <a:custGeom>
                  <a:avLst/>
                  <a:gdLst>
                    <a:gd name="T0" fmla="*/ 0 w 360"/>
                    <a:gd name="T1" fmla="*/ 348 h 379"/>
                    <a:gd name="T2" fmla="*/ 253 w 360"/>
                    <a:gd name="T3" fmla="*/ 0 h 379"/>
                    <a:gd name="T4" fmla="*/ 360 w 360"/>
                    <a:gd name="T5" fmla="*/ 15 h 379"/>
                    <a:gd name="T6" fmla="*/ 148 w 360"/>
                    <a:gd name="T7" fmla="*/ 379 h 379"/>
                    <a:gd name="T8" fmla="*/ 0 w 360"/>
                    <a:gd name="T9" fmla="*/ 348 h 3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60" h="379">
                      <a:moveTo>
                        <a:pt x="0" y="348"/>
                      </a:moveTo>
                      <a:lnTo>
                        <a:pt x="253" y="0"/>
                      </a:lnTo>
                      <a:lnTo>
                        <a:pt x="360" y="15"/>
                      </a:lnTo>
                      <a:lnTo>
                        <a:pt x="148" y="379"/>
                      </a:lnTo>
                      <a:lnTo>
                        <a:pt x="0" y="348"/>
                      </a:lnTo>
                      <a:close/>
                    </a:path>
                  </a:pathLst>
                </a:custGeom>
                <a:solidFill>
                  <a:srgbClr val="FFFF00">
                    <a:alpha val="89803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</p:grpSp>
          <p:grpSp>
            <p:nvGrpSpPr>
              <p:cNvPr id="30" name="Group 199"/>
              <p:cNvGrpSpPr>
                <a:grpSpLocks/>
              </p:cNvGrpSpPr>
              <p:nvPr/>
            </p:nvGrpSpPr>
            <p:grpSpPr bwMode="auto">
              <a:xfrm>
                <a:off x="1862138" y="3608388"/>
                <a:ext cx="603250" cy="476250"/>
                <a:chOff x="958" y="2381"/>
                <a:chExt cx="380" cy="300"/>
              </a:xfrm>
            </p:grpSpPr>
            <p:sp>
              <p:nvSpPr>
                <p:cNvPr id="116" name="Freeform 134"/>
                <p:cNvSpPr>
                  <a:spLocks/>
                </p:cNvSpPr>
                <p:nvPr/>
              </p:nvSpPr>
              <p:spPr bwMode="auto">
                <a:xfrm>
                  <a:off x="958" y="2606"/>
                  <a:ext cx="122" cy="73"/>
                </a:xfrm>
                <a:custGeom>
                  <a:avLst/>
                  <a:gdLst>
                    <a:gd name="T0" fmla="*/ 0 w 181"/>
                    <a:gd name="T1" fmla="*/ 0 h 136"/>
                    <a:gd name="T2" fmla="*/ 0 w 181"/>
                    <a:gd name="T3" fmla="*/ 1 h 136"/>
                    <a:gd name="T4" fmla="*/ 1 w 181"/>
                    <a:gd name="T5" fmla="*/ 1 h 136"/>
                    <a:gd name="T6" fmla="*/ 1 w 181"/>
                    <a:gd name="T7" fmla="*/ 1 h 136"/>
                    <a:gd name="T8" fmla="*/ 0 w 181"/>
                    <a:gd name="T9" fmla="*/ 0 h 1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1" h="136">
                      <a:moveTo>
                        <a:pt x="0" y="0"/>
                      </a:moveTo>
                      <a:lnTo>
                        <a:pt x="0" y="91"/>
                      </a:lnTo>
                      <a:lnTo>
                        <a:pt x="181" y="136"/>
                      </a:lnTo>
                      <a:lnTo>
                        <a:pt x="181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9C400">
                    <a:alpha val="89803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17" name="Freeform 135"/>
                <p:cNvSpPr>
                  <a:spLocks/>
                </p:cNvSpPr>
                <p:nvPr/>
              </p:nvSpPr>
              <p:spPr bwMode="auto">
                <a:xfrm>
                  <a:off x="1080" y="2396"/>
                  <a:ext cx="258" cy="285"/>
                </a:xfrm>
                <a:custGeom>
                  <a:avLst/>
                  <a:gdLst>
                    <a:gd name="T0" fmla="*/ 0 w 313"/>
                    <a:gd name="T1" fmla="*/ 9 h 346"/>
                    <a:gd name="T2" fmla="*/ 0 w 313"/>
                    <a:gd name="T3" fmla="*/ 11 h 346"/>
                    <a:gd name="T4" fmla="*/ 10 w 313"/>
                    <a:gd name="T5" fmla="*/ 2 h 346"/>
                    <a:gd name="T6" fmla="*/ 10 w 313"/>
                    <a:gd name="T7" fmla="*/ 0 h 346"/>
                    <a:gd name="T8" fmla="*/ 0 w 313"/>
                    <a:gd name="T9" fmla="*/ 9 h 3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3" h="346">
                      <a:moveTo>
                        <a:pt x="0" y="292"/>
                      </a:moveTo>
                      <a:lnTo>
                        <a:pt x="0" y="346"/>
                      </a:lnTo>
                      <a:lnTo>
                        <a:pt x="312" y="45"/>
                      </a:lnTo>
                      <a:lnTo>
                        <a:pt x="313" y="0"/>
                      </a:lnTo>
                      <a:lnTo>
                        <a:pt x="0" y="292"/>
                      </a:lnTo>
                      <a:close/>
                    </a:path>
                  </a:pathLst>
                </a:custGeom>
                <a:solidFill>
                  <a:srgbClr val="959200">
                    <a:alpha val="89803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18" name="Freeform 136"/>
                <p:cNvSpPr>
                  <a:spLocks/>
                </p:cNvSpPr>
                <p:nvPr/>
              </p:nvSpPr>
              <p:spPr bwMode="auto">
                <a:xfrm>
                  <a:off x="958" y="2381"/>
                  <a:ext cx="378" cy="256"/>
                </a:xfrm>
                <a:custGeom>
                  <a:avLst/>
                  <a:gdLst>
                    <a:gd name="T0" fmla="*/ 0 w 458"/>
                    <a:gd name="T1" fmla="*/ 8 h 311"/>
                    <a:gd name="T2" fmla="*/ 12 w 458"/>
                    <a:gd name="T3" fmla="*/ 0 h 311"/>
                    <a:gd name="T4" fmla="*/ 14 w 458"/>
                    <a:gd name="T5" fmla="*/ 2 h 311"/>
                    <a:gd name="T6" fmla="*/ 14 w 458"/>
                    <a:gd name="T7" fmla="*/ 2 h 311"/>
                    <a:gd name="T8" fmla="*/ 5 w 458"/>
                    <a:gd name="T9" fmla="*/ 10 h 311"/>
                    <a:gd name="T10" fmla="*/ 0 w 458"/>
                    <a:gd name="T11" fmla="*/ 8 h 3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58" h="311">
                      <a:moveTo>
                        <a:pt x="0" y="275"/>
                      </a:moveTo>
                      <a:lnTo>
                        <a:pt x="369" y="0"/>
                      </a:lnTo>
                      <a:lnTo>
                        <a:pt x="449" y="5"/>
                      </a:lnTo>
                      <a:lnTo>
                        <a:pt x="458" y="20"/>
                      </a:lnTo>
                      <a:lnTo>
                        <a:pt x="148" y="311"/>
                      </a:lnTo>
                      <a:lnTo>
                        <a:pt x="0" y="275"/>
                      </a:lnTo>
                      <a:close/>
                    </a:path>
                  </a:pathLst>
                </a:custGeom>
                <a:solidFill>
                  <a:srgbClr val="FFFF00">
                    <a:alpha val="89803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</p:grpSp>
          <p:sp>
            <p:nvSpPr>
              <p:cNvPr id="66" name="Line 36"/>
              <p:cNvSpPr>
                <a:spLocks noChangeShapeType="1"/>
              </p:cNvSpPr>
              <p:nvPr/>
            </p:nvSpPr>
            <p:spPr bwMode="auto">
              <a:xfrm flipV="1">
                <a:off x="2849563" y="3392488"/>
                <a:ext cx="171450" cy="15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grpSp>
            <p:nvGrpSpPr>
              <p:cNvPr id="32" name="Group 149"/>
              <p:cNvGrpSpPr>
                <a:grpSpLocks/>
              </p:cNvGrpSpPr>
              <p:nvPr/>
            </p:nvGrpSpPr>
            <p:grpSpPr bwMode="auto">
              <a:xfrm>
                <a:off x="2946400" y="3392488"/>
                <a:ext cx="138113" cy="230187"/>
                <a:chOff x="2291" y="891"/>
                <a:chExt cx="129" cy="216"/>
              </a:xfrm>
            </p:grpSpPr>
            <p:sp>
              <p:nvSpPr>
                <p:cNvPr id="107" name="Line 37"/>
                <p:cNvSpPr>
                  <a:spLocks noChangeShapeType="1"/>
                </p:cNvSpPr>
                <p:nvPr/>
              </p:nvSpPr>
              <p:spPr bwMode="auto">
                <a:xfrm>
                  <a:off x="2291" y="983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08" name="Line 38"/>
                <p:cNvSpPr>
                  <a:spLocks noChangeShapeType="1"/>
                </p:cNvSpPr>
                <p:nvPr/>
              </p:nvSpPr>
              <p:spPr bwMode="auto">
                <a:xfrm>
                  <a:off x="2323" y="1014"/>
                  <a:ext cx="65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09" name="Line 39"/>
                <p:cNvSpPr>
                  <a:spLocks noChangeShapeType="1"/>
                </p:cNvSpPr>
                <p:nvPr/>
              </p:nvSpPr>
              <p:spPr bwMode="auto">
                <a:xfrm>
                  <a:off x="2355" y="1014"/>
                  <a:ext cx="0" cy="6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10" name="Line 40"/>
                <p:cNvSpPr>
                  <a:spLocks noChangeShapeType="1"/>
                </p:cNvSpPr>
                <p:nvPr/>
              </p:nvSpPr>
              <p:spPr bwMode="auto">
                <a:xfrm>
                  <a:off x="2291" y="1076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1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2291" y="1076"/>
                  <a:ext cx="32" cy="3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12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2323" y="1076"/>
                  <a:ext cx="32" cy="3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13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2355" y="1076"/>
                  <a:ext cx="33" cy="3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14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2388" y="1076"/>
                  <a:ext cx="32" cy="3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15" name="Line 45"/>
                <p:cNvSpPr>
                  <a:spLocks noChangeShapeType="1"/>
                </p:cNvSpPr>
                <p:nvPr/>
              </p:nvSpPr>
              <p:spPr bwMode="auto">
                <a:xfrm>
                  <a:off x="2355" y="891"/>
                  <a:ext cx="0" cy="9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</p:grpSp>
          <p:sp>
            <p:nvSpPr>
              <p:cNvPr id="68" name="Line 159"/>
              <p:cNvSpPr>
                <a:spLocks noChangeShapeType="1"/>
              </p:cNvSpPr>
              <p:nvPr/>
            </p:nvSpPr>
            <p:spPr bwMode="auto">
              <a:xfrm flipH="1">
                <a:off x="2798763" y="3392488"/>
                <a:ext cx="50800" cy="4318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oval" w="med" len="med"/>
              </a:ln>
            </p:spPr>
            <p:txBody>
              <a:bodyPr/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grpSp>
            <p:nvGrpSpPr>
              <p:cNvPr id="33" name="Group 160"/>
              <p:cNvGrpSpPr>
                <a:grpSpLocks/>
              </p:cNvGrpSpPr>
              <p:nvPr/>
            </p:nvGrpSpPr>
            <p:grpSpPr bwMode="auto">
              <a:xfrm>
                <a:off x="3581400" y="3270250"/>
                <a:ext cx="403225" cy="366713"/>
                <a:chOff x="2704" y="981"/>
                <a:chExt cx="259" cy="224"/>
              </a:xfrm>
            </p:grpSpPr>
            <p:sp>
              <p:nvSpPr>
                <p:cNvPr id="105" name="Oval 161"/>
                <p:cNvSpPr>
                  <a:spLocks noChangeArrowheads="1"/>
                </p:cNvSpPr>
                <p:nvPr/>
              </p:nvSpPr>
              <p:spPr bwMode="auto">
                <a:xfrm>
                  <a:off x="2744" y="1026"/>
                  <a:ext cx="136" cy="13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06" name="Text Box 162"/>
                <p:cNvSpPr txBox="1">
                  <a:spLocks noChangeArrowheads="1"/>
                </p:cNvSpPr>
                <p:nvPr/>
              </p:nvSpPr>
              <p:spPr bwMode="auto">
                <a:xfrm>
                  <a:off x="2704" y="981"/>
                  <a:ext cx="259" cy="2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800">
                      <a:latin typeface="HGP創英角ﾎﾟｯﾌﾟ体" pitchFamily="50" charset="-128"/>
                      <a:ea typeface="HGP創英角ﾎﾟｯﾌﾟ体" pitchFamily="50" charset="-128"/>
                    </a:rPr>
                    <a:t>A</a:t>
                  </a:r>
                </a:p>
              </p:txBody>
            </p:sp>
          </p:grpSp>
          <p:sp>
            <p:nvSpPr>
              <p:cNvPr id="70" name="Line 163"/>
              <p:cNvSpPr>
                <a:spLocks noChangeShapeType="1"/>
              </p:cNvSpPr>
              <p:nvPr/>
            </p:nvSpPr>
            <p:spPr bwMode="auto">
              <a:xfrm flipV="1">
                <a:off x="3373438" y="3463925"/>
                <a:ext cx="217487" cy="4333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oval" w="med" len="med"/>
                <a:tailEnd/>
              </a:ln>
            </p:spPr>
            <p:txBody>
              <a:bodyPr/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71" name="Line 36"/>
              <p:cNvSpPr>
                <a:spLocks noChangeShapeType="1"/>
              </p:cNvSpPr>
              <p:nvPr/>
            </p:nvSpPr>
            <p:spPr bwMode="auto">
              <a:xfrm flipH="1" flipV="1">
                <a:off x="1954213" y="3392488"/>
                <a:ext cx="26828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grpSp>
            <p:nvGrpSpPr>
              <p:cNvPr id="34" name="Group 165"/>
              <p:cNvGrpSpPr>
                <a:grpSpLocks/>
              </p:cNvGrpSpPr>
              <p:nvPr/>
            </p:nvGrpSpPr>
            <p:grpSpPr bwMode="auto">
              <a:xfrm>
                <a:off x="1895475" y="3392488"/>
                <a:ext cx="141288" cy="227012"/>
                <a:chOff x="1225" y="2622"/>
                <a:chExt cx="108" cy="174"/>
              </a:xfrm>
            </p:grpSpPr>
            <p:sp>
              <p:nvSpPr>
                <p:cNvPr id="96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1225" y="2696"/>
                  <a:ext cx="108" cy="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97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252" y="2721"/>
                  <a:ext cx="54" cy="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98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1279" y="2721"/>
                  <a:ext cx="1" cy="5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99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25" y="2771"/>
                  <a:ext cx="108" cy="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00" name="Line 41"/>
                <p:cNvSpPr>
                  <a:spLocks noChangeShapeType="1"/>
                </p:cNvSpPr>
                <p:nvPr/>
              </p:nvSpPr>
              <p:spPr bwMode="auto">
                <a:xfrm>
                  <a:off x="1306" y="2771"/>
                  <a:ext cx="27" cy="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01" name="Line 42"/>
                <p:cNvSpPr>
                  <a:spLocks noChangeShapeType="1"/>
                </p:cNvSpPr>
                <p:nvPr/>
              </p:nvSpPr>
              <p:spPr bwMode="auto">
                <a:xfrm>
                  <a:off x="1279" y="2771"/>
                  <a:ext cx="27" cy="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02" name="Line 43"/>
                <p:cNvSpPr>
                  <a:spLocks noChangeShapeType="1"/>
                </p:cNvSpPr>
                <p:nvPr/>
              </p:nvSpPr>
              <p:spPr bwMode="auto">
                <a:xfrm>
                  <a:off x="1252" y="2771"/>
                  <a:ext cx="27" cy="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03" name="Line 44"/>
                <p:cNvSpPr>
                  <a:spLocks noChangeShapeType="1"/>
                </p:cNvSpPr>
                <p:nvPr/>
              </p:nvSpPr>
              <p:spPr bwMode="auto">
                <a:xfrm>
                  <a:off x="1225" y="2771"/>
                  <a:ext cx="27" cy="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104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79" y="2622"/>
                  <a:ext cx="1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</p:grpSp>
          <p:sp>
            <p:nvSpPr>
              <p:cNvPr id="73" name="Line 175"/>
              <p:cNvSpPr>
                <a:spLocks noChangeShapeType="1"/>
              </p:cNvSpPr>
              <p:nvPr/>
            </p:nvSpPr>
            <p:spPr bwMode="auto">
              <a:xfrm flipH="1">
                <a:off x="2222500" y="3392488"/>
                <a:ext cx="0" cy="3905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oval" w="med" len="med"/>
              </a:ln>
            </p:spPr>
            <p:txBody>
              <a:bodyPr/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74" name="Line 36"/>
              <p:cNvSpPr>
                <a:spLocks noChangeShapeType="1"/>
              </p:cNvSpPr>
              <p:nvPr/>
            </p:nvSpPr>
            <p:spPr bwMode="auto">
              <a:xfrm flipV="1">
                <a:off x="3084513" y="5000625"/>
                <a:ext cx="312737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oval" w="med" len="med"/>
                <a:tailEnd/>
              </a:ln>
            </p:spPr>
            <p:txBody>
              <a:bodyPr/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75" name="Line 37"/>
              <p:cNvSpPr>
                <a:spLocks noChangeShapeType="1"/>
              </p:cNvSpPr>
              <p:nvPr/>
            </p:nvSpPr>
            <p:spPr bwMode="auto">
              <a:xfrm>
                <a:off x="3332163" y="5099050"/>
                <a:ext cx="138112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grpSp>
            <p:nvGrpSpPr>
              <p:cNvPr id="35" name="Group 139"/>
              <p:cNvGrpSpPr>
                <a:grpSpLocks/>
              </p:cNvGrpSpPr>
              <p:nvPr/>
            </p:nvGrpSpPr>
            <p:grpSpPr bwMode="auto">
              <a:xfrm>
                <a:off x="3340100" y="5149850"/>
                <a:ext cx="138113" cy="147638"/>
                <a:chOff x="-2880" y="2030"/>
                <a:chExt cx="129" cy="93"/>
              </a:xfrm>
            </p:grpSpPr>
            <p:sp>
              <p:nvSpPr>
                <p:cNvPr id="89" name="Line 38"/>
                <p:cNvSpPr>
                  <a:spLocks noChangeShapeType="1"/>
                </p:cNvSpPr>
                <p:nvPr/>
              </p:nvSpPr>
              <p:spPr bwMode="auto">
                <a:xfrm>
                  <a:off x="-2848" y="2030"/>
                  <a:ext cx="65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90" name="Line 39"/>
                <p:cNvSpPr>
                  <a:spLocks noChangeShapeType="1"/>
                </p:cNvSpPr>
                <p:nvPr/>
              </p:nvSpPr>
              <p:spPr bwMode="auto">
                <a:xfrm>
                  <a:off x="-2816" y="2030"/>
                  <a:ext cx="0" cy="6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91" name="Line 40"/>
                <p:cNvSpPr>
                  <a:spLocks noChangeShapeType="1"/>
                </p:cNvSpPr>
                <p:nvPr/>
              </p:nvSpPr>
              <p:spPr bwMode="auto">
                <a:xfrm>
                  <a:off x="-2880" y="2092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92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-2880" y="2092"/>
                  <a:ext cx="32" cy="3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93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-2848" y="2092"/>
                  <a:ext cx="32" cy="3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94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-2816" y="2092"/>
                  <a:ext cx="33" cy="3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95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-2783" y="2092"/>
                  <a:ext cx="32" cy="3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</p:grpSp>
          <p:sp>
            <p:nvSpPr>
              <p:cNvPr id="77" name="Line 45"/>
              <p:cNvSpPr>
                <a:spLocks noChangeShapeType="1"/>
              </p:cNvSpPr>
              <p:nvPr/>
            </p:nvSpPr>
            <p:spPr bwMode="auto">
              <a:xfrm>
                <a:off x="3400425" y="5002213"/>
                <a:ext cx="1588" cy="984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78" name="Text Box 46"/>
              <p:cNvSpPr txBox="1">
                <a:spLocks noChangeArrowheads="1"/>
              </p:cNvSpPr>
              <p:nvPr/>
            </p:nvSpPr>
            <p:spPr bwMode="auto">
              <a:xfrm>
                <a:off x="3425825" y="4927600"/>
                <a:ext cx="474663" cy="33655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i="1">
                    <a:latin typeface="HGP創英角ﾎﾟｯﾌﾟ体" pitchFamily="50" charset="-128"/>
                    <a:ea typeface="HGP創英角ﾎﾟｯﾌﾟ体" pitchFamily="50" charset="-128"/>
                  </a:rPr>
                  <a:t>V</a:t>
                </a:r>
                <a:r>
                  <a:rPr lang="en-US" altLang="ja-JP" sz="1600" baseline="-25000">
                    <a:latin typeface="HGP創英角ﾎﾟｯﾌﾟ体" pitchFamily="50" charset="-128"/>
                    <a:ea typeface="HGP創英角ﾎﾟｯﾌﾟ体" pitchFamily="50" charset="-128"/>
                  </a:rPr>
                  <a:t>bg</a:t>
                </a:r>
              </a:p>
            </p:txBody>
          </p:sp>
          <p:sp>
            <p:nvSpPr>
              <p:cNvPr id="79" name="Text Box 59"/>
              <p:cNvSpPr txBox="1">
                <a:spLocks noChangeArrowheads="1"/>
              </p:cNvSpPr>
              <p:nvPr/>
            </p:nvSpPr>
            <p:spPr bwMode="auto">
              <a:xfrm>
                <a:off x="3014663" y="3321050"/>
                <a:ext cx="45557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i="1">
                    <a:latin typeface="HGP創英角ﾎﾟｯﾌﾟ体" pitchFamily="50" charset="-128"/>
                    <a:ea typeface="HGP創英角ﾎﾟｯﾌﾟ体" pitchFamily="50" charset="-128"/>
                  </a:rPr>
                  <a:t>V</a:t>
                </a:r>
                <a:r>
                  <a:rPr lang="en-US" altLang="ja-JP" sz="1600" baseline="-25000">
                    <a:latin typeface="HGP創英角ﾎﾟｯﾌﾟ体" pitchFamily="50" charset="-128"/>
                    <a:ea typeface="HGP創英角ﾎﾟｯﾌﾟ体" pitchFamily="50" charset="-128"/>
                  </a:rPr>
                  <a:t>tg</a:t>
                </a:r>
              </a:p>
            </p:txBody>
          </p:sp>
          <p:sp>
            <p:nvSpPr>
              <p:cNvPr id="80" name="Text Box 188"/>
              <p:cNvSpPr txBox="1">
                <a:spLocks noChangeArrowheads="1"/>
              </p:cNvSpPr>
              <p:nvPr/>
            </p:nvSpPr>
            <p:spPr bwMode="auto">
              <a:xfrm>
                <a:off x="1525588" y="3257550"/>
                <a:ext cx="46672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i="1">
                    <a:latin typeface="HGP創英角ﾎﾟｯﾌﾟ体" pitchFamily="50" charset="-128"/>
                    <a:ea typeface="HGP創英角ﾎﾟｯﾌﾟ体" pitchFamily="50" charset="-128"/>
                  </a:rPr>
                  <a:t>V</a:t>
                </a:r>
                <a:r>
                  <a:rPr lang="en-US" altLang="ja-JP" sz="1600" baseline="-25000">
                    <a:latin typeface="HGP創英角ﾎﾟｯﾌﾟ体" pitchFamily="50" charset="-128"/>
                    <a:ea typeface="HGP創英角ﾎﾟｯﾌﾟ体" pitchFamily="50" charset="-128"/>
                  </a:rPr>
                  <a:t>ds</a:t>
                </a:r>
              </a:p>
            </p:txBody>
          </p:sp>
          <p:grpSp>
            <p:nvGrpSpPr>
              <p:cNvPr id="36" name="Group 191"/>
              <p:cNvGrpSpPr>
                <a:grpSpLocks/>
              </p:cNvGrpSpPr>
              <p:nvPr/>
            </p:nvGrpSpPr>
            <p:grpSpPr bwMode="auto">
              <a:xfrm>
                <a:off x="3875088" y="3657600"/>
                <a:ext cx="138112" cy="33338"/>
                <a:chOff x="2880" y="1348"/>
                <a:chExt cx="129" cy="31"/>
              </a:xfrm>
            </p:grpSpPr>
            <p:sp>
              <p:nvSpPr>
                <p:cNvPr id="84" name="Line 40"/>
                <p:cNvSpPr>
                  <a:spLocks noChangeShapeType="1"/>
                </p:cNvSpPr>
                <p:nvPr/>
              </p:nvSpPr>
              <p:spPr bwMode="auto">
                <a:xfrm>
                  <a:off x="2880" y="1348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85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2880" y="1348"/>
                  <a:ext cx="32" cy="3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86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2912" y="1348"/>
                  <a:ext cx="32" cy="3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87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2944" y="1348"/>
                  <a:ext cx="33" cy="3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  <p:sp>
              <p:nvSpPr>
                <p:cNvPr id="88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2977" y="1348"/>
                  <a:ext cx="32" cy="3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HGP創英角ﾎﾟｯﾌﾟ体" pitchFamily="50" charset="-128"/>
                    <a:ea typeface="HGP創英角ﾎﾟｯﾌﾟ体" pitchFamily="50" charset="-128"/>
                  </a:endParaRPr>
                </a:p>
              </p:txBody>
            </p:sp>
          </p:grpSp>
          <p:sp>
            <p:nvSpPr>
              <p:cNvPr id="82" name="Line 240"/>
              <p:cNvSpPr>
                <a:spLocks noChangeShapeType="1"/>
              </p:cNvSpPr>
              <p:nvPr/>
            </p:nvSpPr>
            <p:spPr bwMode="auto">
              <a:xfrm>
                <a:off x="1909763" y="4533900"/>
                <a:ext cx="695325" cy="109538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83" name="Line 242"/>
              <p:cNvSpPr>
                <a:spLocks noChangeShapeType="1"/>
              </p:cNvSpPr>
              <p:nvPr/>
            </p:nvSpPr>
            <p:spPr bwMode="auto">
              <a:xfrm flipV="1">
                <a:off x="2595563" y="3814763"/>
                <a:ext cx="561975" cy="823912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</p:grpSp>
        <p:sp>
          <p:nvSpPr>
            <p:cNvPr id="143" name="テキスト ボックス 142"/>
            <p:cNvSpPr txBox="1"/>
            <p:nvPr/>
          </p:nvSpPr>
          <p:spPr>
            <a:xfrm>
              <a:off x="3011955" y="1274057"/>
              <a:ext cx="2611020" cy="563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rgbClr val="0000FF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原子層・複層化</a:t>
              </a:r>
              <a:endParaRPr kumimoji="1" lang="ja-JP" altLang="en-US" sz="2800" dirty="0">
                <a:solidFill>
                  <a:srgbClr val="0000FF"/>
                </a:solidFill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144" name="テキスト ボックス 143"/>
            <p:cNvSpPr txBox="1"/>
            <p:nvPr/>
          </p:nvSpPr>
          <p:spPr>
            <a:xfrm>
              <a:off x="6911407" y="4076340"/>
              <a:ext cx="181011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透明導電膜</a:t>
              </a:r>
              <a:endParaRPr lang="en-US" altLang="ja-JP" sz="2400" dirty="0" smtClean="0">
                <a:latin typeface="HGP創英角ﾎﾟｯﾌﾟ体" pitchFamily="50" charset="-128"/>
                <a:ea typeface="HGP創英角ﾎﾟｯﾌﾟ体" pitchFamily="50" charset="-128"/>
              </a:endParaRPr>
            </a:p>
            <a:p>
              <a:r>
                <a:rPr lang="ja-JP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トランジスタ</a:t>
              </a:r>
              <a:endParaRPr lang="en-US" altLang="ja-JP" sz="2400" dirty="0" smtClean="0">
                <a:latin typeface="HGP創英角ﾎﾟｯﾌﾟ体" pitchFamily="50" charset="-128"/>
                <a:ea typeface="HGP創英角ﾎﾟｯﾌﾟ体" pitchFamily="50" charset="-128"/>
              </a:endParaRPr>
            </a:p>
            <a:p>
              <a:r>
                <a:rPr kumimoji="1" lang="ja-JP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太陽電池</a:t>
              </a:r>
              <a:endParaRPr kumimoji="1" lang="ja-JP" altLang="en-US" sz="2400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145" name="テキスト ボックス 144"/>
            <p:cNvSpPr txBox="1"/>
            <p:nvPr/>
          </p:nvSpPr>
          <p:spPr>
            <a:xfrm>
              <a:off x="2735931" y="6335026"/>
              <a:ext cx="3262777" cy="56354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 smtClean="0">
                  <a:solidFill>
                    <a:srgbClr val="FF0000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独自の複層化</a:t>
              </a:r>
              <a:r>
                <a:rPr lang="ja-JP" altLang="en-US" sz="2800" dirty="0" smtClean="0">
                  <a:solidFill>
                    <a:srgbClr val="FF0000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技術</a:t>
              </a:r>
              <a:endParaRPr kumimoji="1" lang="ja-JP" altLang="en-US" sz="2800" dirty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151" name="正方形/長方形 150"/>
            <p:cNvSpPr/>
            <p:nvPr/>
          </p:nvSpPr>
          <p:spPr>
            <a:xfrm>
              <a:off x="3534499" y="3911034"/>
              <a:ext cx="1200152" cy="7624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000" dirty="0" smtClean="0">
                  <a:latin typeface="HGP創英角ﾎﾟｯﾌﾟ体" pitchFamily="50" charset="-128"/>
                  <a:ea typeface="HGP創英角ﾎﾟｯﾌﾟ体" pitchFamily="50" charset="-128"/>
                </a:rPr>
                <a:t>よい試料</a:t>
              </a:r>
              <a:endPara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endParaRPr>
            </a:p>
            <a:p>
              <a:r>
                <a:rPr lang="ja-JP" altLang="en-US" sz="2000" dirty="0" smtClean="0">
                  <a:latin typeface="HGP創英角ﾎﾟｯﾌﾟ体" pitchFamily="50" charset="-128"/>
                  <a:ea typeface="HGP創英角ﾎﾟｯﾌﾟ体" pitchFamily="50" charset="-128"/>
                </a:rPr>
                <a:t>⇒</a:t>
              </a:r>
              <a:endPara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154" name="角丸四角形吹き出し 153"/>
            <p:cNvSpPr/>
            <p:nvPr/>
          </p:nvSpPr>
          <p:spPr>
            <a:xfrm>
              <a:off x="1" y="6450980"/>
              <a:ext cx="1764594" cy="354650"/>
            </a:xfrm>
            <a:prstGeom prst="wedgeRoundRectCallout">
              <a:avLst>
                <a:gd name="adj1" fmla="val -18142"/>
                <a:gd name="adj2" fmla="val -84685"/>
                <a:gd name="adj3" fmla="val 16667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latin typeface="HGP創英角ﾎﾟｯﾌﾟ体" pitchFamily="50" charset="-128"/>
                  <a:ea typeface="HGP創英角ﾎﾟｯﾌﾟ体" pitchFamily="50" charset="-128"/>
                </a:rPr>
                <a:t>合成班・理論班</a:t>
              </a:r>
              <a:endParaRPr kumimoji="1" lang="ja-JP" altLang="en-US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155" name="角丸四角形吹き出し 154"/>
            <p:cNvSpPr/>
            <p:nvPr/>
          </p:nvSpPr>
          <p:spPr>
            <a:xfrm>
              <a:off x="4170346" y="5883129"/>
              <a:ext cx="1832963" cy="354650"/>
            </a:xfrm>
            <a:prstGeom prst="wedgeRoundRectCallout">
              <a:avLst>
                <a:gd name="adj1" fmla="val -25650"/>
                <a:gd name="adj2" fmla="val -91914"/>
                <a:gd name="adj3" fmla="val 16667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latin typeface="HGP創英角ﾎﾟｯﾌﾟ体" pitchFamily="50" charset="-128"/>
                  <a:ea typeface="HGP創英角ﾎﾟｯﾌﾟ体" pitchFamily="50" charset="-128"/>
                </a:rPr>
                <a:t>物性班・理論班</a:t>
              </a:r>
              <a:endParaRPr kumimoji="1" lang="ja-JP" altLang="en-US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156" name="正方形/長方形 155"/>
            <p:cNvSpPr/>
            <p:nvPr/>
          </p:nvSpPr>
          <p:spPr>
            <a:xfrm>
              <a:off x="3982394" y="4290692"/>
              <a:ext cx="1431142" cy="1425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2000" dirty="0" smtClean="0">
                  <a:latin typeface="HGP創英角ﾎﾟｯﾌﾟ体" pitchFamily="50" charset="-128"/>
                  <a:ea typeface="HGP創英角ﾎﾟｯﾌﾟ体" pitchFamily="50" charset="-128"/>
                </a:rPr>
                <a:t>物性測定</a:t>
              </a:r>
              <a:endPara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endParaRPr>
            </a:p>
            <a:p>
              <a:r>
                <a:rPr lang="ja-JP" altLang="en-US" sz="2000" dirty="0" smtClean="0">
                  <a:latin typeface="HGP創英角ﾎﾟｯﾌﾟ体" pitchFamily="50" charset="-128"/>
                  <a:ea typeface="HGP創英角ﾎﾟｯﾌﾟ体" pitchFamily="50" charset="-128"/>
                </a:rPr>
                <a:t>　接触抵抗</a:t>
              </a:r>
              <a:endPara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endParaRPr>
            </a:p>
            <a:p>
              <a:r>
                <a:rPr lang="ja-JP" altLang="en-US" sz="2000" dirty="0" smtClean="0">
                  <a:latin typeface="HGP創英角ﾎﾟｯﾌﾟ体" pitchFamily="50" charset="-128"/>
                  <a:ea typeface="HGP創英角ﾎﾟｯﾌﾟ体" pitchFamily="50" charset="-128"/>
                </a:rPr>
                <a:t>　量子効果</a:t>
              </a:r>
              <a:endPara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endParaRPr>
            </a:p>
            <a:p>
              <a:r>
                <a:rPr lang="ja-JP" altLang="en-US" sz="2000" dirty="0" smtClean="0">
                  <a:latin typeface="HGP創英角ﾎﾟｯﾌﾟ体" pitchFamily="50" charset="-128"/>
                  <a:ea typeface="HGP創英角ﾎﾟｯﾌﾟ体" pitchFamily="50" charset="-128"/>
                </a:rPr>
                <a:t>　理論解析</a:t>
              </a:r>
              <a:endPara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158" name="テキスト ボックス 157"/>
            <p:cNvSpPr txBox="1"/>
            <p:nvPr/>
          </p:nvSpPr>
          <p:spPr>
            <a:xfrm>
              <a:off x="6934812" y="1816962"/>
              <a:ext cx="1627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latin typeface="HGP創英角ﾎﾟｯﾌﾟ体" pitchFamily="50" charset="-128"/>
                  <a:ea typeface="HGP創英角ﾎﾟｯﾌﾟ体" pitchFamily="50" charset="-128"/>
                </a:rPr>
                <a:t>応用展開</a:t>
              </a:r>
              <a:endParaRPr kumimoji="1" lang="ja-JP" altLang="en-US" sz="2800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124" name="角丸四角形吹き出し 123"/>
            <p:cNvSpPr/>
            <p:nvPr/>
          </p:nvSpPr>
          <p:spPr>
            <a:xfrm>
              <a:off x="7266959" y="5927547"/>
              <a:ext cx="1213503" cy="354650"/>
            </a:xfrm>
            <a:prstGeom prst="wedgeRoundRectCallout">
              <a:avLst>
                <a:gd name="adj1" fmla="val -18142"/>
                <a:gd name="adj2" fmla="val -84685"/>
                <a:gd name="adj3" fmla="val 16667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>
                  <a:latin typeface="HGP創英角ﾎﾟｯﾌﾟ体" pitchFamily="50" charset="-128"/>
                  <a:ea typeface="HGP創英角ﾎﾟｯﾌﾟ体" pitchFamily="50" charset="-128"/>
                </a:rPr>
                <a:t>応用班</a:t>
              </a:r>
              <a:endParaRPr kumimoji="1" lang="ja-JP" altLang="en-US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</p:grpSp>
      <p:sp>
        <p:nvSpPr>
          <p:cNvPr id="126" name="正方形/長方形 125"/>
          <p:cNvSpPr/>
          <p:nvPr/>
        </p:nvSpPr>
        <p:spPr>
          <a:xfrm>
            <a:off x="395536" y="764704"/>
            <a:ext cx="4464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+mn-ea"/>
              </a:rPr>
              <a:t>例：複合原子層構造設計</a:t>
            </a:r>
            <a:endParaRPr lang="en-US" altLang="ja-JP" sz="2800" dirty="0" smtClean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27" name="Picture 12" descr="Portrai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3" y="4149081"/>
            <a:ext cx="545460" cy="648072"/>
          </a:xfrm>
          <a:prstGeom prst="rect">
            <a:avLst/>
          </a:prstGeom>
          <a:noFill/>
        </p:spPr>
      </p:pic>
      <p:pic>
        <p:nvPicPr>
          <p:cNvPr id="12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27784" y="4149080"/>
            <a:ext cx="51906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図 128" descr="!cid_885D5068-CD88-42FF-A835-04FD0C3B48D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79712" y="4437112"/>
            <a:ext cx="454495" cy="590844"/>
          </a:xfrm>
          <a:prstGeom prst="rect">
            <a:avLst/>
          </a:prstGeom>
        </p:spPr>
      </p:pic>
      <p:pic>
        <p:nvPicPr>
          <p:cNvPr id="131" name="Picture 368" descr="noda0806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79712" y="1340768"/>
            <a:ext cx="460972" cy="576064"/>
          </a:xfrm>
          <a:prstGeom prst="rect">
            <a:avLst/>
          </a:prstGeom>
          <a:noFill/>
        </p:spPr>
      </p:pic>
      <p:pic>
        <p:nvPicPr>
          <p:cNvPr id="132" name="Picture 8" descr="koshin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07704" y="6165304"/>
            <a:ext cx="454041" cy="576064"/>
          </a:xfrm>
          <a:prstGeom prst="rect">
            <a:avLst/>
          </a:prstGeom>
          <a:noFill/>
        </p:spPr>
      </p:pic>
      <p:pic>
        <p:nvPicPr>
          <p:cNvPr id="133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80112" y="4941168"/>
            <a:ext cx="527045" cy="64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" name="図 133" descr="新規作成_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627785" y="4797152"/>
            <a:ext cx="504056" cy="645806"/>
          </a:xfrm>
          <a:prstGeom prst="rect">
            <a:avLst/>
          </a:prstGeom>
        </p:spPr>
      </p:pic>
      <p:pic>
        <p:nvPicPr>
          <p:cNvPr id="135" name="図 134" descr="!cid_B0F90FA6-CF16-4174-9CC8-8A398220AFDF@nims_go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627784" y="5445224"/>
            <a:ext cx="504056" cy="630070"/>
          </a:xfrm>
          <a:prstGeom prst="rect">
            <a:avLst/>
          </a:prstGeom>
        </p:spPr>
      </p:pic>
      <p:pic>
        <p:nvPicPr>
          <p:cNvPr id="136" name="Picture 2" descr="http://www.material.t.u-tokyo.ac.jp/faculty/img/23_K_Ngagashio.jpg"/>
          <p:cNvPicPr>
            <a:picLocks noChangeAspect="1" noChangeArrowheads="1"/>
          </p:cNvPicPr>
          <p:nvPr/>
        </p:nvPicPr>
        <p:blipFill>
          <a:blip r:embed="rId18" cstate="print"/>
          <a:srcRect l="13228" r="13228" b="11339"/>
          <a:stretch>
            <a:fillRect/>
          </a:stretch>
        </p:blipFill>
        <p:spPr bwMode="auto">
          <a:xfrm>
            <a:off x="6516216" y="5157192"/>
            <a:ext cx="477845" cy="576064"/>
          </a:xfrm>
          <a:prstGeom prst="rect">
            <a:avLst/>
          </a:prstGeom>
          <a:noFill/>
        </p:spPr>
      </p:pic>
      <p:pic>
        <p:nvPicPr>
          <p:cNvPr id="137" name="Picture 4" descr="Portrait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60432" y="5229201"/>
            <a:ext cx="432047" cy="576064"/>
          </a:xfrm>
          <a:prstGeom prst="rect">
            <a:avLst/>
          </a:prstGeom>
          <a:noFill/>
        </p:spPr>
      </p:pic>
      <p:pic>
        <p:nvPicPr>
          <p:cNvPr id="139" name="図 138" descr="!cid_ii_13dfd570ff7a86fc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979712" y="2780928"/>
            <a:ext cx="502886" cy="576065"/>
          </a:xfrm>
          <a:prstGeom prst="rect">
            <a:avLst/>
          </a:prstGeom>
        </p:spPr>
      </p:pic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627784" y="3284984"/>
            <a:ext cx="53249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1" name="テキスト ボックス 140"/>
          <p:cNvSpPr txBox="1"/>
          <p:nvPr/>
        </p:nvSpPr>
        <p:spPr>
          <a:xfrm>
            <a:off x="6084168" y="6093296"/>
            <a:ext cx="3262777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産学連携を視野</a:t>
            </a:r>
            <a:endParaRPr kumimoji="1" lang="ja-JP" altLang="en-US" sz="2800" dirty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42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14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30" name="図 129" descr="13_saito_s_90_90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5580112" y="3068960"/>
            <a:ext cx="576064" cy="576064"/>
          </a:xfrm>
          <a:prstGeom prst="rect">
            <a:avLst/>
          </a:prstGeom>
        </p:spPr>
      </p:pic>
      <p:sp>
        <p:nvSpPr>
          <p:cNvPr id="138" name="右矢印 137"/>
          <p:cNvSpPr/>
          <p:nvPr/>
        </p:nvSpPr>
        <p:spPr>
          <a:xfrm rot="981182">
            <a:off x="5868144" y="1700808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右矢印 145"/>
          <p:cNvSpPr/>
          <p:nvPr/>
        </p:nvSpPr>
        <p:spPr>
          <a:xfrm rot="19705220">
            <a:off x="2240537" y="2092244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グループ化 27"/>
          <p:cNvGrpSpPr/>
          <p:nvPr/>
        </p:nvGrpSpPr>
        <p:grpSpPr>
          <a:xfrm>
            <a:off x="251520" y="1124744"/>
            <a:ext cx="8676456" cy="5544616"/>
            <a:chOff x="5472" y="1256239"/>
            <a:chExt cx="9138528" cy="5781392"/>
          </a:xfrm>
        </p:grpSpPr>
        <p:grpSp>
          <p:nvGrpSpPr>
            <p:cNvPr id="2" name="グループ化 31"/>
            <p:cNvGrpSpPr/>
            <p:nvPr/>
          </p:nvGrpSpPr>
          <p:grpSpPr>
            <a:xfrm>
              <a:off x="5472" y="1848273"/>
              <a:ext cx="9138528" cy="5146226"/>
              <a:chOff x="5471" y="1566255"/>
              <a:chExt cx="9736800" cy="5146226"/>
            </a:xfrm>
          </p:grpSpPr>
          <p:sp>
            <p:nvSpPr>
              <p:cNvPr id="39" name="正方形/長方形 38"/>
              <p:cNvSpPr/>
              <p:nvPr/>
            </p:nvSpPr>
            <p:spPr>
              <a:xfrm>
                <a:off x="5471" y="1566255"/>
                <a:ext cx="9736799" cy="188570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5471" y="5028704"/>
                <a:ext cx="9736800" cy="168377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  <p:sp>
            <p:nvSpPr>
              <p:cNvPr id="40" name="正方形/長方形 39"/>
              <p:cNvSpPr/>
              <p:nvPr/>
            </p:nvSpPr>
            <p:spPr>
              <a:xfrm>
                <a:off x="5471" y="3376878"/>
                <a:ext cx="9736800" cy="165182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</p:grpSp>
        <p:sp>
          <p:nvSpPr>
            <p:cNvPr id="18" name="テキスト ボックス 17"/>
            <p:cNvSpPr txBox="1"/>
            <p:nvPr/>
          </p:nvSpPr>
          <p:spPr>
            <a:xfrm>
              <a:off x="2811657" y="1931986"/>
              <a:ext cx="1880325" cy="481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ドライ環境</a:t>
              </a:r>
              <a:endParaRPr kumimoji="1" lang="ja-JP" altLang="en-US" sz="2400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735814" y="5611054"/>
              <a:ext cx="2107854" cy="481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2400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2963343" y="3733978"/>
              <a:ext cx="1992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CVD</a:t>
              </a:r>
              <a:r>
                <a:rPr lang="ja-JP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合成</a:t>
              </a:r>
              <a:endParaRPr kumimoji="1" lang="ja-JP" altLang="en-US" sz="2400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542000" y="1931986"/>
              <a:ext cx="2580060" cy="481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伝導特性評価</a:t>
              </a:r>
              <a:endParaRPr kumimoji="1" lang="ja-JP" altLang="en-US" sz="2400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5719546" y="4603580"/>
              <a:ext cx="2409882" cy="417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5466157" y="3733978"/>
              <a:ext cx="32722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金属との相互</a:t>
              </a:r>
              <a:r>
                <a:rPr lang="ja-JP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作用</a:t>
              </a:r>
              <a:endParaRPr kumimoji="1" lang="ja-JP" altLang="en-US" sz="2400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5466157" y="5430006"/>
              <a:ext cx="2787288" cy="481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新規物性探索</a:t>
              </a:r>
              <a:endParaRPr kumimoji="1" lang="ja-JP" altLang="en-US" sz="2400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81315" y="1931986"/>
              <a:ext cx="1638761" cy="417196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rgbClr val="0000FF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トランジスタ</a:t>
              </a:r>
              <a:endParaRPr kumimoji="1" lang="ja-JP" altLang="en-US" sz="2000" dirty="0">
                <a:solidFill>
                  <a:srgbClr val="0000FF"/>
                </a:solidFill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157158" y="3733978"/>
              <a:ext cx="1596027" cy="417196"/>
            </a:xfrm>
            <a:prstGeom prst="rect">
              <a:avLst/>
            </a:prstGeom>
            <a:noFill/>
            <a:ln w="28575">
              <a:solidFill>
                <a:srgbClr val="00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rgbClr val="008000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透明導電膜</a:t>
              </a:r>
              <a:endParaRPr kumimoji="1" lang="ja-JP" altLang="en-US" sz="2000" dirty="0">
                <a:solidFill>
                  <a:srgbClr val="008000"/>
                </a:solidFill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308843" y="5460888"/>
              <a:ext cx="1306355" cy="417196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2000" dirty="0" smtClean="0">
                  <a:solidFill>
                    <a:srgbClr val="FF0000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量子伝導</a:t>
              </a:r>
              <a:endParaRPr kumimoji="1" lang="ja-JP" altLang="en-US" sz="2000" dirty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4738902" y="1693345"/>
              <a:ext cx="685860" cy="534428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1901543" y="1693345"/>
              <a:ext cx="685860" cy="534428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8217040" y="1693345"/>
              <a:ext cx="685860" cy="534428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947882" y="2232318"/>
              <a:ext cx="583502" cy="435481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ja-JP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試料提供・</a:t>
              </a:r>
              <a:r>
                <a:rPr kumimoji="1" lang="ja-JP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複層化技術の確立</a:t>
              </a:r>
              <a:endParaRPr kumimoji="1" lang="ja-JP" altLang="en-US" sz="2400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8252016" y="2382484"/>
              <a:ext cx="583502" cy="39794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複層原子層膜の応用展開</a:t>
              </a:r>
              <a:endParaRPr kumimoji="1" lang="ja-JP" altLang="en-US" sz="2400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4788987" y="2382484"/>
              <a:ext cx="583502" cy="375339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複層原子層膜の合成・評価</a:t>
              </a:r>
              <a:endParaRPr kumimoji="1" lang="ja-JP" altLang="en-US" sz="2400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1808456" y="1256239"/>
              <a:ext cx="8515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HGP創英角ﾎﾟｯﾌﾟ体" pitchFamily="50" charset="-128"/>
                  <a:ea typeface="HGP創英角ﾎﾟｯﾌﾟ体" pitchFamily="50" charset="-128"/>
                </a:rPr>
                <a:t>2013</a:t>
              </a:r>
              <a:endParaRPr kumimoji="1" lang="ja-JP" altLang="en-US" sz="2000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4315617" y="1256239"/>
              <a:ext cx="16850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HGP創英角ﾎﾟｯﾌﾟ体" pitchFamily="50" charset="-128"/>
                  <a:ea typeface="HGP創英角ﾎﾟｯﾌﾟ体" pitchFamily="50" charset="-128"/>
                </a:rPr>
                <a:t>2014-2015</a:t>
              </a:r>
              <a:endParaRPr kumimoji="1" lang="ja-JP" altLang="en-US" sz="2000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7415722" y="1256239"/>
              <a:ext cx="16850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HGP創英角ﾎﾟｯﾌﾟ体" pitchFamily="50" charset="-128"/>
                  <a:ea typeface="HGP創英角ﾎﾟｯﾌﾟ体" pitchFamily="50" charset="-128"/>
                </a:rPr>
                <a:t>2016-2017</a:t>
              </a:r>
              <a:endParaRPr kumimoji="1" lang="ja-JP" altLang="en-US" sz="2000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</p:grpSp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0" y="1"/>
            <a:ext cx="9144000" cy="7217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square" tIns="216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lang="ja-JP" altLang="en-US" sz="28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到達目標：　</a:t>
            </a:r>
            <a:r>
              <a:rPr lang="ja-JP" altLang="en-US" sz="2800" dirty="0" smtClean="0">
                <a:solidFill>
                  <a:schemeClr val="bg1"/>
                </a:solidFill>
                <a:latin typeface="+mn-ea"/>
              </a:rPr>
              <a:t>原子層の平面性を生かした素子・物性</a:t>
            </a:r>
            <a:r>
              <a:rPr lang="ja-JP" altLang="en-US" sz="28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endParaRPr lang="en-US" altLang="ja-JP" sz="28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76872"/>
            <a:ext cx="1008112" cy="98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420888"/>
            <a:ext cx="163432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18" descr="G_Hallb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3236" y="2420888"/>
            <a:ext cx="1536756" cy="720080"/>
          </a:xfrm>
          <a:prstGeom prst="rect">
            <a:avLst/>
          </a:prstGeom>
          <a:noFill/>
        </p:spPr>
      </p:pic>
      <p:pic>
        <p:nvPicPr>
          <p:cNvPr id="7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643672"/>
            <a:ext cx="1368152" cy="95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図 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771800" y="4139260"/>
            <a:ext cx="1907498" cy="873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4075806"/>
            <a:ext cx="1269876" cy="84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正方形/長方形 93"/>
          <p:cNvSpPr/>
          <p:nvPr/>
        </p:nvSpPr>
        <p:spPr>
          <a:xfrm>
            <a:off x="107504" y="548680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ja-JP" sz="28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5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15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771800" y="515719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素子作成</a:t>
            </a:r>
            <a:endParaRPr kumimoji="1" lang="ja-JP" altLang="en-US" sz="24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47" name="Picture 4" descr="C:\Users\Toshihito Osada\Osa-Documents\experiment\EBパターン設計\EB110504(#F119)単層\2-#F119素子形成後\ｲﾒｰｼﾞ_6196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5661248"/>
            <a:ext cx="1224136" cy="92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" name="Group 18"/>
          <p:cNvGrpSpPr>
            <a:grpSpLocks/>
          </p:cNvGrpSpPr>
          <p:nvPr/>
        </p:nvGrpSpPr>
        <p:grpSpPr bwMode="auto">
          <a:xfrm>
            <a:off x="457037" y="5754529"/>
            <a:ext cx="1450667" cy="914831"/>
            <a:chOff x="3011" y="1890"/>
            <a:chExt cx="1222" cy="937"/>
          </a:xfrm>
        </p:grpSpPr>
        <p:sp>
          <p:nvSpPr>
            <p:cNvPr id="52" name="Rectangle 12"/>
            <p:cNvSpPr>
              <a:spLocks/>
            </p:cNvSpPr>
            <p:nvPr/>
          </p:nvSpPr>
          <p:spPr bwMode="auto">
            <a:xfrm>
              <a:off x="3011" y="2344"/>
              <a:ext cx="427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0800" tIns="50800" rIns="50800" bIns="50800">
              <a:spAutoFit/>
            </a:bodyPr>
            <a:lstStyle/>
            <a:p>
              <a:pPr>
                <a:tabLst>
                  <a:tab pos="838200" algn="l"/>
                </a:tabLst>
              </a:pPr>
              <a:r>
                <a:rPr lang="en-US" altLang="ja-JP" sz="2400">
                  <a:latin typeface="Calibri" pitchFamily="34" charset="0"/>
                  <a:cs typeface="Arial" charset="0"/>
                  <a:sym typeface="Arial" charset="0"/>
                </a:rPr>
                <a:t>FM</a:t>
              </a:r>
            </a:p>
          </p:txBody>
        </p:sp>
        <p:sp>
          <p:nvSpPr>
            <p:cNvPr id="54" name="Rectangle 13"/>
            <p:cNvSpPr>
              <a:spLocks/>
            </p:cNvSpPr>
            <p:nvPr/>
          </p:nvSpPr>
          <p:spPr bwMode="auto">
            <a:xfrm>
              <a:off x="3806" y="2344"/>
              <a:ext cx="427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0800" tIns="50800" rIns="50800" bIns="50800">
              <a:spAutoFit/>
            </a:bodyPr>
            <a:lstStyle/>
            <a:p>
              <a:pPr>
                <a:tabLst>
                  <a:tab pos="838200" algn="l"/>
                </a:tabLst>
              </a:pPr>
              <a:r>
                <a:rPr lang="en-US" altLang="ja-JP" sz="2400">
                  <a:latin typeface="Calibri" pitchFamily="34" charset="0"/>
                  <a:cs typeface="Arial" charset="0"/>
                  <a:sym typeface="Arial" charset="0"/>
                </a:rPr>
                <a:t>FM</a:t>
              </a:r>
            </a:p>
          </p:txBody>
        </p:sp>
        <p:sp>
          <p:nvSpPr>
            <p:cNvPr id="55" name="Rectangle 14"/>
            <p:cNvSpPr>
              <a:spLocks/>
            </p:cNvSpPr>
            <p:nvPr/>
          </p:nvSpPr>
          <p:spPr bwMode="auto">
            <a:xfrm>
              <a:off x="3396" y="2344"/>
              <a:ext cx="475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0800" tIns="50800" rIns="50800" bIns="50800">
              <a:spAutoFit/>
            </a:bodyPr>
            <a:lstStyle/>
            <a:p>
              <a:pPr>
                <a:tabLst>
                  <a:tab pos="838200" algn="l"/>
                </a:tabLst>
              </a:pPr>
              <a:r>
                <a:rPr lang="en-US" altLang="ja-JP" sz="2400">
                  <a:latin typeface="Calibri" pitchFamily="34" charset="0"/>
                  <a:cs typeface="Arial" charset="0"/>
                  <a:sym typeface="Arial" charset="0"/>
                </a:rPr>
                <a:t>NM</a:t>
              </a:r>
            </a:p>
          </p:txBody>
        </p:sp>
        <p:pic>
          <p:nvPicPr>
            <p:cNvPr id="56" name="Picture 16" descr="heikou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62" y="1890"/>
              <a:ext cx="1022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" name="テキスト ボックス 56"/>
          <p:cNvSpPr txBox="1"/>
          <p:nvPr/>
        </p:nvSpPr>
        <p:spPr>
          <a:xfrm>
            <a:off x="467544" y="692696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</a:rPr>
              <a:t>　　　　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数年で加速度的な技術進歩が予想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58" name="Picture 4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369" y="4048559"/>
            <a:ext cx="1285319" cy="96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2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tIns="144000" bIns="14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chemeClr val="bg1"/>
                </a:solidFill>
              </a:rPr>
              <a:t>  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endParaRPr lang="en-US" altLang="ko-KR" sz="32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3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16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547664" y="116632"/>
            <a:ext cx="6750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まとめ：新学術領域「原子層科学」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5536" y="836712"/>
            <a:ext cx="835292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１．原子層に関する横断プロジェクト</a:t>
            </a:r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pPr>
              <a:buFont typeface="Wingdings" pitchFamily="2" charset="2"/>
              <a:buChar char="l"/>
            </a:pPr>
            <a:r>
              <a:rPr lang="ja-JP" altLang="en-US" sz="2000" dirty="0" smtClean="0"/>
              <a:t>  </a:t>
            </a:r>
            <a:r>
              <a:rPr lang="ja-JP" altLang="en-US" sz="2000" dirty="0" smtClean="0">
                <a:latin typeface="+mn-ea"/>
              </a:rPr>
              <a:t>原子層の優位性　→　究極物性</a:t>
            </a:r>
            <a:endParaRPr lang="en-US" altLang="ja-JP" sz="20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ja-JP" altLang="en-US" sz="2000" b="1" dirty="0" smtClean="0"/>
              <a:t>  </a:t>
            </a:r>
            <a:r>
              <a:rPr kumimoji="1" lang="ja-JP" altLang="en-US" sz="2000" dirty="0" smtClean="0"/>
              <a:t>複合原子層設計</a:t>
            </a:r>
            <a:r>
              <a:rPr kumimoji="1" lang="ja-JP" altLang="en-US" sz="2000" b="1" dirty="0" smtClean="0"/>
              <a:t>　</a:t>
            </a:r>
            <a:r>
              <a:rPr lang="ja-JP" altLang="en-US" sz="2000" dirty="0" smtClean="0">
                <a:latin typeface="+mn-ea"/>
              </a:rPr>
              <a:t>→　協力体制</a:t>
            </a:r>
            <a:r>
              <a:rPr kumimoji="1" lang="ja-JP" altLang="en-US" sz="2000" b="1" dirty="0" smtClean="0"/>
              <a:t>　</a:t>
            </a:r>
            <a:endParaRPr lang="en-US" altLang="ja-JP" sz="2000" b="1" dirty="0" smtClean="0"/>
          </a:p>
          <a:p>
            <a:r>
              <a:rPr lang="ja-JP" altLang="en-US" sz="2400" dirty="0" smtClean="0"/>
              <a:t>　　　　</a:t>
            </a:r>
            <a:endParaRPr lang="en-US" altLang="ja-JP" sz="1600" dirty="0" smtClean="0"/>
          </a:p>
          <a:p>
            <a:r>
              <a:rPr kumimoji="1" lang="ja-JP" altLang="en-US" sz="2400" dirty="0" smtClean="0"/>
              <a:t>２．プロジェクトの特徴</a:t>
            </a:r>
            <a:endParaRPr kumimoji="1" lang="en-US" altLang="ja-JP" sz="2400" dirty="0" smtClean="0"/>
          </a:p>
          <a:p>
            <a:endParaRPr lang="en-US" altLang="ja-JP" sz="2400" dirty="0" smtClean="0"/>
          </a:p>
          <a:p>
            <a:pPr>
              <a:buFont typeface="Wingdings" pitchFamily="2" charset="2"/>
              <a:buChar char="l"/>
            </a:pPr>
            <a:r>
              <a:rPr lang="ja-JP" altLang="en-US" sz="2000" dirty="0" smtClean="0"/>
              <a:t>　最先端の日本発の試料・技術を保有</a:t>
            </a:r>
            <a:endParaRPr kumimoji="1" lang="en-US" altLang="ja-JP" sz="20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ja-JP" altLang="en-US" sz="2000" dirty="0" smtClean="0"/>
              <a:t>　理論から応用からまで含む一体チーム</a:t>
            </a:r>
            <a:r>
              <a:rPr kumimoji="1" lang="ja-JP" altLang="en-US" sz="2000" dirty="0" smtClean="0"/>
              <a:t>　　</a:t>
            </a:r>
            <a:endParaRPr kumimoji="1" lang="en-US" altLang="ja-JP" sz="2000" dirty="0" smtClean="0"/>
          </a:p>
          <a:p>
            <a:r>
              <a:rPr lang="ja-JP" altLang="en-US" sz="2400" dirty="0" smtClean="0"/>
              <a:t>　　　　　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３．本学術領域の到達目標</a:t>
            </a:r>
            <a:endParaRPr kumimoji="1" lang="en-US" altLang="ja-JP" sz="2400" dirty="0" smtClean="0"/>
          </a:p>
          <a:p>
            <a:endParaRPr lang="en-US" altLang="ja-JP" sz="2400" dirty="0" smtClean="0"/>
          </a:p>
          <a:p>
            <a:pPr>
              <a:buFont typeface="Wingdings" pitchFamily="2" charset="2"/>
              <a:buChar char="l"/>
            </a:pPr>
            <a:r>
              <a:rPr kumimoji="1" lang="ja-JP" altLang="en-US" sz="2000" dirty="0" smtClean="0"/>
              <a:t>　優位性を生かした</a:t>
            </a:r>
            <a:r>
              <a:rPr lang="ja-JP" altLang="en-US" sz="2000" dirty="0" smtClean="0"/>
              <a:t>素子設計</a:t>
            </a:r>
            <a:r>
              <a:rPr kumimoji="1" lang="ja-JP" altLang="en-US" sz="2000" dirty="0" smtClean="0"/>
              <a:t>・応用</a:t>
            </a:r>
            <a:endParaRPr lang="en-US" altLang="ja-JP" sz="20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ja-JP" altLang="en-US" sz="2000" dirty="0" smtClean="0"/>
              <a:t>　</a:t>
            </a:r>
            <a:r>
              <a:rPr lang="en-US" altLang="ja-JP" sz="2000" dirty="0" smtClean="0">
                <a:latin typeface="Comic Sans MS" pitchFamily="66" charset="0"/>
              </a:rPr>
              <a:t>10</a:t>
            </a:r>
            <a:r>
              <a:rPr lang="ja-JP" altLang="en-US" sz="2000" dirty="0" smtClean="0"/>
              <a:t>年後の技術進展の基盤を確立</a:t>
            </a:r>
            <a:endParaRPr kumimoji="1" lang="en-US" altLang="ja-JP" sz="20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kumimoji="1" lang="ja-JP" altLang="en-US" sz="2000" dirty="0" smtClean="0"/>
              <a:t>　究極物性の探索・学術体系の確立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endParaRPr kumimoji="1" lang="en-US" altLang="ja-JP" sz="2400" dirty="0" smtClean="0"/>
          </a:p>
          <a:p>
            <a:r>
              <a:rPr lang="ja-JP" altLang="en-US" sz="2400" dirty="0" smtClean="0"/>
              <a:t>　　　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　　　</a:t>
            </a:r>
            <a:endParaRPr kumimoji="1" lang="ja-JP" alt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1772816"/>
            <a:ext cx="971600" cy="75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 descr="nnano.2011.26-f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7701" y="1556792"/>
            <a:ext cx="1082491" cy="1008112"/>
          </a:xfrm>
          <a:prstGeom prst="rect">
            <a:avLst/>
          </a:prstGeom>
        </p:spPr>
      </p:pic>
      <p:graphicFrame>
        <p:nvGraphicFramePr>
          <p:cNvPr id="10" name="グラフ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09588147"/>
              </p:ext>
            </p:extLst>
          </p:nvPr>
        </p:nvGraphicFramePr>
        <p:xfrm>
          <a:off x="6156176" y="1412776"/>
          <a:ext cx="1800200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1" name="グループ化 10"/>
          <p:cNvGrpSpPr/>
          <p:nvPr/>
        </p:nvGrpSpPr>
        <p:grpSpPr>
          <a:xfrm>
            <a:off x="7452320" y="2852936"/>
            <a:ext cx="1440160" cy="792088"/>
            <a:chOff x="4043979" y="2996516"/>
            <a:chExt cx="4667704" cy="2995227"/>
          </a:xfrm>
        </p:grpSpPr>
        <p:pic>
          <p:nvPicPr>
            <p:cNvPr id="12" name="図 7" descr="図1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43979" y="2996516"/>
              <a:ext cx="4667704" cy="2995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直線コネクタ 12"/>
            <p:cNvCxnSpPr/>
            <p:nvPr/>
          </p:nvCxnSpPr>
          <p:spPr bwMode="auto">
            <a:xfrm flipH="1" flipV="1">
              <a:off x="8096251" y="4014788"/>
              <a:ext cx="249238" cy="80962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 bwMode="auto">
            <a:xfrm>
              <a:off x="6864350" y="3779838"/>
              <a:ext cx="146050" cy="15875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 bwMode="auto">
            <a:xfrm>
              <a:off x="7381875" y="3635375"/>
              <a:ext cx="15875" cy="195263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 bwMode="auto">
            <a:xfrm>
              <a:off x="7177088" y="3530600"/>
              <a:ext cx="179387" cy="1111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 bwMode="auto">
            <a:xfrm flipV="1">
              <a:off x="6951663" y="3505200"/>
              <a:ext cx="177800" cy="730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 bwMode="auto">
            <a:xfrm flipV="1">
              <a:off x="7229475" y="3868738"/>
              <a:ext cx="155575" cy="857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 bwMode="auto">
            <a:xfrm>
              <a:off x="7024688" y="3922714"/>
              <a:ext cx="207962" cy="3810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 bwMode="auto">
            <a:xfrm flipV="1">
              <a:off x="6877050" y="3581400"/>
              <a:ext cx="71438" cy="163513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 bwMode="auto">
            <a:xfrm flipV="1">
              <a:off x="5480050" y="3303588"/>
              <a:ext cx="155575" cy="153987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 bwMode="auto">
            <a:xfrm>
              <a:off x="5632450" y="3297237"/>
              <a:ext cx="230188" cy="1270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 bwMode="auto">
            <a:xfrm>
              <a:off x="5867400" y="3327400"/>
              <a:ext cx="119063" cy="16827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 bwMode="auto">
            <a:xfrm flipH="1">
              <a:off x="5942013" y="3530600"/>
              <a:ext cx="36512" cy="230188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 bwMode="auto">
            <a:xfrm>
              <a:off x="5468938" y="3498850"/>
              <a:ext cx="58737" cy="21590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 bwMode="auto">
            <a:xfrm>
              <a:off x="5551488" y="3724275"/>
              <a:ext cx="157162" cy="65088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 bwMode="auto">
            <a:xfrm flipV="1">
              <a:off x="5738813" y="3744913"/>
              <a:ext cx="200025" cy="3810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 bwMode="auto">
            <a:xfrm flipV="1">
              <a:off x="6075363" y="3862388"/>
              <a:ext cx="160337" cy="20637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 bwMode="auto">
            <a:xfrm flipV="1">
              <a:off x="5937250" y="3919538"/>
              <a:ext cx="107950" cy="1238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 bwMode="auto">
            <a:xfrm flipV="1">
              <a:off x="6238875" y="4251325"/>
              <a:ext cx="153988" cy="93663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 bwMode="auto">
            <a:xfrm>
              <a:off x="5992813" y="4281488"/>
              <a:ext cx="192087" cy="857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 bwMode="auto">
            <a:xfrm>
              <a:off x="5940425" y="4059237"/>
              <a:ext cx="49213" cy="204788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 bwMode="auto">
            <a:xfrm>
              <a:off x="6380163" y="4022725"/>
              <a:ext cx="3175" cy="22860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 bwMode="auto">
            <a:xfrm>
              <a:off x="6257925" y="3867150"/>
              <a:ext cx="144463" cy="150813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 bwMode="auto">
            <a:xfrm flipV="1">
              <a:off x="6710363" y="4108450"/>
              <a:ext cx="225425" cy="36513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 bwMode="auto">
            <a:xfrm flipV="1">
              <a:off x="6580188" y="4146550"/>
              <a:ext cx="123825" cy="14605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 bwMode="auto">
            <a:xfrm flipH="1" flipV="1">
              <a:off x="6586538" y="4351338"/>
              <a:ext cx="80962" cy="1365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 bwMode="auto">
            <a:xfrm flipH="1" flipV="1">
              <a:off x="6696075" y="4510088"/>
              <a:ext cx="203200" cy="857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 bwMode="auto">
            <a:xfrm flipH="1">
              <a:off x="6905625" y="4456113"/>
              <a:ext cx="211138" cy="10795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 bwMode="auto">
            <a:xfrm>
              <a:off x="7078662" y="4254500"/>
              <a:ext cx="22225" cy="179388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 bwMode="auto">
            <a:xfrm>
              <a:off x="6954838" y="4117975"/>
              <a:ext cx="120650" cy="1365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 bwMode="auto">
            <a:xfrm>
              <a:off x="6623050" y="5229225"/>
              <a:ext cx="88900" cy="19685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 bwMode="auto">
            <a:xfrm>
              <a:off x="6219825" y="5535613"/>
              <a:ext cx="207963" cy="1111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 bwMode="auto">
            <a:xfrm flipV="1">
              <a:off x="6430963" y="5611814"/>
              <a:ext cx="142875" cy="95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 bwMode="auto">
            <a:xfrm flipV="1">
              <a:off x="6626225" y="5438775"/>
              <a:ext cx="92075" cy="138113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 bwMode="auto">
            <a:xfrm>
              <a:off x="6196013" y="5319713"/>
              <a:ext cx="20637" cy="22542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 bwMode="auto">
            <a:xfrm flipH="1">
              <a:off x="6192838" y="5176838"/>
              <a:ext cx="177800" cy="17145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 bwMode="auto">
            <a:xfrm flipH="1" flipV="1">
              <a:off x="6391275" y="5170488"/>
              <a:ext cx="231775" cy="55562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 bwMode="auto">
            <a:xfrm>
              <a:off x="8542338" y="3781425"/>
              <a:ext cx="1587" cy="192088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 bwMode="auto">
            <a:xfrm flipH="1">
              <a:off x="8335963" y="3990975"/>
              <a:ext cx="184150" cy="9525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 bwMode="auto">
            <a:xfrm flipH="1" flipV="1">
              <a:off x="8058150" y="3814762"/>
              <a:ext cx="47625" cy="19685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 bwMode="auto">
            <a:xfrm flipV="1">
              <a:off x="8074026" y="3673475"/>
              <a:ext cx="141288" cy="130175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 bwMode="auto">
            <a:xfrm flipV="1">
              <a:off x="8208963" y="3648075"/>
              <a:ext cx="217487" cy="3810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 bwMode="auto">
            <a:xfrm>
              <a:off x="8423275" y="3648075"/>
              <a:ext cx="142875" cy="128588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円/楕円 55"/>
            <p:cNvSpPr/>
            <p:nvPr/>
          </p:nvSpPr>
          <p:spPr bwMode="auto">
            <a:xfrm>
              <a:off x="6340475" y="419893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7" name="円/楕円 56"/>
            <p:cNvSpPr/>
            <p:nvPr/>
          </p:nvSpPr>
          <p:spPr bwMode="auto">
            <a:xfrm>
              <a:off x="6513513" y="427196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8" name="円/楕円 57"/>
            <p:cNvSpPr/>
            <p:nvPr/>
          </p:nvSpPr>
          <p:spPr bwMode="auto">
            <a:xfrm>
              <a:off x="6615113" y="444023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9" name="円/楕円 58"/>
            <p:cNvSpPr/>
            <p:nvPr/>
          </p:nvSpPr>
          <p:spPr bwMode="auto">
            <a:xfrm>
              <a:off x="6435725" y="457993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0" name="円/楕円 59"/>
            <p:cNvSpPr/>
            <p:nvPr/>
          </p:nvSpPr>
          <p:spPr bwMode="auto">
            <a:xfrm>
              <a:off x="6237288" y="451961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1" name="円/楕円 60"/>
            <p:cNvSpPr/>
            <p:nvPr/>
          </p:nvSpPr>
          <p:spPr bwMode="auto">
            <a:xfrm>
              <a:off x="6153150" y="43068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2" name="円/楕円 61"/>
            <p:cNvSpPr/>
            <p:nvPr/>
          </p:nvSpPr>
          <p:spPr bwMode="auto">
            <a:xfrm>
              <a:off x="5946775" y="4222750"/>
              <a:ext cx="103188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3" name="円/楕円 62"/>
            <p:cNvSpPr/>
            <p:nvPr/>
          </p:nvSpPr>
          <p:spPr bwMode="auto">
            <a:xfrm>
              <a:off x="5891213" y="3995738"/>
              <a:ext cx="103187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4" name="円/楕円 63"/>
            <p:cNvSpPr/>
            <p:nvPr/>
          </p:nvSpPr>
          <p:spPr bwMode="auto">
            <a:xfrm>
              <a:off x="6005514" y="38449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5" name="円/楕円 64"/>
            <p:cNvSpPr/>
            <p:nvPr/>
          </p:nvSpPr>
          <p:spPr bwMode="auto">
            <a:xfrm>
              <a:off x="6183313" y="381317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6" name="円/楕円 65"/>
            <p:cNvSpPr/>
            <p:nvPr/>
          </p:nvSpPr>
          <p:spPr bwMode="auto">
            <a:xfrm>
              <a:off x="6327775" y="396716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7" name="円/楕円 66"/>
            <p:cNvSpPr/>
            <p:nvPr/>
          </p:nvSpPr>
          <p:spPr bwMode="auto">
            <a:xfrm>
              <a:off x="6657975" y="4087814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8" name="円/楕円 67"/>
            <p:cNvSpPr/>
            <p:nvPr/>
          </p:nvSpPr>
          <p:spPr bwMode="auto">
            <a:xfrm>
              <a:off x="6878638" y="405606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9" name="円/楕円 68"/>
            <p:cNvSpPr/>
            <p:nvPr/>
          </p:nvSpPr>
          <p:spPr bwMode="auto">
            <a:xfrm>
              <a:off x="6527800" y="39385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0" name="円/楕円 69"/>
            <p:cNvSpPr/>
            <p:nvPr/>
          </p:nvSpPr>
          <p:spPr bwMode="auto">
            <a:xfrm>
              <a:off x="6577013" y="3765550"/>
              <a:ext cx="104775" cy="10318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1" name="円/楕円 70"/>
            <p:cNvSpPr/>
            <p:nvPr/>
          </p:nvSpPr>
          <p:spPr bwMode="auto">
            <a:xfrm>
              <a:off x="6464300" y="361473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2" name="円/楕円 71"/>
            <p:cNvSpPr/>
            <p:nvPr/>
          </p:nvSpPr>
          <p:spPr bwMode="auto">
            <a:xfrm>
              <a:off x="6270625" y="363061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3" name="円/楕円 72"/>
            <p:cNvSpPr/>
            <p:nvPr/>
          </p:nvSpPr>
          <p:spPr bwMode="auto">
            <a:xfrm>
              <a:off x="6115050" y="34512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4" name="円/楕円 73"/>
            <p:cNvSpPr/>
            <p:nvPr/>
          </p:nvSpPr>
          <p:spPr bwMode="auto">
            <a:xfrm>
              <a:off x="5932488" y="3457575"/>
              <a:ext cx="103187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5" name="円/楕円 74"/>
            <p:cNvSpPr/>
            <p:nvPr/>
          </p:nvSpPr>
          <p:spPr bwMode="auto">
            <a:xfrm>
              <a:off x="5895975" y="3687763"/>
              <a:ext cx="103188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6" name="円/楕円 75"/>
            <p:cNvSpPr/>
            <p:nvPr/>
          </p:nvSpPr>
          <p:spPr bwMode="auto">
            <a:xfrm>
              <a:off x="5668963" y="3741738"/>
              <a:ext cx="104775" cy="1031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7" name="円/楕円 76"/>
            <p:cNvSpPr/>
            <p:nvPr/>
          </p:nvSpPr>
          <p:spPr bwMode="auto">
            <a:xfrm>
              <a:off x="5675313" y="3951289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8" name="円/楕円 77"/>
            <p:cNvSpPr/>
            <p:nvPr/>
          </p:nvSpPr>
          <p:spPr bwMode="auto">
            <a:xfrm>
              <a:off x="5510213" y="40862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9" name="円/楕円 78"/>
            <p:cNvSpPr/>
            <p:nvPr/>
          </p:nvSpPr>
          <p:spPr bwMode="auto">
            <a:xfrm>
              <a:off x="5559425" y="428783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0" name="円/楕円 79"/>
            <p:cNvSpPr/>
            <p:nvPr/>
          </p:nvSpPr>
          <p:spPr bwMode="auto">
            <a:xfrm>
              <a:off x="5761038" y="4360864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1" name="円/楕円 80"/>
            <p:cNvSpPr/>
            <p:nvPr/>
          </p:nvSpPr>
          <p:spPr bwMode="auto">
            <a:xfrm>
              <a:off x="5481638" y="36591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2" name="円/楕円 81"/>
            <p:cNvSpPr/>
            <p:nvPr/>
          </p:nvSpPr>
          <p:spPr bwMode="auto">
            <a:xfrm>
              <a:off x="5416550" y="34226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3" name="円/楕円 82"/>
            <p:cNvSpPr/>
            <p:nvPr/>
          </p:nvSpPr>
          <p:spPr bwMode="auto">
            <a:xfrm>
              <a:off x="5589588" y="32575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4" name="円/楕円 83"/>
            <p:cNvSpPr/>
            <p:nvPr/>
          </p:nvSpPr>
          <p:spPr bwMode="auto">
            <a:xfrm>
              <a:off x="5810250" y="32734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5" name="円/楕円 84"/>
            <p:cNvSpPr/>
            <p:nvPr/>
          </p:nvSpPr>
          <p:spPr bwMode="auto">
            <a:xfrm>
              <a:off x="6815138" y="3727450"/>
              <a:ext cx="104775" cy="10318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6" name="円/楕円 85"/>
            <p:cNvSpPr/>
            <p:nvPr/>
          </p:nvSpPr>
          <p:spPr bwMode="auto">
            <a:xfrm>
              <a:off x="6945313" y="3875088"/>
              <a:ext cx="103187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7" name="円/楕円 86"/>
            <p:cNvSpPr/>
            <p:nvPr/>
          </p:nvSpPr>
          <p:spPr bwMode="auto">
            <a:xfrm>
              <a:off x="7173913" y="391001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8" name="円/楕円 87"/>
            <p:cNvSpPr/>
            <p:nvPr/>
          </p:nvSpPr>
          <p:spPr bwMode="auto">
            <a:xfrm>
              <a:off x="7242175" y="409257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9" name="円/楕円 88"/>
            <p:cNvSpPr/>
            <p:nvPr/>
          </p:nvSpPr>
          <p:spPr bwMode="auto">
            <a:xfrm>
              <a:off x="7034213" y="42179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0" name="円/楕円 89"/>
            <p:cNvSpPr/>
            <p:nvPr/>
          </p:nvSpPr>
          <p:spPr bwMode="auto">
            <a:xfrm>
              <a:off x="7064375" y="44005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1" name="円/楕円 90"/>
            <p:cNvSpPr/>
            <p:nvPr/>
          </p:nvSpPr>
          <p:spPr bwMode="auto">
            <a:xfrm>
              <a:off x="6843713" y="452596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2" name="円/楕円 91"/>
            <p:cNvSpPr/>
            <p:nvPr/>
          </p:nvSpPr>
          <p:spPr bwMode="auto">
            <a:xfrm>
              <a:off x="6492875" y="47894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3" name="円/楕円 92"/>
            <p:cNvSpPr/>
            <p:nvPr/>
          </p:nvSpPr>
          <p:spPr bwMode="auto">
            <a:xfrm>
              <a:off x="6694488" y="486727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4" name="円/楕円 93"/>
            <p:cNvSpPr/>
            <p:nvPr/>
          </p:nvSpPr>
          <p:spPr bwMode="auto">
            <a:xfrm>
              <a:off x="6919913" y="4706938"/>
              <a:ext cx="103187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5" name="円/楕円 94"/>
            <p:cNvSpPr/>
            <p:nvPr/>
          </p:nvSpPr>
          <p:spPr bwMode="auto">
            <a:xfrm>
              <a:off x="7277100" y="44846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6" name="円/楕円 95"/>
            <p:cNvSpPr/>
            <p:nvPr/>
          </p:nvSpPr>
          <p:spPr bwMode="auto">
            <a:xfrm>
              <a:off x="7445375" y="415290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7" name="円/楕円 96"/>
            <p:cNvSpPr/>
            <p:nvPr/>
          </p:nvSpPr>
          <p:spPr bwMode="auto">
            <a:xfrm>
              <a:off x="7451725" y="43497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8" name="円/楕円 97"/>
            <p:cNvSpPr/>
            <p:nvPr/>
          </p:nvSpPr>
          <p:spPr bwMode="auto">
            <a:xfrm>
              <a:off x="7353300" y="3795713"/>
              <a:ext cx="104775" cy="1031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9" name="円/楕円 98"/>
            <p:cNvSpPr/>
            <p:nvPr/>
          </p:nvSpPr>
          <p:spPr bwMode="auto">
            <a:xfrm>
              <a:off x="7321550" y="359727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0" name="円/楕円 99"/>
            <p:cNvSpPr/>
            <p:nvPr/>
          </p:nvSpPr>
          <p:spPr bwMode="auto">
            <a:xfrm>
              <a:off x="7094538" y="34607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1" name="円/楕円 100"/>
            <p:cNvSpPr/>
            <p:nvPr/>
          </p:nvSpPr>
          <p:spPr bwMode="auto">
            <a:xfrm>
              <a:off x="6902450" y="35242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2" name="円/楕円 101"/>
            <p:cNvSpPr/>
            <p:nvPr/>
          </p:nvSpPr>
          <p:spPr bwMode="auto">
            <a:xfrm>
              <a:off x="7173913" y="322580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3" name="円/楕円 102"/>
            <p:cNvSpPr/>
            <p:nvPr/>
          </p:nvSpPr>
          <p:spPr bwMode="auto">
            <a:xfrm>
              <a:off x="7494588" y="34512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4" name="円/楕円 103"/>
            <p:cNvSpPr/>
            <p:nvPr/>
          </p:nvSpPr>
          <p:spPr bwMode="auto">
            <a:xfrm>
              <a:off x="7396163" y="32194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5" name="円/楕円 104"/>
            <p:cNvSpPr/>
            <p:nvPr/>
          </p:nvSpPr>
          <p:spPr bwMode="auto">
            <a:xfrm>
              <a:off x="7726363" y="35401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6" name="円/楕円 105"/>
            <p:cNvSpPr/>
            <p:nvPr/>
          </p:nvSpPr>
          <p:spPr bwMode="auto">
            <a:xfrm>
              <a:off x="7780338" y="3732213"/>
              <a:ext cx="104775" cy="1031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7" name="円/楕円 106"/>
            <p:cNvSpPr/>
            <p:nvPr/>
          </p:nvSpPr>
          <p:spPr bwMode="auto">
            <a:xfrm>
              <a:off x="7591425" y="38750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8" name="円/楕円 107"/>
            <p:cNvSpPr/>
            <p:nvPr/>
          </p:nvSpPr>
          <p:spPr bwMode="auto">
            <a:xfrm>
              <a:off x="7650163" y="40528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9" name="円/楕円 108"/>
            <p:cNvSpPr/>
            <p:nvPr/>
          </p:nvSpPr>
          <p:spPr bwMode="auto">
            <a:xfrm>
              <a:off x="7847014" y="41116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0" name="円/楕円 109"/>
            <p:cNvSpPr/>
            <p:nvPr/>
          </p:nvSpPr>
          <p:spPr bwMode="auto">
            <a:xfrm>
              <a:off x="8053388" y="3951289"/>
              <a:ext cx="103187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1" name="円/楕円 110"/>
            <p:cNvSpPr/>
            <p:nvPr/>
          </p:nvSpPr>
          <p:spPr bwMode="auto">
            <a:xfrm>
              <a:off x="8012113" y="3768725"/>
              <a:ext cx="103187" cy="10318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2" name="円/楕円 111"/>
            <p:cNvSpPr/>
            <p:nvPr/>
          </p:nvSpPr>
          <p:spPr bwMode="auto">
            <a:xfrm>
              <a:off x="8274050" y="402113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3" name="円/楕円 112"/>
            <p:cNvSpPr/>
            <p:nvPr/>
          </p:nvSpPr>
          <p:spPr bwMode="auto">
            <a:xfrm>
              <a:off x="8494713" y="392747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4" name="円/楕円 113"/>
            <p:cNvSpPr/>
            <p:nvPr/>
          </p:nvSpPr>
          <p:spPr bwMode="auto">
            <a:xfrm>
              <a:off x="8491538" y="3730625"/>
              <a:ext cx="104775" cy="10318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5" name="円/楕円 114"/>
            <p:cNvSpPr/>
            <p:nvPr/>
          </p:nvSpPr>
          <p:spPr bwMode="auto">
            <a:xfrm>
              <a:off x="8374063" y="3598862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6" name="円/楕円 115"/>
            <p:cNvSpPr/>
            <p:nvPr/>
          </p:nvSpPr>
          <p:spPr bwMode="auto">
            <a:xfrm>
              <a:off x="8156575" y="36385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7" name="円/楕円 116"/>
            <p:cNvSpPr/>
            <p:nvPr/>
          </p:nvSpPr>
          <p:spPr bwMode="auto">
            <a:xfrm>
              <a:off x="8086725" y="344487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8" name="円/楕円 117"/>
            <p:cNvSpPr/>
            <p:nvPr/>
          </p:nvSpPr>
          <p:spPr bwMode="auto">
            <a:xfrm>
              <a:off x="7899400" y="33750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9" name="円/楕円 118"/>
            <p:cNvSpPr/>
            <p:nvPr/>
          </p:nvSpPr>
          <p:spPr bwMode="auto">
            <a:xfrm>
              <a:off x="8389938" y="339090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0" name="円/楕円 119"/>
            <p:cNvSpPr/>
            <p:nvPr/>
          </p:nvSpPr>
          <p:spPr bwMode="auto">
            <a:xfrm>
              <a:off x="8205788" y="325437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1" name="円/楕円 120"/>
            <p:cNvSpPr/>
            <p:nvPr/>
          </p:nvSpPr>
          <p:spPr bwMode="auto">
            <a:xfrm>
              <a:off x="7326313" y="468630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2" name="円/楕円 121"/>
            <p:cNvSpPr/>
            <p:nvPr/>
          </p:nvSpPr>
          <p:spPr bwMode="auto">
            <a:xfrm>
              <a:off x="7118350" y="48021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3" name="円/楕円 122"/>
            <p:cNvSpPr/>
            <p:nvPr/>
          </p:nvSpPr>
          <p:spPr bwMode="auto">
            <a:xfrm>
              <a:off x="6716713" y="33623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4" name="円/楕円 123"/>
            <p:cNvSpPr/>
            <p:nvPr/>
          </p:nvSpPr>
          <p:spPr bwMode="auto">
            <a:xfrm>
              <a:off x="6527800" y="33877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5" name="円/楕円 124"/>
            <p:cNvSpPr/>
            <p:nvPr/>
          </p:nvSpPr>
          <p:spPr bwMode="auto">
            <a:xfrm>
              <a:off x="6215063" y="322262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6" name="円/楕円 125"/>
            <p:cNvSpPr/>
            <p:nvPr/>
          </p:nvSpPr>
          <p:spPr bwMode="auto">
            <a:xfrm>
              <a:off x="6402388" y="318611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7" name="円/楕円 126"/>
            <p:cNvSpPr/>
            <p:nvPr/>
          </p:nvSpPr>
          <p:spPr bwMode="auto">
            <a:xfrm>
              <a:off x="6122988" y="307340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8" name="円/楕円 127"/>
            <p:cNvSpPr/>
            <p:nvPr/>
          </p:nvSpPr>
          <p:spPr bwMode="auto">
            <a:xfrm>
              <a:off x="5926138" y="3084513"/>
              <a:ext cx="103187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9" name="円/楕円 128"/>
            <p:cNvSpPr/>
            <p:nvPr/>
          </p:nvSpPr>
          <p:spPr bwMode="auto">
            <a:xfrm>
              <a:off x="6757988" y="5045075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0" name="円/楕円 129"/>
            <p:cNvSpPr/>
            <p:nvPr/>
          </p:nvSpPr>
          <p:spPr bwMode="auto">
            <a:xfrm>
              <a:off x="6578600" y="5184775"/>
              <a:ext cx="104775" cy="10318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1" name="円/楕円 130"/>
            <p:cNvSpPr/>
            <p:nvPr/>
          </p:nvSpPr>
          <p:spPr bwMode="auto">
            <a:xfrm>
              <a:off x="6327775" y="51244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2" name="円/楕円 131"/>
            <p:cNvSpPr/>
            <p:nvPr/>
          </p:nvSpPr>
          <p:spPr bwMode="auto">
            <a:xfrm>
              <a:off x="6276975" y="494030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3" name="円/楕円 132"/>
            <p:cNvSpPr/>
            <p:nvPr/>
          </p:nvSpPr>
          <p:spPr bwMode="auto">
            <a:xfrm>
              <a:off x="6154738" y="527843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4" name="円/楕円 133"/>
            <p:cNvSpPr/>
            <p:nvPr/>
          </p:nvSpPr>
          <p:spPr bwMode="auto">
            <a:xfrm>
              <a:off x="6165850" y="54800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5" name="円/楕円 134"/>
            <p:cNvSpPr/>
            <p:nvPr/>
          </p:nvSpPr>
          <p:spPr bwMode="auto">
            <a:xfrm>
              <a:off x="6362700" y="558165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6" name="円/楕円 135"/>
            <p:cNvSpPr/>
            <p:nvPr/>
          </p:nvSpPr>
          <p:spPr bwMode="auto">
            <a:xfrm>
              <a:off x="6559550" y="5564188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7" name="円/楕円 136"/>
            <p:cNvSpPr/>
            <p:nvPr/>
          </p:nvSpPr>
          <p:spPr bwMode="auto">
            <a:xfrm>
              <a:off x="6661150" y="538956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8" name="円/楕円 137"/>
            <p:cNvSpPr/>
            <p:nvPr/>
          </p:nvSpPr>
          <p:spPr bwMode="auto">
            <a:xfrm>
              <a:off x="6905625" y="5443538"/>
              <a:ext cx="103188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9" name="円/楕円 138"/>
            <p:cNvSpPr/>
            <p:nvPr/>
          </p:nvSpPr>
          <p:spPr bwMode="auto">
            <a:xfrm>
              <a:off x="6916738" y="5692775"/>
              <a:ext cx="103187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0" name="円/楕円 139"/>
            <p:cNvSpPr/>
            <p:nvPr/>
          </p:nvSpPr>
          <p:spPr bwMode="auto">
            <a:xfrm>
              <a:off x="6704013" y="5727700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1" name="円/楕円 140"/>
            <p:cNvSpPr/>
            <p:nvPr/>
          </p:nvSpPr>
          <p:spPr bwMode="auto">
            <a:xfrm>
              <a:off x="6596063" y="587216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2" name="円/楕円 141"/>
            <p:cNvSpPr/>
            <p:nvPr/>
          </p:nvSpPr>
          <p:spPr bwMode="auto">
            <a:xfrm>
              <a:off x="6369050" y="5802313"/>
              <a:ext cx="104775" cy="10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/>
            </a:p>
          </p:txBody>
        </p:sp>
      </p:grpSp>
      <p:pic>
        <p:nvPicPr>
          <p:cNvPr id="1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708920"/>
            <a:ext cx="138229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4" name="Group 397"/>
          <p:cNvGrpSpPr>
            <a:grpSpLocks/>
          </p:cNvGrpSpPr>
          <p:nvPr/>
        </p:nvGrpSpPr>
        <p:grpSpPr bwMode="auto">
          <a:xfrm>
            <a:off x="5940152" y="2852936"/>
            <a:ext cx="1368152" cy="864096"/>
            <a:chOff x="2200" y="2782"/>
            <a:chExt cx="1481" cy="907"/>
          </a:xfrm>
        </p:grpSpPr>
        <p:grpSp>
          <p:nvGrpSpPr>
            <p:cNvPr id="145" name="グループ化 866"/>
            <p:cNvGrpSpPr>
              <a:grpSpLocks/>
            </p:cNvGrpSpPr>
            <p:nvPr/>
          </p:nvGrpSpPr>
          <p:grpSpPr bwMode="auto">
            <a:xfrm>
              <a:off x="2302" y="2964"/>
              <a:ext cx="1298" cy="497"/>
              <a:chOff x="5411998" y="1852022"/>
              <a:chExt cx="3347365" cy="1249520"/>
            </a:xfrm>
          </p:grpSpPr>
          <p:sp>
            <p:nvSpPr>
              <p:cNvPr id="163" name="六角形 162"/>
              <p:cNvSpPr/>
              <p:nvPr/>
            </p:nvSpPr>
            <p:spPr bwMode="auto">
              <a:xfrm>
                <a:off x="5411998" y="2078293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六角形 163"/>
              <p:cNvSpPr/>
              <p:nvPr/>
            </p:nvSpPr>
            <p:spPr bwMode="auto">
              <a:xfrm>
                <a:off x="5517731" y="2141146"/>
                <a:ext cx="13925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六角形 164"/>
              <p:cNvSpPr/>
              <p:nvPr/>
            </p:nvSpPr>
            <p:spPr bwMode="auto">
              <a:xfrm>
                <a:off x="5840089" y="2083322"/>
                <a:ext cx="13925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六角形 165"/>
              <p:cNvSpPr/>
              <p:nvPr/>
            </p:nvSpPr>
            <p:spPr bwMode="auto">
              <a:xfrm>
                <a:off x="5948402" y="2143661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六角形 166"/>
              <p:cNvSpPr/>
              <p:nvPr/>
            </p:nvSpPr>
            <p:spPr bwMode="auto">
              <a:xfrm>
                <a:off x="5626043" y="2083322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六角形 167"/>
              <p:cNvSpPr/>
              <p:nvPr/>
            </p:nvSpPr>
            <p:spPr bwMode="auto">
              <a:xfrm>
                <a:off x="5734355" y="2141146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六角形 168"/>
              <p:cNvSpPr/>
              <p:nvPr/>
            </p:nvSpPr>
            <p:spPr bwMode="auto">
              <a:xfrm>
                <a:off x="5411998" y="2314621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六角形 169"/>
              <p:cNvSpPr/>
              <p:nvPr/>
            </p:nvSpPr>
            <p:spPr bwMode="auto">
              <a:xfrm>
                <a:off x="5411998" y="2198971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六角形 170"/>
              <p:cNvSpPr/>
              <p:nvPr/>
            </p:nvSpPr>
            <p:spPr bwMode="auto">
              <a:xfrm>
                <a:off x="5517731" y="2374960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六角形 171"/>
              <p:cNvSpPr/>
              <p:nvPr/>
            </p:nvSpPr>
            <p:spPr bwMode="auto">
              <a:xfrm>
                <a:off x="5517731" y="2256796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六角形 172"/>
              <p:cNvSpPr/>
              <p:nvPr/>
            </p:nvSpPr>
            <p:spPr bwMode="auto">
              <a:xfrm>
                <a:off x="5840089" y="2317135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六角形 173"/>
              <p:cNvSpPr/>
              <p:nvPr/>
            </p:nvSpPr>
            <p:spPr bwMode="auto">
              <a:xfrm>
                <a:off x="5840089" y="2201485"/>
                <a:ext cx="13925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六角形 174"/>
              <p:cNvSpPr/>
              <p:nvPr/>
            </p:nvSpPr>
            <p:spPr bwMode="auto">
              <a:xfrm>
                <a:off x="5945822" y="2377474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六角形 175"/>
              <p:cNvSpPr/>
              <p:nvPr/>
            </p:nvSpPr>
            <p:spPr bwMode="auto">
              <a:xfrm>
                <a:off x="5945822" y="2261824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六角形 176"/>
              <p:cNvSpPr/>
              <p:nvPr/>
            </p:nvSpPr>
            <p:spPr bwMode="auto">
              <a:xfrm>
                <a:off x="5626043" y="2317135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六角形 177"/>
              <p:cNvSpPr/>
              <p:nvPr/>
            </p:nvSpPr>
            <p:spPr bwMode="auto">
              <a:xfrm>
                <a:off x="5626043" y="2198971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六角形 178"/>
              <p:cNvSpPr/>
              <p:nvPr/>
            </p:nvSpPr>
            <p:spPr bwMode="auto">
              <a:xfrm>
                <a:off x="5731777" y="2374960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六角形 179"/>
              <p:cNvSpPr/>
              <p:nvPr/>
            </p:nvSpPr>
            <p:spPr bwMode="auto">
              <a:xfrm>
                <a:off x="5731777" y="2259310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六角形 180"/>
              <p:cNvSpPr/>
              <p:nvPr/>
            </p:nvSpPr>
            <p:spPr bwMode="auto">
              <a:xfrm>
                <a:off x="6268181" y="1854535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六角形 181"/>
              <p:cNvSpPr/>
              <p:nvPr/>
            </p:nvSpPr>
            <p:spPr bwMode="auto">
              <a:xfrm>
                <a:off x="6054134" y="2085835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六角形 182"/>
              <p:cNvSpPr/>
              <p:nvPr/>
            </p:nvSpPr>
            <p:spPr bwMode="auto">
              <a:xfrm>
                <a:off x="6159868" y="2028011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六角形 183"/>
              <p:cNvSpPr/>
              <p:nvPr/>
            </p:nvSpPr>
            <p:spPr bwMode="auto">
              <a:xfrm>
                <a:off x="6159868" y="2146174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六角形 184"/>
              <p:cNvSpPr/>
              <p:nvPr/>
            </p:nvSpPr>
            <p:spPr bwMode="auto">
              <a:xfrm>
                <a:off x="6159868" y="1912361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六角形 185"/>
              <p:cNvSpPr/>
              <p:nvPr/>
            </p:nvSpPr>
            <p:spPr bwMode="auto">
              <a:xfrm>
                <a:off x="6482226" y="2088350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六角形 186"/>
              <p:cNvSpPr/>
              <p:nvPr/>
            </p:nvSpPr>
            <p:spPr bwMode="auto">
              <a:xfrm>
                <a:off x="6587960" y="2148689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六角形 187"/>
              <p:cNvSpPr/>
              <p:nvPr/>
            </p:nvSpPr>
            <p:spPr bwMode="auto">
              <a:xfrm>
                <a:off x="6268181" y="1970185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六角形 188"/>
              <p:cNvSpPr/>
              <p:nvPr/>
            </p:nvSpPr>
            <p:spPr bwMode="auto">
              <a:xfrm>
                <a:off x="6268181" y="2085835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六角形 189"/>
              <p:cNvSpPr/>
              <p:nvPr/>
            </p:nvSpPr>
            <p:spPr bwMode="auto">
              <a:xfrm>
                <a:off x="6373913" y="2146174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六角形 190"/>
              <p:cNvSpPr/>
              <p:nvPr/>
            </p:nvSpPr>
            <p:spPr bwMode="auto">
              <a:xfrm>
                <a:off x="6910317" y="2093378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六角形 191"/>
              <p:cNvSpPr/>
              <p:nvPr/>
            </p:nvSpPr>
            <p:spPr bwMode="auto">
              <a:xfrm>
                <a:off x="7016051" y="2151202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六角形 192"/>
              <p:cNvSpPr/>
              <p:nvPr/>
            </p:nvSpPr>
            <p:spPr bwMode="auto">
              <a:xfrm>
                <a:off x="6696272" y="2090863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六角形 193"/>
              <p:cNvSpPr/>
              <p:nvPr/>
            </p:nvSpPr>
            <p:spPr bwMode="auto">
              <a:xfrm>
                <a:off x="6802005" y="2151202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六角形 194"/>
              <p:cNvSpPr/>
              <p:nvPr/>
            </p:nvSpPr>
            <p:spPr bwMode="auto">
              <a:xfrm>
                <a:off x="6051556" y="2319649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六角形 195"/>
              <p:cNvSpPr/>
              <p:nvPr/>
            </p:nvSpPr>
            <p:spPr bwMode="auto">
              <a:xfrm>
                <a:off x="6051556" y="2204000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六角形 196"/>
              <p:cNvSpPr/>
              <p:nvPr/>
            </p:nvSpPr>
            <p:spPr bwMode="auto">
              <a:xfrm>
                <a:off x="6157289" y="2379989"/>
                <a:ext cx="13925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六角形 197"/>
              <p:cNvSpPr/>
              <p:nvPr/>
            </p:nvSpPr>
            <p:spPr bwMode="auto">
              <a:xfrm>
                <a:off x="6157289" y="2261824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六角形 198"/>
              <p:cNvSpPr/>
              <p:nvPr/>
            </p:nvSpPr>
            <p:spPr bwMode="auto">
              <a:xfrm>
                <a:off x="6482226" y="2322163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六角形 199"/>
              <p:cNvSpPr/>
              <p:nvPr/>
            </p:nvSpPr>
            <p:spPr bwMode="auto">
              <a:xfrm>
                <a:off x="6482226" y="2206513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六角形 200"/>
              <p:cNvSpPr/>
              <p:nvPr/>
            </p:nvSpPr>
            <p:spPr bwMode="auto">
              <a:xfrm>
                <a:off x="6587960" y="2382502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六角形 201"/>
              <p:cNvSpPr/>
              <p:nvPr/>
            </p:nvSpPr>
            <p:spPr bwMode="auto">
              <a:xfrm>
                <a:off x="6587960" y="2264339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六角形 202"/>
              <p:cNvSpPr/>
              <p:nvPr/>
            </p:nvSpPr>
            <p:spPr bwMode="auto">
              <a:xfrm>
                <a:off x="6265601" y="2322163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六角形 203"/>
              <p:cNvSpPr/>
              <p:nvPr/>
            </p:nvSpPr>
            <p:spPr bwMode="auto">
              <a:xfrm>
                <a:off x="6265601" y="2204000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六角形 204"/>
              <p:cNvSpPr/>
              <p:nvPr/>
            </p:nvSpPr>
            <p:spPr bwMode="auto">
              <a:xfrm>
                <a:off x="6371335" y="2379989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六角形 205"/>
              <p:cNvSpPr/>
              <p:nvPr/>
            </p:nvSpPr>
            <p:spPr bwMode="auto">
              <a:xfrm>
                <a:off x="6371335" y="2264339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六角形 206"/>
              <p:cNvSpPr/>
              <p:nvPr/>
            </p:nvSpPr>
            <p:spPr bwMode="auto">
              <a:xfrm>
                <a:off x="6910317" y="2327191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8" name="六角形 207"/>
              <p:cNvSpPr/>
              <p:nvPr/>
            </p:nvSpPr>
            <p:spPr bwMode="auto">
              <a:xfrm>
                <a:off x="6910317" y="2209028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六角形 208"/>
              <p:cNvSpPr/>
              <p:nvPr/>
            </p:nvSpPr>
            <p:spPr bwMode="auto">
              <a:xfrm>
                <a:off x="7016051" y="2385017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0" name="六角形 209"/>
              <p:cNvSpPr/>
              <p:nvPr/>
            </p:nvSpPr>
            <p:spPr bwMode="auto">
              <a:xfrm>
                <a:off x="7016051" y="2269367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六角形 210"/>
              <p:cNvSpPr/>
              <p:nvPr/>
            </p:nvSpPr>
            <p:spPr bwMode="auto">
              <a:xfrm>
                <a:off x="6693692" y="2324678"/>
                <a:ext cx="13925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六角形 211"/>
              <p:cNvSpPr/>
              <p:nvPr/>
            </p:nvSpPr>
            <p:spPr bwMode="auto">
              <a:xfrm>
                <a:off x="6693692" y="2206513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六角形 212"/>
              <p:cNvSpPr/>
              <p:nvPr/>
            </p:nvSpPr>
            <p:spPr bwMode="auto">
              <a:xfrm>
                <a:off x="6799427" y="2385017"/>
                <a:ext cx="13925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六角形 213"/>
              <p:cNvSpPr/>
              <p:nvPr/>
            </p:nvSpPr>
            <p:spPr bwMode="auto">
              <a:xfrm>
                <a:off x="6799427" y="2266852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六角形 214"/>
              <p:cNvSpPr/>
              <p:nvPr/>
            </p:nvSpPr>
            <p:spPr bwMode="auto">
              <a:xfrm>
                <a:off x="7766500" y="1864592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六角形 215"/>
              <p:cNvSpPr/>
              <p:nvPr/>
            </p:nvSpPr>
            <p:spPr bwMode="auto">
              <a:xfrm>
                <a:off x="7124363" y="2093378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7" name="六角形 216"/>
              <p:cNvSpPr/>
              <p:nvPr/>
            </p:nvSpPr>
            <p:spPr bwMode="auto">
              <a:xfrm>
                <a:off x="7230096" y="2153717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8" name="六角形 217"/>
              <p:cNvSpPr/>
              <p:nvPr/>
            </p:nvSpPr>
            <p:spPr bwMode="auto">
              <a:xfrm>
                <a:off x="7552455" y="2095891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9" name="六角形 218"/>
              <p:cNvSpPr/>
              <p:nvPr/>
            </p:nvSpPr>
            <p:spPr bwMode="auto">
              <a:xfrm>
                <a:off x="7658187" y="2038067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0" name="六角形 219"/>
              <p:cNvSpPr/>
              <p:nvPr/>
            </p:nvSpPr>
            <p:spPr bwMode="auto">
              <a:xfrm>
                <a:off x="7658187" y="2156230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1" name="六角形 220"/>
              <p:cNvSpPr/>
              <p:nvPr/>
            </p:nvSpPr>
            <p:spPr bwMode="auto">
              <a:xfrm>
                <a:off x="7658187" y="1922418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六角形 221"/>
              <p:cNvSpPr/>
              <p:nvPr/>
            </p:nvSpPr>
            <p:spPr bwMode="auto">
              <a:xfrm>
                <a:off x="7338408" y="2093378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3" name="六角形 222"/>
              <p:cNvSpPr/>
              <p:nvPr/>
            </p:nvSpPr>
            <p:spPr bwMode="auto">
              <a:xfrm>
                <a:off x="7444143" y="2153717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六角形 223"/>
              <p:cNvSpPr/>
              <p:nvPr/>
            </p:nvSpPr>
            <p:spPr bwMode="auto">
              <a:xfrm>
                <a:off x="7980546" y="2098406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六角形 224"/>
              <p:cNvSpPr/>
              <p:nvPr/>
            </p:nvSpPr>
            <p:spPr bwMode="auto">
              <a:xfrm>
                <a:off x="8086279" y="2161259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六角形 225"/>
              <p:cNvSpPr/>
              <p:nvPr/>
            </p:nvSpPr>
            <p:spPr bwMode="auto">
              <a:xfrm>
                <a:off x="7766500" y="1980242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7" name="六角形 226"/>
              <p:cNvSpPr/>
              <p:nvPr/>
            </p:nvSpPr>
            <p:spPr bwMode="auto">
              <a:xfrm>
                <a:off x="7766500" y="2098406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六角形 227"/>
              <p:cNvSpPr/>
              <p:nvPr/>
            </p:nvSpPr>
            <p:spPr bwMode="auto">
              <a:xfrm>
                <a:off x="7872234" y="2156230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9" name="六角形 228"/>
              <p:cNvSpPr/>
              <p:nvPr/>
            </p:nvSpPr>
            <p:spPr bwMode="auto">
              <a:xfrm>
                <a:off x="7121784" y="2327191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0" name="六角形 229"/>
              <p:cNvSpPr/>
              <p:nvPr/>
            </p:nvSpPr>
            <p:spPr bwMode="auto">
              <a:xfrm>
                <a:off x="7121784" y="2209028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六角形 230"/>
              <p:cNvSpPr/>
              <p:nvPr/>
            </p:nvSpPr>
            <p:spPr bwMode="auto">
              <a:xfrm>
                <a:off x="7230096" y="2390045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2" name="六角形 231"/>
              <p:cNvSpPr/>
              <p:nvPr/>
            </p:nvSpPr>
            <p:spPr bwMode="auto">
              <a:xfrm>
                <a:off x="7230096" y="2269367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六角形 232"/>
              <p:cNvSpPr/>
              <p:nvPr/>
            </p:nvSpPr>
            <p:spPr bwMode="auto">
              <a:xfrm>
                <a:off x="7552455" y="2332219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4" name="六角形 233"/>
              <p:cNvSpPr/>
              <p:nvPr/>
            </p:nvSpPr>
            <p:spPr bwMode="auto">
              <a:xfrm>
                <a:off x="7552455" y="2216570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5" name="六角形 234"/>
              <p:cNvSpPr/>
              <p:nvPr/>
            </p:nvSpPr>
            <p:spPr bwMode="auto">
              <a:xfrm>
                <a:off x="7658187" y="2392558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6" name="六角形 235"/>
              <p:cNvSpPr/>
              <p:nvPr/>
            </p:nvSpPr>
            <p:spPr bwMode="auto">
              <a:xfrm>
                <a:off x="7658187" y="2274395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7" name="六角形 236"/>
              <p:cNvSpPr/>
              <p:nvPr/>
            </p:nvSpPr>
            <p:spPr bwMode="auto">
              <a:xfrm>
                <a:off x="7335830" y="2327191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8" name="六角形 237"/>
              <p:cNvSpPr/>
              <p:nvPr/>
            </p:nvSpPr>
            <p:spPr bwMode="auto">
              <a:xfrm>
                <a:off x="7335830" y="2211541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9" name="六角形 238"/>
              <p:cNvSpPr/>
              <p:nvPr/>
            </p:nvSpPr>
            <p:spPr bwMode="auto">
              <a:xfrm>
                <a:off x="7441563" y="2390045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0" name="六角形 239"/>
              <p:cNvSpPr/>
              <p:nvPr/>
            </p:nvSpPr>
            <p:spPr bwMode="auto">
              <a:xfrm>
                <a:off x="7441563" y="2274395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1" name="六角形 240"/>
              <p:cNvSpPr/>
              <p:nvPr/>
            </p:nvSpPr>
            <p:spPr bwMode="auto">
              <a:xfrm>
                <a:off x="7980546" y="2334734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2" name="六角形 241"/>
              <p:cNvSpPr/>
              <p:nvPr/>
            </p:nvSpPr>
            <p:spPr bwMode="auto">
              <a:xfrm>
                <a:off x="7980546" y="2219084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3" name="六角形 242"/>
              <p:cNvSpPr/>
              <p:nvPr/>
            </p:nvSpPr>
            <p:spPr bwMode="auto">
              <a:xfrm>
                <a:off x="8086279" y="2395073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4" name="六角形 243"/>
              <p:cNvSpPr/>
              <p:nvPr/>
            </p:nvSpPr>
            <p:spPr bwMode="auto">
              <a:xfrm>
                <a:off x="8086279" y="2279423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5" name="六角形 244"/>
              <p:cNvSpPr/>
              <p:nvPr/>
            </p:nvSpPr>
            <p:spPr bwMode="auto">
              <a:xfrm>
                <a:off x="7763922" y="2334734"/>
                <a:ext cx="13925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6" name="六角形 245"/>
              <p:cNvSpPr/>
              <p:nvPr/>
            </p:nvSpPr>
            <p:spPr bwMode="auto">
              <a:xfrm>
                <a:off x="7763922" y="2216570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7" name="六角形 246"/>
              <p:cNvSpPr/>
              <p:nvPr/>
            </p:nvSpPr>
            <p:spPr bwMode="auto">
              <a:xfrm>
                <a:off x="7872234" y="2392558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8" name="六角形 247"/>
              <p:cNvSpPr/>
              <p:nvPr/>
            </p:nvSpPr>
            <p:spPr bwMode="auto">
              <a:xfrm>
                <a:off x="7872234" y="2276909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9" name="六角形 248"/>
              <p:cNvSpPr/>
              <p:nvPr/>
            </p:nvSpPr>
            <p:spPr bwMode="auto">
              <a:xfrm>
                <a:off x="8194591" y="2103435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0" name="六角形 249"/>
              <p:cNvSpPr/>
              <p:nvPr/>
            </p:nvSpPr>
            <p:spPr bwMode="auto">
              <a:xfrm>
                <a:off x="8300325" y="2163774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1" name="六角形 250"/>
              <p:cNvSpPr/>
              <p:nvPr/>
            </p:nvSpPr>
            <p:spPr bwMode="auto">
              <a:xfrm>
                <a:off x="8622682" y="2105948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2" name="六角形 251"/>
              <p:cNvSpPr/>
              <p:nvPr/>
            </p:nvSpPr>
            <p:spPr bwMode="auto">
              <a:xfrm>
                <a:off x="8408638" y="2103435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3" name="六角形 252"/>
              <p:cNvSpPr/>
              <p:nvPr/>
            </p:nvSpPr>
            <p:spPr bwMode="auto">
              <a:xfrm>
                <a:off x="8514370" y="2163774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4" name="六角形 253"/>
              <p:cNvSpPr/>
              <p:nvPr/>
            </p:nvSpPr>
            <p:spPr bwMode="auto">
              <a:xfrm>
                <a:off x="8192013" y="2337248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5" name="六角形 254"/>
              <p:cNvSpPr/>
              <p:nvPr/>
            </p:nvSpPr>
            <p:spPr bwMode="auto">
              <a:xfrm>
                <a:off x="8192013" y="2221598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6" name="六角形 255"/>
              <p:cNvSpPr/>
              <p:nvPr/>
            </p:nvSpPr>
            <p:spPr bwMode="auto">
              <a:xfrm>
                <a:off x="8297746" y="2397587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7" name="六角形 256"/>
              <p:cNvSpPr/>
              <p:nvPr/>
            </p:nvSpPr>
            <p:spPr bwMode="auto">
              <a:xfrm>
                <a:off x="8297746" y="2279423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8" name="六角形 257"/>
              <p:cNvSpPr/>
              <p:nvPr/>
            </p:nvSpPr>
            <p:spPr bwMode="auto">
              <a:xfrm>
                <a:off x="8622682" y="2339763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9" name="六角形 258"/>
              <p:cNvSpPr/>
              <p:nvPr/>
            </p:nvSpPr>
            <p:spPr bwMode="auto">
              <a:xfrm>
                <a:off x="8622682" y="2224113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0" name="六角形 259"/>
              <p:cNvSpPr/>
              <p:nvPr/>
            </p:nvSpPr>
            <p:spPr bwMode="auto">
              <a:xfrm>
                <a:off x="8406058" y="2339763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1" name="六角形 260"/>
              <p:cNvSpPr/>
              <p:nvPr/>
            </p:nvSpPr>
            <p:spPr bwMode="auto">
              <a:xfrm>
                <a:off x="8406058" y="2221598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六角形 261"/>
              <p:cNvSpPr/>
              <p:nvPr/>
            </p:nvSpPr>
            <p:spPr bwMode="auto">
              <a:xfrm>
                <a:off x="8511792" y="2397587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3" name="六角形 262"/>
              <p:cNvSpPr/>
              <p:nvPr/>
            </p:nvSpPr>
            <p:spPr bwMode="auto">
              <a:xfrm>
                <a:off x="8511792" y="2281937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六角形 263"/>
              <p:cNvSpPr/>
              <p:nvPr/>
            </p:nvSpPr>
            <p:spPr bwMode="auto">
              <a:xfrm>
                <a:off x="5411998" y="2432784"/>
                <a:ext cx="13925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5" name="六角形 264"/>
              <p:cNvSpPr/>
              <p:nvPr/>
            </p:nvSpPr>
            <p:spPr bwMode="auto">
              <a:xfrm>
                <a:off x="5840089" y="2435299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" name="六角形 265"/>
              <p:cNvSpPr/>
              <p:nvPr/>
            </p:nvSpPr>
            <p:spPr bwMode="auto">
              <a:xfrm>
                <a:off x="5626043" y="2432784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" name="六角形 266"/>
              <p:cNvSpPr/>
              <p:nvPr/>
            </p:nvSpPr>
            <p:spPr bwMode="auto">
              <a:xfrm>
                <a:off x="5411998" y="2545921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8" name="六角形 267"/>
              <p:cNvSpPr/>
              <p:nvPr/>
            </p:nvSpPr>
            <p:spPr bwMode="auto">
              <a:xfrm>
                <a:off x="5411998" y="2664084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9" name="六角形 268"/>
              <p:cNvSpPr/>
              <p:nvPr/>
            </p:nvSpPr>
            <p:spPr bwMode="auto">
              <a:xfrm>
                <a:off x="5517731" y="2606260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0" name="六角形 269"/>
              <p:cNvSpPr/>
              <p:nvPr/>
            </p:nvSpPr>
            <p:spPr bwMode="auto">
              <a:xfrm>
                <a:off x="5517731" y="2724423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1" name="六角形 270"/>
              <p:cNvSpPr/>
              <p:nvPr/>
            </p:nvSpPr>
            <p:spPr bwMode="auto">
              <a:xfrm>
                <a:off x="5517731" y="2488095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2" name="六角形 271"/>
              <p:cNvSpPr/>
              <p:nvPr/>
            </p:nvSpPr>
            <p:spPr bwMode="auto">
              <a:xfrm>
                <a:off x="5840089" y="2550949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3" name="六角形 272"/>
              <p:cNvSpPr/>
              <p:nvPr/>
            </p:nvSpPr>
            <p:spPr bwMode="auto">
              <a:xfrm>
                <a:off x="5840089" y="2666599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4" name="六角形 273"/>
              <p:cNvSpPr/>
              <p:nvPr/>
            </p:nvSpPr>
            <p:spPr bwMode="auto">
              <a:xfrm>
                <a:off x="5948402" y="2608773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5" name="六角形 274"/>
              <p:cNvSpPr/>
              <p:nvPr/>
            </p:nvSpPr>
            <p:spPr bwMode="auto">
              <a:xfrm>
                <a:off x="5948402" y="2726938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6" name="六角形 275"/>
              <p:cNvSpPr/>
              <p:nvPr/>
            </p:nvSpPr>
            <p:spPr bwMode="auto">
              <a:xfrm>
                <a:off x="5948402" y="2493123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7" name="六角形 276"/>
              <p:cNvSpPr/>
              <p:nvPr/>
            </p:nvSpPr>
            <p:spPr bwMode="auto">
              <a:xfrm>
                <a:off x="5626043" y="2548434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8" name="六角形 277"/>
              <p:cNvSpPr/>
              <p:nvPr/>
            </p:nvSpPr>
            <p:spPr bwMode="auto">
              <a:xfrm>
                <a:off x="5626043" y="2666599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9" name="六角形 278"/>
              <p:cNvSpPr/>
              <p:nvPr/>
            </p:nvSpPr>
            <p:spPr bwMode="auto">
              <a:xfrm>
                <a:off x="5731777" y="2608773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0" name="六角形 279"/>
              <p:cNvSpPr/>
              <p:nvPr/>
            </p:nvSpPr>
            <p:spPr bwMode="auto">
              <a:xfrm>
                <a:off x="5731777" y="2724423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1" name="六角形 280"/>
              <p:cNvSpPr/>
              <p:nvPr/>
            </p:nvSpPr>
            <p:spPr bwMode="auto">
              <a:xfrm>
                <a:off x="5731777" y="2490610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2" name="六角形 281"/>
              <p:cNvSpPr/>
              <p:nvPr/>
            </p:nvSpPr>
            <p:spPr bwMode="auto">
              <a:xfrm>
                <a:off x="5411998" y="2897899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3" name="六角形 282"/>
              <p:cNvSpPr/>
              <p:nvPr/>
            </p:nvSpPr>
            <p:spPr bwMode="auto">
              <a:xfrm>
                <a:off x="5411998" y="2782249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4" name="六角形 283"/>
              <p:cNvSpPr/>
              <p:nvPr/>
            </p:nvSpPr>
            <p:spPr bwMode="auto">
              <a:xfrm>
                <a:off x="5517731" y="2960751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5" name="六角形 284"/>
              <p:cNvSpPr/>
              <p:nvPr/>
            </p:nvSpPr>
            <p:spPr bwMode="auto">
              <a:xfrm>
                <a:off x="5517731" y="2840073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6" name="六角形 285"/>
              <p:cNvSpPr/>
              <p:nvPr/>
            </p:nvSpPr>
            <p:spPr bwMode="auto">
              <a:xfrm>
                <a:off x="5840089" y="2900412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7" name="六角形 286"/>
              <p:cNvSpPr/>
              <p:nvPr/>
            </p:nvSpPr>
            <p:spPr bwMode="auto">
              <a:xfrm>
                <a:off x="5840089" y="2784762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8" name="六角形 287"/>
              <p:cNvSpPr/>
              <p:nvPr/>
            </p:nvSpPr>
            <p:spPr bwMode="auto">
              <a:xfrm>
                <a:off x="5945822" y="2963266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9" name="六角形 288"/>
              <p:cNvSpPr/>
              <p:nvPr/>
            </p:nvSpPr>
            <p:spPr bwMode="auto">
              <a:xfrm>
                <a:off x="5945822" y="2847616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0" name="六角形 289"/>
              <p:cNvSpPr/>
              <p:nvPr/>
            </p:nvSpPr>
            <p:spPr bwMode="auto">
              <a:xfrm>
                <a:off x="5623465" y="2900412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1" name="六角形 290"/>
              <p:cNvSpPr/>
              <p:nvPr/>
            </p:nvSpPr>
            <p:spPr bwMode="auto">
              <a:xfrm>
                <a:off x="5623465" y="2782249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2" name="六角形 291"/>
              <p:cNvSpPr/>
              <p:nvPr/>
            </p:nvSpPr>
            <p:spPr bwMode="auto">
              <a:xfrm>
                <a:off x="5731777" y="2960751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3" name="六角形 292"/>
              <p:cNvSpPr/>
              <p:nvPr/>
            </p:nvSpPr>
            <p:spPr bwMode="auto">
              <a:xfrm>
                <a:off x="5731777" y="2842588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4" name="六角形 293"/>
              <p:cNvSpPr/>
              <p:nvPr/>
            </p:nvSpPr>
            <p:spPr bwMode="auto">
              <a:xfrm>
                <a:off x="6054134" y="2437813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5" name="六角形 294"/>
              <p:cNvSpPr/>
              <p:nvPr/>
            </p:nvSpPr>
            <p:spPr bwMode="auto">
              <a:xfrm>
                <a:off x="6482226" y="2440328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6" name="六角形 295"/>
              <p:cNvSpPr/>
              <p:nvPr/>
            </p:nvSpPr>
            <p:spPr bwMode="auto">
              <a:xfrm>
                <a:off x="6268181" y="2437813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7" name="六角形 296"/>
              <p:cNvSpPr/>
              <p:nvPr/>
            </p:nvSpPr>
            <p:spPr bwMode="auto">
              <a:xfrm>
                <a:off x="6910317" y="2442841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8" name="六角形 297"/>
              <p:cNvSpPr/>
              <p:nvPr/>
            </p:nvSpPr>
            <p:spPr bwMode="auto">
              <a:xfrm>
                <a:off x="6696272" y="2440328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9" name="六角形 298"/>
              <p:cNvSpPr/>
              <p:nvPr/>
            </p:nvSpPr>
            <p:spPr bwMode="auto">
              <a:xfrm>
                <a:off x="6054134" y="2550949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0" name="六角形 299"/>
              <p:cNvSpPr/>
              <p:nvPr/>
            </p:nvSpPr>
            <p:spPr bwMode="auto">
              <a:xfrm>
                <a:off x="6054134" y="2669112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1" name="六角形 300"/>
              <p:cNvSpPr/>
              <p:nvPr/>
            </p:nvSpPr>
            <p:spPr bwMode="auto">
              <a:xfrm>
                <a:off x="6159868" y="2611288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2" name="六角形 301"/>
              <p:cNvSpPr/>
              <p:nvPr/>
            </p:nvSpPr>
            <p:spPr bwMode="auto">
              <a:xfrm>
                <a:off x="6159868" y="2731966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3" name="六角形 302"/>
              <p:cNvSpPr/>
              <p:nvPr/>
            </p:nvSpPr>
            <p:spPr bwMode="auto">
              <a:xfrm>
                <a:off x="6159868" y="2493123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4" name="六角形 303"/>
              <p:cNvSpPr/>
              <p:nvPr/>
            </p:nvSpPr>
            <p:spPr bwMode="auto">
              <a:xfrm>
                <a:off x="6482226" y="2555977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5" name="六角形 304"/>
              <p:cNvSpPr/>
              <p:nvPr/>
            </p:nvSpPr>
            <p:spPr bwMode="auto">
              <a:xfrm>
                <a:off x="6482226" y="2671627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6" name="六角形 305"/>
              <p:cNvSpPr/>
              <p:nvPr/>
            </p:nvSpPr>
            <p:spPr bwMode="auto">
              <a:xfrm>
                <a:off x="6587960" y="2613801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7" name="六角形 306"/>
              <p:cNvSpPr/>
              <p:nvPr/>
            </p:nvSpPr>
            <p:spPr bwMode="auto">
              <a:xfrm>
                <a:off x="6587960" y="2734480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8" name="六角形 307"/>
              <p:cNvSpPr/>
              <p:nvPr/>
            </p:nvSpPr>
            <p:spPr bwMode="auto">
              <a:xfrm>
                <a:off x="6587960" y="2498152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9" name="六角形 308"/>
              <p:cNvSpPr/>
              <p:nvPr/>
            </p:nvSpPr>
            <p:spPr bwMode="auto">
              <a:xfrm>
                <a:off x="6268181" y="2553462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0" name="六角形 309"/>
              <p:cNvSpPr/>
              <p:nvPr/>
            </p:nvSpPr>
            <p:spPr bwMode="auto">
              <a:xfrm>
                <a:off x="6268181" y="2669112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1" name="六角形 310"/>
              <p:cNvSpPr/>
              <p:nvPr/>
            </p:nvSpPr>
            <p:spPr bwMode="auto">
              <a:xfrm>
                <a:off x="6373913" y="2613801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2" name="六角形 311"/>
              <p:cNvSpPr/>
              <p:nvPr/>
            </p:nvSpPr>
            <p:spPr bwMode="auto">
              <a:xfrm>
                <a:off x="6373913" y="2731966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3" name="六角形 312"/>
              <p:cNvSpPr/>
              <p:nvPr/>
            </p:nvSpPr>
            <p:spPr bwMode="auto">
              <a:xfrm>
                <a:off x="6373913" y="2495638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4" name="六角形 313"/>
              <p:cNvSpPr/>
              <p:nvPr/>
            </p:nvSpPr>
            <p:spPr bwMode="auto">
              <a:xfrm>
                <a:off x="6910317" y="2561006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5" name="六角形 314"/>
              <p:cNvSpPr/>
              <p:nvPr/>
            </p:nvSpPr>
            <p:spPr bwMode="auto">
              <a:xfrm>
                <a:off x="6910317" y="2676655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6" name="六角形 315"/>
              <p:cNvSpPr/>
              <p:nvPr/>
            </p:nvSpPr>
            <p:spPr bwMode="auto">
              <a:xfrm>
                <a:off x="7016051" y="2621345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7" name="六角形 316"/>
              <p:cNvSpPr/>
              <p:nvPr/>
            </p:nvSpPr>
            <p:spPr bwMode="auto">
              <a:xfrm>
                <a:off x="7016051" y="2736994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8" name="六角形 317"/>
              <p:cNvSpPr/>
              <p:nvPr/>
            </p:nvSpPr>
            <p:spPr bwMode="auto">
              <a:xfrm>
                <a:off x="7016051" y="2503180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9" name="六角形 318"/>
              <p:cNvSpPr/>
              <p:nvPr/>
            </p:nvSpPr>
            <p:spPr bwMode="auto">
              <a:xfrm>
                <a:off x="6696272" y="2555977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0" name="六角形 319"/>
              <p:cNvSpPr/>
              <p:nvPr/>
            </p:nvSpPr>
            <p:spPr bwMode="auto">
              <a:xfrm>
                <a:off x="6696272" y="2676655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1" name="六角形 320"/>
              <p:cNvSpPr/>
              <p:nvPr/>
            </p:nvSpPr>
            <p:spPr bwMode="auto">
              <a:xfrm>
                <a:off x="6802005" y="2618830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2" name="六角形 321"/>
              <p:cNvSpPr/>
              <p:nvPr/>
            </p:nvSpPr>
            <p:spPr bwMode="auto">
              <a:xfrm>
                <a:off x="6802005" y="2734480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3" name="六角形 322"/>
              <p:cNvSpPr/>
              <p:nvPr/>
            </p:nvSpPr>
            <p:spPr bwMode="auto">
              <a:xfrm>
                <a:off x="6802005" y="2498152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4" name="六角形 323"/>
              <p:cNvSpPr/>
              <p:nvPr/>
            </p:nvSpPr>
            <p:spPr bwMode="auto">
              <a:xfrm>
                <a:off x="6051556" y="2905440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5" name="六角形 324"/>
              <p:cNvSpPr/>
              <p:nvPr/>
            </p:nvSpPr>
            <p:spPr bwMode="auto">
              <a:xfrm>
                <a:off x="6051556" y="2784762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6" name="六角形 325"/>
              <p:cNvSpPr/>
              <p:nvPr/>
            </p:nvSpPr>
            <p:spPr bwMode="auto">
              <a:xfrm>
                <a:off x="6157289" y="2965779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7" name="六角形 326"/>
              <p:cNvSpPr/>
              <p:nvPr/>
            </p:nvSpPr>
            <p:spPr bwMode="auto">
              <a:xfrm>
                <a:off x="6157289" y="2847616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8" name="六角形 327"/>
              <p:cNvSpPr/>
              <p:nvPr/>
            </p:nvSpPr>
            <p:spPr bwMode="auto">
              <a:xfrm>
                <a:off x="6482226" y="2907955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9" name="六角形 328"/>
              <p:cNvSpPr/>
              <p:nvPr/>
            </p:nvSpPr>
            <p:spPr bwMode="auto">
              <a:xfrm>
                <a:off x="6482226" y="2792305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0" name="六角形 329"/>
              <p:cNvSpPr/>
              <p:nvPr/>
            </p:nvSpPr>
            <p:spPr bwMode="auto">
              <a:xfrm>
                <a:off x="6587960" y="2968294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1" name="六角形 330"/>
              <p:cNvSpPr/>
              <p:nvPr/>
            </p:nvSpPr>
            <p:spPr bwMode="auto">
              <a:xfrm>
                <a:off x="6587960" y="2850129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2" name="六角形 331"/>
              <p:cNvSpPr/>
              <p:nvPr/>
            </p:nvSpPr>
            <p:spPr bwMode="auto">
              <a:xfrm>
                <a:off x="6265601" y="2907955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3" name="六角形 332"/>
              <p:cNvSpPr/>
              <p:nvPr/>
            </p:nvSpPr>
            <p:spPr bwMode="auto">
              <a:xfrm>
                <a:off x="6265601" y="2789790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4" name="六角形 333"/>
              <p:cNvSpPr/>
              <p:nvPr/>
            </p:nvSpPr>
            <p:spPr bwMode="auto">
              <a:xfrm>
                <a:off x="6371335" y="2965779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5" name="六角形 334"/>
              <p:cNvSpPr/>
              <p:nvPr/>
            </p:nvSpPr>
            <p:spPr bwMode="auto">
              <a:xfrm>
                <a:off x="6371335" y="2850129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6" name="六角形 335"/>
              <p:cNvSpPr/>
              <p:nvPr/>
            </p:nvSpPr>
            <p:spPr bwMode="auto">
              <a:xfrm>
                <a:off x="6910317" y="2910468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7" name="六角形 336"/>
              <p:cNvSpPr/>
              <p:nvPr/>
            </p:nvSpPr>
            <p:spPr bwMode="auto">
              <a:xfrm>
                <a:off x="6910317" y="2794819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8" name="六角形 337"/>
              <p:cNvSpPr/>
              <p:nvPr/>
            </p:nvSpPr>
            <p:spPr bwMode="auto">
              <a:xfrm>
                <a:off x="7013472" y="2970807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9" name="六角形 338"/>
              <p:cNvSpPr/>
              <p:nvPr/>
            </p:nvSpPr>
            <p:spPr bwMode="auto">
              <a:xfrm>
                <a:off x="7013472" y="2855158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0" name="六角形 339"/>
              <p:cNvSpPr/>
              <p:nvPr/>
            </p:nvSpPr>
            <p:spPr bwMode="auto">
              <a:xfrm>
                <a:off x="6693692" y="2910468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1" name="六角形 340"/>
              <p:cNvSpPr/>
              <p:nvPr/>
            </p:nvSpPr>
            <p:spPr bwMode="auto">
              <a:xfrm>
                <a:off x="6693692" y="2792305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2" name="六角形 341"/>
              <p:cNvSpPr/>
              <p:nvPr/>
            </p:nvSpPr>
            <p:spPr bwMode="auto">
              <a:xfrm>
                <a:off x="6799427" y="2968294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3" name="六角形 342"/>
              <p:cNvSpPr/>
              <p:nvPr/>
            </p:nvSpPr>
            <p:spPr bwMode="auto">
              <a:xfrm>
                <a:off x="6799427" y="2852644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4" name="六角形 343"/>
              <p:cNvSpPr/>
              <p:nvPr/>
            </p:nvSpPr>
            <p:spPr bwMode="auto">
              <a:xfrm>
                <a:off x="7124363" y="2442841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5" name="六角形 344"/>
              <p:cNvSpPr/>
              <p:nvPr/>
            </p:nvSpPr>
            <p:spPr bwMode="auto">
              <a:xfrm>
                <a:off x="7552455" y="2450384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6" name="六角形 345"/>
              <p:cNvSpPr/>
              <p:nvPr/>
            </p:nvSpPr>
            <p:spPr bwMode="auto">
              <a:xfrm>
                <a:off x="7338408" y="2447869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7" name="六角形 346"/>
              <p:cNvSpPr/>
              <p:nvPr/>
            </p:nvSpPr>
            <p:spPr bwMode="auto">
              <a:xfrm>
                <a:off x="7980546" y="2452897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8" name="六角形 347"/>
              <p:cNvSpPr/>
              <p:nvPr/>
            </p:nvSpPr>
            <p:spPr bwMode="auto">
              <a:xfrm>
                <a:off x="7766500" y="2450384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9" name="六角形 348"/>
              <p:cNvSpPr/>
              <p:nvPr/>
            </p:nvSpPr>
            <p:spPr bwMode="auto">
              <a:xfrm>
                <a:off x="7124363" y="2561006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0" name="六角形 349"/>
              <p:cNvSpPr/>
              <p:nvPr/>
            </p:nvSpPr>
            <p:spPr bwMode="auto">
              <a:xfrm>
                <a:off x="7124363" y="2679169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1" name="六角形 350"/>
              <p:cNvSpPr/>
              <p:nvPr/>
            </p:nvSpPr>
            <p:spPr bwMode="auto">
              <a:xfrm>
                <a:off x="7230096" y="2621345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2" name="六角形 351"/>
              <p:cNvSpPr/>
              <p:nvPr/>
            </p:nvSpPr>
            <p:spPr bwMode="auto">
              <a:xfrm>
                <a:off x="7230096" y="2739508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3" name="六角形 352"/>
              <p:cNvSpPr/>
              <p:nvPr/>
            </p:nvSpPr>
            <p:spPr bwMode="auto">
              <a:xfrm>
                <a:off x="7230096" y="2503180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4" name="六角形 353"/>
              <p:cNvSpPr/>
              <p:nvPr/>
            </p:nvSpPr>
            <p:spPr bwMode="auto">
              <a:xfrm>
                <a:off x="7552455" y="2563519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5" name="六角形 354"/>
              <p:cNvSpPr/>
              <p:nvPr/>
            </p:nvSpPr>
            <p:spPr bwMode="auto">
              <a:xfrm>
                <a:off x="7552455" y="2681684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6" name="六角形 355"/>
              <p:cNvSpPr/>
              <p:nvPr/>
            </p:nvSpPr>
            <p:spPr bwMode="auto">
              <a:xfrm>
                <a:off x="7658187" y="2623858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7" name="六角形 356"/>
              <p:cNvSpPr/>
              <p:nvPr/>
            </p:nvSpPr>
            <p:spPr bwMode="auto">
              <a:xfrm>
                <a:off x="7658187" y="2742023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8" name="六角形 357"/>
              <p:cNvSpPr/>
              <p:nvPr/>
            </p:nvSpPr>
            <p:spPr bwMode="auto">
              <a:xfrm>
                <a:off x="7658187" y="2505695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9" name="六角形 358"/>
              <p:cNvSpPr/>
              <p:nvPr/>
            </p:nvSpPr>
            <p:spPr bwMode="auto">
              <a:xfrm>
                <a:off x="7338408" y="2563519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0" name="六角形 359"/>
              <p:cNvSpPr/>
              <p:nvPr/>
            </p:nvSpPr>
            <p:spPr bwMode="auto">
              <a:xfrm>
                <a:off x="7338408" y="2679169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1" name="六角形 360"/>
              <p:cNvSpPr/>
              <p:nvPr/>
            </p:nvSpPr>
            <p:spPr bwMode="auto">
              <a:xfrm>
                <a:off x="7444143" y="2621345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2" name="六角形 361"/>
              <p:cNvSpPr/>
              <p:nvPr/>
            </p:nvSpPr>
            <p:spPr bwMode="auto">
              <a:xfrm>
                <a:off x="7444143" y="2739508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3" name="六角形 362"/>
              <p:cNvSpPr/>
              <p:nvPr/>
            </p:nvSpPr>
            <p:spPr bwMode="auto">
              <a:xfrm>
                <a:off x="7444143" y="2505695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4" name="六角形 363"/>
              <p:cNvSpPr/>
              <p:nvPr/>
            </p:nvSpPr>
            <p:spPr bwMode="auto">
              <a:xfrm>
                <a:off x="7980546" y="2568547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5" name="六角形 364"/>
              <p:cNvSpPr/>
              <p:nvPr/>
            </p:nvSpPr>
            <p:spPr bwMode="auto">
              <a:xfrm>
                <a:off x="7980546" y="2684197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6" name="六角形 365"/>
              <p:cNvSpPr/>
              <p:nvPr/>
            </p:nvSpPr>
            <p:spPr bwMode="auto">
              <a:xfrm>
                <a:off x="8086279" y="2626373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7" name="六角形 366"/>
              <p:cNvSpPr/>
              <p:nvPr/>
            </p:nvSpPr>
            <p:spPr bwMode="auto">
              <a:xfrm>
                <a:off x="8086279" y="2744536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8" name="六角形 367"/>
              <p:cNvSpPr/>
              <p:nvPr/>
            </p:nvSpPr>
            <p:spPr bwMode="auto">
              <a:xfrm>
                <a:off x="8086279" y="2510723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9" name="六角形 368"/>
              <p:cNvSpPr/>
              <p:nvPr/>
            </p:nvSpPr>
            <p:spPr bwMode="auto">
              <a:xfrm>
                <a:off x="7766500" y="2566034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0" name="六角形 369"/>
              <p:cNvSpPr/>
              <p:nvPr/>
            </p:nvSpPr>
            <p:spPr bwMode="auto">
              <a:xfrm>
                <a:off x="7766500" y="2684197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1" name="六角形 370"/>
              <p:cNvSpPr/>
              <p:nvPr/>
            </p:nvSpPr>
            <p:spPr bwMode="auto">
              <a:xfrm>
                <a:off x="7872234" y="2626373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2" name="六角形 371"/>
              <p:cNvSpPr/>
              <p:nvPr/>
            </p:nvSpPr>
            <p:spPr bwMode="auto">
              <a:xfrm>
                <a:off x="7872234" y="2742023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3" name="六角形 372"/>
              <p:cNvSpPr/>
              <p:nvPr/>
            </p:nvSpPr>
            <p:spPr bwMode="auto">
              <a:xfrm>
                <a:off x="7872234" y="2508208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4" name="六角形 373"/>
              <p:cNvSpPr/>
              <p:nvPr/>
            </p:nvSpPr>
            <p:spPr bwMode="auto">
              <a:xfrm>
                <a:off x="7121784" y="2912983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5" name="六角形 374"/>
              <p:cNvSpPr/>
              <p:nvPr/>
            </p:nvSpPr>
            <p:spPr bwMode="auto">
              <a:xfrm>
                <a:off x="7121784" y="2794819"/>
                <a:ext cx="13410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6" name="六角形 375"/>
              <p:cNvSpPr/>
              <p:nvPr/>
            </p:nvSpPr>
            <p:spPr bwMode="auto">
              <a:xfrm>
                <a:off x="7227518" y="2973322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7" name="六角形 376"/>
              <p:cNvSpPr/>
              <p:nvPr/>
            </p:nvSpPr>
            <p:spPr bwMode="auto">
              <a:xfrm>
                <a:off x="7227518" y="2855158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8" name="六角形 377"/>
              <p:cNvSpPr/>
              <p:nvPr/>
            </p:nvSpPr>
            <p:spPr bwMode="auto">
              <a:xfrm>
                <a:off x="7552455" y="2915497"/>
                <a:ext cx="13667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9" name="六角形 378"/>
              <p:cNvSpPr/>
              <p:nvPr/>
            </p:nvSpPr>
            <p:spPr bwMode="auto">
              <a:xfrm>
                <a:off x="7552455" y="2799847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0" name="六角形 379"/>
              <p:cNvSpPr/>
              <p:nvPr/>
            </p:nvSpPr>
            <p:spPr bwMode="auto">
              <a:xfrm>
                <a:off x="7658187" y="2975836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1" name="六角形 380"/>
              <p:cNvSpPr/>
              <p:nvPr/>
            </p:nvSpPr>
            <p:spPr bwMode="auto">
              <a:xfrm>
                <a:off x="7658187" y="2857673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2" name="六角形 381"/>
              <p:cNvSpPr/>
              <p:nvPr/>
            </p:nvSpPr>
            <p:spPr bwMode="auto">
              <a:xfrm>
                <a:off x="7335830" y="2912983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3" name="六角形 382"/>
              <p:cNvSpPr/>
              <p:nvPr/>
            </p:nvSpPr>
            <p:spPr bwMode="auto">
              <a:xfrm>
                <a:off x="7335830" y="2797334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4" name="六角形 383"/>
              <p:cNvSpPr/>
              <p:nvPr/>
            </p:nvSpPr>
            <p:spPr bwMode="auto">
              <a:xfrm>
                <a:off x="7441563" y="2973322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5" name="六角形 384"/>
              <p:cNvSpPr/>
              <p:nvPr/>
            </p:nvSpPr>
            <p:spPr bwMode="auto">
              <a:xfrm>
                <a:off x="7441563" y="2855158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6" name="六角形 385"/>
              <p:cNvSpPr/>
              <p:nvPr/>
            </p:nvSpPr>
            <p:spPr bwMode="auto">
              <a:xfrm>
                <a:off x="7980546" y="2918012"/>
                <a:ext cx="13667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7" name="六角形 386"/>
              <p:cNvSpPr/>
              <p:nvPr/>
            </p:nvSpPr>
            <p:spPr bwMode="auto">
              <a:xfrm>
                <a:off x="7980546" y="2802362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8" name="六角形 387"/>
              <p:cNvSpPr/>
              <p:nvPr/>
            </p:nvSpPr>
            <p:spPr bwMode="auto">
              <a:xfrm>
                <a:off x="8083701" y="2980864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9" name="六角形 388"/>
              <p:cNvSpPr/>
              <p:nvPr/>
            </p:nvSpPr>
            <p:spPr bwMode="auto">
              <a:xfrm>
                <a:off x="8083701" y="2865214"/>
                <a:ext cx="13925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0" name="六角形 389"/>
              <p:cNvSpPr/>
              <p:nvPr/>
            </p:nvSpPr>
            <p:spPr bwMode="auto">
              <a:xfrm>
                <a:off x="7763922" y="2918012"/>
                <a:ext cx="13925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1" name="六角形 390"/>
              <p:cNvSpPr/>
              <p:nvPr/>
            </p:nvSpPr>
            <p:spPr bwMode="auto">
              <a:xfrm>
                <a:off x="7763922" y="2799847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2" name="六角形 391"/>
              <p:cNvSpPr/>
              <p:nvPr/>
            </p:nvSpPr>
            <p:spPr bwMode="auto">
              <a:xfrm>
                <a:off x="7869654" y="2975836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3" name="六角形 392"/>
              <p:cNvSpPr/>
              <p:nvPr/>
            </p:nvSpPr>
            <p:spPr bwMode="auto">
              <a:xfrm>
                <a:off x="7869654" y="2860186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4" name="六角形 393"/>
              <p:cNvSpPr/>
              <p:nvPr/>
            </p:nvSpPr>
            <p:spPr bwMode="auto">
              <a:xfrm>
                <a:off x="8194591" y="2455412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5" name="六角形 394"/>
              <p:cNvSpPr/>
              <p:nvPr/>
            </p:nvSpPr>
            <p:spPr bwMode="auto">
              <a:xfrm>
                <a:off x="8622682" y="2457926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6" name="六角形 395"/>
              <p:cNvSpPr/>
              <p:nvPr/>
            </p:nvSpPr>
            <p:spPr bwMode="auto">
              <a:xfrm>
                <a:off x="8406058" y="2455412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7" name="六角形 396"/>
              <p:cNvSpPr/>
              <p:nvPr/>
            </p:nvSpPr>
            <p:spPr bwMode="auto">
              <a:xfrm>
                <a:off x="8194591" y="2568547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8" name="六角形 397"/>
              <p:cNvSpPr/>
              <p:nvPr/>
            </p:nvSpPr>
            <p:spPr bwMode="auto">
              <a:xfrm>
                <a:off x="8194591" y="2686712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9" name="六角形 398"/>
              <p:cNvSpPr/>
              <p:nvPr/>
            </p:nvSpPr>
            <p:spPr bwMode="auto">
              <a:xfrm>
                <a:off x="8297746" y="2628886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0" name="六角形 399"/>
              <p:cNvSpPr/>
              <p:nvPr/>
            </p:nvSpPr>
            <p:spPr bwMode="auto">
              <a:xfrm>
                <a:off x="8297746" y="2747051"/>
                <a:ext cx="13925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1" name="六角形 400"/>
              <p:cNvSpPr/>
              <p:nvPr/>
            </p:nvSpPr>
            <p:spPr bwMode="auto">
              <a:xfrm>
                <a:off x="8297746" y="2510723"/>
                <a:ext cx="13925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2" name="六角形 401"/>
              <p:cNvSpPr/>
              <p:nvPr/>
            </p:nvSpPr>
            <p:spPr bwMode="auto">
              <a:xfrm>
                <a:off x="8620104" y="2573575"/>
                <a:ext cx="13925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3" name="六角形 402"/>
              <p:cNvSpPr/>
              <p:nvPr/>
            </p:nvSpPr>
            <p:spPr bwMode="auto">
              <a:xfrm>
                <a:off x="8620104" y="2689225"/>
                <a:ext cx="139259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4" name="六角形 403"/>
              <p:cNvSpPr/>
              <p:nvPr/>
            </p:nvSpPr>
            <p:spPr bwMode="auto">
              <a:xfrm>
                <a:off x="8406058" y="2571062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5" name="六角形 404"/>
              <p:cNvSpPr/>
              <p:nvPr/>
            </p:nvSpPr>
            <p:spPr bwMode="auto">
              <a:xfrm>
                <a:off x="8406058" y="2686712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6" name="六角形 405"/>
              <p:cNvSpPr/>
              <p:nvPr/>
            </p:nvSpPr>
            <p:spPr bwMode="auto">
              <a:xfrm>
                <a:off x="8514370" y="2631401"/>
                <a:ext cx="13668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7" name="六角形 406"/>
              <p:cNvSpPr/>
              <p:nvPr/>
            </p:nvSpPr>
            <p:spPr bwMode="auto">
              <a:xfrm>
                <a:off x="8514370" y="2747051"/>
                <a:ext cx="13668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8" name="六角形 407"/>
              <p:cNvSpPr/>
              <p:nvPr/>
            </p:nvSpPr>
            <p:spPr bwMode="auto">
              <a:xfrm>
                <a:off x="8514370" y="2513236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9" name="六角形 408"/>
              <p:cNvSpPr/>
              <p:nvPr/>
            </p:nvSpPr>
            <p:spPr bwMode="auto">
              <a:xfrm>
                <a:off x="8192013" y="2923040"/>
                <a:ext cx="13410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0" name="六角形 409"/>
              <p:cNvSpPr/>
              <p:nvPr/>
            </p:nvSpPr>
            <p:spPr bwMode="auto">
              <a:xfrm>
                <a:off x="8192013" y="2802362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1" name="六角形 410"/>
              <p:cNvSpPr/>
              <p:nvPr/>
            </p:nvSpPr>
            <p:spPr bwMode="auto">
              <a:xfrm>
                <a:off x="8297746" y="2983379"/>
                <a:ext cx="136681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2" name="六角形 411"/>
              <p:cNvSpPr/>
              <p:nvPr/>
            </p:nvSpPr>
            <p:spPr bwMode="auto">
              <a:xfrm>
                <a:off x="8297746" y="2865214"/>
                <a:ext cx="136681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3" name="六角形 412"/>
              <p:cNvSpPr/>
              <p:nvPr/>
            </p:nvSpPr>
            <p:spPr bwMode="auto">
              <a:xfrm>
                <a:off x="8620104" y="2925553"/>
                <a:ext cx="139259" cy="118165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4" name="六角形 413"/>
              <p:cNvSpPr/>
              <p:nvPr/>
            </p:nvSpPr>
            <p:spPr bwMode="auto">
              <a:xfrm>
                <a:off x="8620104" y="2809903"/>
                <a:ext cx="13925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5" name="六角形 414"/>
              <p:cNvSpPr/>
              <p:nvPr/>
            </p:nvSpPr>
            <p:spPr bwMode="auto">
              <a:xfrm>
                <a:off x="8406058" y="2925553"/>
                <a:ext cx="134101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6" name="六角形 415"/>
              <p:cNvSpPr/>
              <p:nvPr/>
            </p:nvSpPr>
            <p:spPr bwMode="auto">
              <a:xfrm>
                <a:off x="8406058" y="2804875"/>
                <a:ext cx="134101" cy="120678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7" name="六角形 416"/>
              <p:cNvSpPr/>
              <p:nvPr/>
            </p:nvSpPr>
            <p:spPr bwMode="auto">
              <a:xfrm>
                <a:off x="8511792" y="2983379"/>
                <a:ext cx="136679" cy="118163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8" name="六角形 417"/>
              <p:cNvSpPr/>
              <p:nvPr/>
            </p:nvSpPr>
            <p:spPr bwMode="auto">
              <a:xfrm>
                <a:off x="8511792" y="2867729"/>
                <a:ext cx="136679" cy="115650"/>
              </a:xfrm>
              <a:prstGeom prst="hexagon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46" name="直線コネクタ 145"/>
            <p:cNvCxnSpPr/>
            <p:nvPr/>
          </p:nvCxnSpPr>
          <p:spPr bwMode="auto">
            <a:xfrm flipH="1">
              <a:off x="3255" y="3070"/>
              <a:ext cx="332" cy="0"/>
            </a:xfrm>
            <a:prstGeom prst="lin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コネクタ 146"/>
            <p:cNvCxnSpPr/>
            <p:nvPr/>
          </p:nvCxnSpPr>
          <p:spPr bwMode="auto">
            <a:xfrm flipH="1">
              <a:off x="2285" y="3455"/>
              <a:ext cx="1308" cy="0"/>
            </a:xfrm>
            <a:prstGeom prst="lin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コネクタ 147"/>
            <p:cNvCxnSpPr/>
            <p:nvPr/>
          </p:nvCxnSpPr>
          <p:spPr bwMode="auto">
            <a:xfrm flipH="1">
              <a:off x="2284" y="3070"/>
              <a:ext cx="332" cy="0"/>
            </a:xfrm>
            <a:prstGeom prst="lin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線コネクタ 148"/>
            <p:cNvCxnSpPr/>
            <p:nvPr/>
          </p:nvCxnSpPr>
          <p:spPr bwMode="auto">
            <a:xfrm flipH="1">
              <a:off x="2670" y="3070"/>
              <a:ext cx="530" cy="0"/>
            </a:xfrm>
            <a:prstGeom prst="lin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線コネクタ 149"/>
            <p:cNvCxnSpPr/>
            <p:nvPr/>
          </p:nvCxnSpPr>
          <p:spPr bwMode="auto">
            <a:xfrm>
              <a:off x="2608" y="2940"/>
              <a:ext cx="0" cy="130"/>
            </a:xfrm>
            <a:prstGeom prst="lin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/>
            <p:cNvCxnSpPr/>
            <p:nvPr/>
          </p:nvCxnSpPr>
          <p:spPr bwMode="auto">
            <a:xfrm>
              <a:off x="2674" y="2940"/>
              <a:ext cx="0" cy="130"/>
            </a:xfrm>
            <a:prstGeom prst="lin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線コネクタ 151"/>
            <p:cNvCxnSpPr/>
            <p:nvPr/>
          </p:nvCxnSpPr>
          <p:spPr bwMode="auto">
            <a:xfrm>
              <a:off x="3195" y="2940"/>
              <a:ext cx="0" cy="130"/>
            </a:xfrm>
            <a:prstGeom prst="lin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コネクタ 152"/>
            <p:cNvCxnSpPr/>
            <p:nvPr/>
          </p:nvCxnSpPr>
          <p:spPr bwMode="auto">
            <a:xfrm>
              <a:off x="3261" y="2940"/>
              <a:ext cx="0" cy="130"/>
            </a:xfrm>
            <a:prstGeom prst="line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正方形/長方形 153"/>
            <p:cNvSpPr>
              <a:spLocks noChangeArrowheads="1"/>
            </p:cNvSpPr>
            <p:nvPr/>
          </p:nvSpPr>
          <p:spPr bwMode="auto">
            <a:xfrm>
              <a:off x="2200" y="3041"/>
              <a:ext cx="100" cy="446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800" dirty="0">
                <a:latin typeface="+mn-lt"/>
                <a:ea typeface="+mn-ea"/>
              </a:endParaRPr>
            </a:p>
          </p:txBody>
        </p:sp>
        <p:sp>
          <p:nvSpPr>
            <p:cNvPr id="155" name="正方形/長方形 154"/>
            <p:cNvSpPr>
              <a:spLocks noChangeArrowheads="1"/>
            </p:cNvSpPr>
            <p:nvPr/>
          </p:nvSpPr>
          <p:spPr bwMode="auto">
            <a:xfrm>
              <a:off x="3177" y="2784"/>
              <a:ext cx="101" cy="169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800" dirty="0">
                <a:latin typeface="+mn-lt"/>
                <a:ea typeface="+mn-ea"/>
              </a:endParaRPr>
            </a:p>
          </p:txBody>
        </p:sp>
        <p:sp>
          <p:nvSpPr>
            <p:cNvPr id="156" name="正方形/長方形 155"/>
            <p:cNvSpPr>
              <a:spLocks noChangeArrowheads="1"/>
            </p:cNvSpPr>
            <p:nvPr/>
          </p:nvSpPr>
          <p:spPr bwMode="auto">
            <a:xfrm>
              <a:off x="2590" y="2784"/>
              <a:ext cx="101" cy="169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800" dirty="0">
                <a:latin typeface="+mn-lt"/>
                <a:ea typeface="+mn-ea"/>
              </a:endParaRPr>
            </a:p>
          </p:txBody>
        </p:sp>
        <p:sp>
          <p:nvSpPr>
            <p:cNvPr id="157" name="円弧 156"/>
            <p:cNvSpPr/>
            <p:nvPr/>
          </p:nvSpPr>
          <p:spPr>
            <a:xfrm>
              <a:off x="2643" y="2782"/>
              <a:ext cx="586" cy="602"/>
            </a:xfrm>
            <a:prstGeom prst="arc">
              <a:avLst>
                <a:gd name="adj1" fmla="val 312876"/>
                <a:gd name="adj2" fmla="val 10785088"/>
              </a:avLst>
            </a:prstGeom>
            <a:ln w="31750">
              <a:solidFill>
                <a:srgbClr val="0070C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58" name="正方形/長方形 157"/>
            <p:cNvSpPr>
              <a:spLocks noChangeArrowheads="1"/>
            </p:cNvSpPr>
            <p:nvPr/>
          </p:nvSpPr>
          <p:spPr bwMode="auto">
            <a:xfrm>
              <a:off x="3580" y="3041"/>
              <a:ext cx="101" cy="446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800" dirty="0">
                <a:latin typeface="+mn-lt"/>
                <a:ea typeface="+mn-ea"/>
              </a:endParaRPr>
            </a:p>
          </p:txBody>
        </p:sp>
        <p:sp>
          <p:nvSpPr>
            <p:cNvPr id="159" name="円/楕円 158"/>
            <p:cNvSpPr/>
            <p:nvPr/>
          </p:nvSpPr>
          <p:spPr>
            <a:xfrm>
              <a:off x="2668" y="3519"/>
              <a:ext cx="120" cy="124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60" name="円/楕円 159"/>
            <p:cNvSpPr/>
            <p:nvPr/>
          </p:nvSpPr>
          <p:spPr>
            <a:xfrm>
              <a:off x="2708" y="3561"/>
              <a:ext cx="39" cy="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61" name="正方形/長方形 160"/>
            <p:cNvSpPr/>
            <p:nvPr/>
          </p:nvSpPr>
          <p:spPr>
            <a:xfrm>
              <a:off x="2389" y="3477"/>
              <a:ext cx="201" cy="2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i="1" dirty="0">
                  <a:solidFill>
                    <a:srgbClr val="7030A0"/>
                  </a:solidFill>
                </a:rPr>
                <a:t>B</a:t>
              </a:r>
              <a:endParaRPr lang="ja-JP" alt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162" name="円/楕円 161"/>
            <p:cNvSpPr/>
            <p:nvPr/>
          </p:nvSpPr>
          <p:spPr>
            <a:xfrm>
              <a:off x="3209" y="3051"/>
              <a:ext cx="41" cy="41"/>
            </a:xfrm>
            <a:prstGeom prst="ellipse">
              <a:avLst/>
            </a:prstGeom>
            <a:solidFill>
              <a:srgbClr val="0070C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421" name="テキスト ボックス 420"/>
          <p:cNvSpPr txBox="1"/>
          <p:nvPr/>
        </p:nvSpPr>
        <p:spPr>
          <a:xfrm>
            <a:off x="5411223" y="6093296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フレキシブル電子ペーパー</a:t>
            </a:r>
            <a:r>
              <a:rPr lang="ja-JP" altLang="en-US" sz="1600" dirty="0" smtClean="0"/>
              <a:t>（概念図）</a:t>
            </a:r>
            <a:endParaRPr kumimoji="1" lang="ja-JP" altLang="en-US" sz="1600" dirty="0"/>
          </a:p>
        </p:txBody>
      </p:sp>
      <p:pic>
        <p:nvPicPr>
          <p:cNvPr id="422" name="Picture 2" descr="http://spacesite.biz/solarsail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4861959"/>
            <a:ext cx="1368152" cy="1231337"/>
          </a:xfrm>
          <a:prstGeom prst="rect">
            <a:avLst/>
          </a:prstGeom>
          <a:noFill/>
        </p:spPr>
      </p:pic>
      <p:sp>
        <p:nvSpPr>
          <p:cNvPr id="423" name="テキスト ボックス 422"/>
          <p:cNvSpPr txBox="1"/>
          <p:nvPr/>
        </p:nvSpPr>
        <p:spPr>
          <a:xfrm>
            <a:off x="7596336" y="6093296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/>
              <a:t>宇宙ヨット</a:t>
            </a:r>
            <a:endParaRPr kumimoji="1" lang="en-US" altLang="ja-JP" sz="1600" dirty="0" smtClean="0"/>
          </a:p>
          <a:p>
            <a:pPr algn="ctr"/>
            <a:r>
              <a:rPr lang="ja-JP" altLang="en-US" sz="1600" dirty="0" smtClean="0"/>
              <a:t>（概念図）</a:t>
            </a:r>
            <a:endParaRPr kumimoji="1" lang="ja-JP" altLang="en-US" sz="1600" dirty="0"/>
          </a:p>
        </p:txBody>
      </p:sp>
      <p:pic>
        <p:nvPicPr>
          <p:cNvPr id="42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3861048"/>
            <a:ext cx="115212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5" name="Picture 17" descr="fi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3729300"/>
            <a:ext cx="1440160" cy="1015580"/>
          </a:xfrm>
          <a:prstGeom prst="rect">
            <a:avLst/>
          </a:prstGeom>
          <a:noFill/>
        </p:spPr>
      </p:pic>
      <p:pic>
        <p:nvPicPr>
          <p:cNvPr id="426" name="Picture 4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79924" y="4869160"/>
            <a:ext cx="1645359" cy="123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0" y="1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square" tIns="144000" bIns="14400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sz="3200" dirty="0">
                <a:solidFill>
                  <a:schemeClr val="bg1"/>
                </a:solidFill>
              </a:rPr>
              <a:t> </a:t>
            </a:r>
            <a:r>
              <a:rPr lang="ja-JP" altLang="en-US" sz="3200" dirty="0" smtClean="0">
                <a:solidFill>
                  <a:schemeClr val="bg1"/>
                </a:solidFill>
              </a:rPr>
              <a:t>参考資料：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重点課題と総括班年次計画</a:t>
            </a:r>
            <a:endParaRPr lang="en-US" altLang="ja-JP" sz="32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31" name="図 30" descr="C:\Users\R. Saito\Desktop\概念図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908720"/>
            <a:ext cx="586814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テキスト ボックス 31"/>
          <p:cNvSpPr txBox="1"/>
          <p:nvPr/>
        </p:nvSpPr>
        <p:spPr>
          <a:xfrm>
            <a:off x="5724128" y="1196752"/>
            <a:ext cx="34198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年度ごとの重点課題</a:t>
            </a:r>
            <a:endParaRPr kumimoji="1" lang="en-US" altLang="ja-JP" sz="2800" dirty="0" smtClean="0"/>
          </a:p>
          <a:p>
            <a:endParaRPr lang="en-US" altLang="ja-JP" sz="2800" dirty="0" smtClean="0"/>
          </a:p>
          <a:p>
            <a:r>
              <a:rPr kumimoji="1" lang="ja-JP" altLang="en-US" sz="2800" dirty="0" smtClean="0"/>
              <a:t>公募研究の強化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　（総予算の</a:t>
            </a:r>
            <a:r>
              <a:rPr lang="en-US" altLang="ja-JP" sz="2800" dirty="0" smtClean="0">
                <a:latin typeface="HGP創英角ﾎﾟｯﾌﾟ体" pitchFamily="50" charset="-128"/>
                <a:ea typeface="HGP創英角ﾎﾟｯﾌﾟ体" pitchFamily="50" charset="-128"/>
              </a:rPr>
              <a:t>20%</a:t>
            </a:r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）</a:t>
            </a:r>
            <a:endParaRPr lang="en-US" altLang="ja-JP" sz="28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endParaRPr kumimoji="1" lang="en-US" altLang="ja-JP" sz="28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計画研究間の連携</a:t>
            </a:r>
            <a:endParaRPr lang="en-US" altLang="ja-JP" sz="28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endParaRPr kumimoji="1" lang="en-US" altLang="ja-JP" sz="28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若手研究者の採用</a:t>
            </a:r>
            <a:endParaRPr lang="en-US" altLang="ja-JP" sz="28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endParaRPr kumimoji="1" lang="en-US" altLang="ja-JP" sz="28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総括班による</a:t>
            </a:r>
            <a:r>
              <a:rPr lang="en-US" altLang="ja-JP" sz="2800" dirty="0" smtClean="0">
                <a:latin typeface="HGP創英角ﾎﾟｯﾌﾟ体" pitchFamily="50" charset="-128"/>
                <a:ea typeface="HGP創英角ﾎﾟｯﾌﾟ体" pitchFamily="50" charset="-128"/>
              </a:rPr>
              <a:t>PD</a:t>
            </a:r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確保</a:t>
            </a:r>
            <a:endParaRPr lang="en-US" altLang="ja-JP" sz="28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endParaRPr kumimoji="1" lang="en-US" altLang="ja-JP" sz="28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国内外社会への貢献</a:t>
            </a:r>
            <a:endParaRPr kumimoji="1" lang="ja-JP" altLang="en-US" sz="28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5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17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square" tIns="144000" bIns="14400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 dirty="0" smtClean="0">
                <a:solidFill>
                  <a:schemeClr val="bg1"/>
                </a:solidFill>
              </a:rPr>
              <a:t> 参考資料：合成班の年次計画</a:t>
            </a:r>
            <a:r>
              <a:rPr lang="ja-JP" altLang="en-US" sz="2800" dirty="0" smtClean="0">
                <a:solidFill>
                  <a:schemeClr val="bg1"/>
                </a:solidFill>
              </a:rPr>
              <a:t>　</a:t>
            </a:r>
            <a:endParaRPr lang="en-US" altLang="ja-JP" sz="2800" dirty="0" smtClean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pSp>
        <p:nvGrpSpPr>
          <p:cNvPr id="48" name="グループ化 47"/>
          <p:cNvGrpSpPr/>
          <p:nvPr/>
        </p:nvGrpSpPr>
        <p:grpSpPr>
          <a:xfrm>
            <a:off x="74847" y="818128"/>
            <a:ext cx="9069153" cy="5345435"/>
            <a:chOff x="74847" y="1251917"/>
            <a:chExt cx="8836081" cy="5345435"/>
          </a:xfrm>
        </p:grpSpPr>
        <p:cxnSp>
          <p:nvCxnSpPr>
            <p:cNvPr id="72" name="直線矢印コネクタ 71"/>
            <p:cNvCxnSpPr/>
            <p:nvPr/>
          </p:nvCxnSpPr>
          <p:spPr>
            <a:xfrm>
              <a:off x="6156176" y="4869160"/>
              <a:ext cx="21602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正方形/長方形 49"/>
            <p:cNvSpPr/>
            <p:nvPr/>
          </p:nvSpPr>
          <p:spPr bwMode="auto">
            <a:xfrm>
              <a:off x="2123728" y="1700808"/>
              <a:ext cx="6787200" cy="4752528"/>
            </a:xfrm>
            <a:prstGeom prst="rect">
              <a:avLst/>
            </a:prstGeom>
            <a:solidFill>
              <a:srgbClr val="0070C0">
                <a:alpha val="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HGS明朝E" pitchFamily="18" charset="-128"/>
              </a:endParaRPr>
            </a:p>
          </p:txBody>
        </p:sp>
        <p:cxnSp>
          <p:nvCxnSpPr>
            <p:cNvPr id="68" name="直線矢印コネクタ 67"/>
            <p:cNvCxnSpPr>
              <a:stCxn id="43" idx="3"/>
            </p:cNvCxnSpPr>
            <p:nvPr/>
          </p:nvCxnSpPr>
          <p:spPr>
            <a:xfrm flipV="1">
              <a:off x="3419872" y="4869160"/>
              <a:ext cx="2736304" cy="1322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正方形/長方形 44"/>
            <p:cNvSpPr/>
            <p:nvPr/>
          </p:nvSpPr>
          <p:spPr bwMode="auto">
            <a:xfrm>
              <a:off x="74847" y="1701952"/>
              <a:ext cx="1958425" cy="4752528"/>
            </a:xfrm>
            <a:prstGeom prst="rect">
              <a:avLst/>
            </a:prstGeom>
            <a:solidFill>
              <a:srgbClr val="FF0000">
                <a:alpha val="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HGS明朝E" pitchFamily="18" charset="-128"/>
              </a:endParaRPr>
            </a:p>
          </p:txBody>
        </p:sp>
        <p:cxnSp>
          <p:nvCxnSpPr>
            <p:cNvPr id="36" name="直線矢印コネクタ 35"/>
            <p:cNvCxnSpPr>
              <a:stCxn id="15" idx="3"/>
            </p:cNvCxnSpPr>
            <p:nvPr/>
          </p:nvCxnSpPr>
          <p:spPr>
            <a:xfrm>
              <a:off x="3275856" y="2407240"/>
              <a:ext cx="2592288" cy="136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1159026" y="1251917"/>
              <a:ext cx="72728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b="1" dirty="0" smtClean="0"/>
                <a:t>進行スケジュール</a:t>
              </a:r>
            </a:p>
            <a:p>
              <a:endParaRPr kumimoji="1" lang="ja-JP" altLang="en-US" dirty="0"/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2123728" y="1916832"/>
              <a:ext cx="0" cy="468052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3491880" y="1916832"/>
              <a:ext cx="0" cy="468052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4788024" y="1916832"/>
              <a:ext cx="0" cy="468052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6084168" y="1916832"/>
              <a:ext cx="0" cy="468052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7380312" y="1916832"/>
              <a:ext cx="0" cy="468052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182638" y="1988840"/>
              <a:ext cx="18002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 smtClean="0"/>
                <a:t>CNT</a:t>
              </a:r>
              <a:endParaRPr lang="en-US" altLang="ja-JP" sz="3200" dirty="0" smtClean="0"/>
            </a:p>
            <a:p>
              <a:r>
                <a:rPr kumimoji="1" lang="ja-JP" altLang="en-US" dirty="0" smtClean="0"/>
                <a:t>合成</a:t>
              </a:r>
              <a:r>
                <a:rPr lang="ja-JP" altLang="en-US" dirty="0" smtClean="0"/>
                <a:t>技術の蓄積</a:t>
              </a:r>
              <a:endParaRPr kumimoji="1" lang="ja-JP" altLang="en-US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281545" y="1772816"/>
              <a:ext cx="6610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0000"/>
                  </a:solidFill>
                </a:rPr>
                <a:t>２０１３</a:t>
              </a:r>
              <a:r>
                <a:rPr kumimoji="1" lang="ja-JP" altLang="en-US" dirty="0" smtClean="0"/>
                <a:t>　   ２０１４　</a:t>
              </a:r>
              <a:r>
                <a:rPr lang="ja-JP" altLang="en-US" dirty="0" smtClean="0"/>
                <a:t>　</a:t>
              </a:r>
              <a:r>
                <a:rPr kumimoji="1" lang="ja-JP" altLang="en-US" dirty="0" smtClean="0"/>
                <a:t>２０１５　　２０１６　 ２０１７</a:t>
              </a:r>
              <a:endParaRPr kumimoji="1" lang="ja-JP" altLang="en-US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195736" y="2145630"/>
              <a:ext cx="108012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1400" dirty="0" smtClean="0"/>
                <a:t>超高温炉　</a:t>
              </a:r>
              <a:endParaRPr lang="en-US" altLang="ja-JP" sz="1400" dirty="0" smtClean="0"/>
            </a:p>
            <a:p>
              <a:r>
                <a:rPr lang="ja-JP" altLang="en-US" sz="1400" dirty="0" smtClean="0"/>
                <a:t>導入・調整　</a:t>
              </a:r>
              <a:r>
                <a:rPr kumimoji="1" lang="ja-JP" altLang="en-US" sz="1400" dirty="0" smtClean="0"/>
                <a:t>　　　</a:t>
              </a:r>
              <a:endParaRPr kumimoji="1" lang="ja-JP" altLang="en-US" sz="1400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3707904" y="2145630"/>
              <a:ext cx="1941198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err="1" smtClean="0"/>
                <a:t>SiC</a:t>
              </a:r>
              <a:r>
                <a:rPr lang="ja-JP" altLang="en-US" sz="1400" dirty="0" smtClean="0"/>
                <a:t>熱分解法</a:t>
              </a:r>
              <a:endParaRPr lang="en-US" altLang="ja-JP" sz="1400" dirty="0" smtClean="0"/>
            </a:p>
            <a:p>
              <a:r>
                <a:rPr lang="ja-JP" altLang="en-US" sz="1400" dirty="0" smtClean="0"/>
                <a:t>超平坦・ミリサイズ化</a:t>
              </a:r>
            </a:p>
          </p:txBody>
        </p:sp>
        <p:cxnSp>
          <p:nvCxnSpPr>
            <p:cNvPr id="38" name="直線矢印コネクタ 37"/>
            <p:cNvCxnSpPr/>
            <p:nvPr/>
          </p:nvCxnSpPr>
          <p:spPr>
            <a:xfrm>
              <a:off x="5868144" y="2420888"/>
              <a:ext cx="24482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2195736" y="2878983"/>
              <a:ext cx="108012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1400" dirty="0" smtClean="0"/>
                <a:t>結晶方位解析装置導入</a:t>
              </a:r>
              <a:r>
                <a:rPr kumimoji="1" lang="ja-JP" altLang="en-US" sz="1400" dirty="0" smtClean="0"/>
                <a:t>　　　</a:t>
              </a:r>
              <a:endParaRPr kumimoji="1" lang="ja-JP" altLang="en-US" sz="1400" dirty="0"/>
            </a:p>
          </p:txBody>
        </p:sp>
        <p:cxnSp>
          <p:nvCxnSpPr>
            <p:cNvPr id="27" name="直線矢印コネクタ 26"/>
            <p:cNvCxnSpPr>
              <a:stCxn id="26" idx="3"/>
            </p:cNvCxnSpPr>
            <p:nvPr/>
          </p:nvCxnSpPr>
          <p:spPr>
            <a:xfrm flipV="1">
              <a:off x="6084168" y="3140968"/>
              <a:ext cx="2232248" cy="98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/>
            <p:cNvCxnSpPr>
              <a:stCxn id="19" idx="3"/>
            </p:cNvCxnSpPr>
            <p:nvPr/>
          </p:nvCxnSpPr>
          <p:spPr>
            <a:xfrm>
              <a:off x="3275856" y="3140593"/>
              <a:ext cx="1584176" cy="3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3434682" y="2905780"/>
              <a:ext cx="1137318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dirty="0" smtClean="0"/>
                <a:t>化学剥離</a:t>
              </a:r>
              <a:r>
                <a:rPr kumimoji="1" lang="en-US" altLang="ja-JP" sz="1400" dirty="0" smtClean="0"/>
                <a:t>G</a:t>
              </a:r>
            </a:p>
            <a:p>
              <a:pPr algn="ctr"/>
              <a:r>
                <a:rPr kumimoji="1" lang="ja-JP" altLang="en-US" sz="1400" dirty="0" smtClean="0"/>
                <a:t>還元最適化</a:t>
              </a:r>
              <a:endParaRPr kumimoji="1" lang="ja-JP" altLang="en-US" sz="1400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179511" y="2852936"/>
              <a:ext cx="189156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 smtClean="0"/>
                <a:t>GO</a:t>
              </a:r>
              <a:r>
                <a:rPr lang="en-US" altLang="ja-JP" sz="3200" dirty="0" smtClean="0"/>
                <a:t>/CMG</a:t>
              </a:r>
              <a:endParaRPr kumimoji="1" lang="en-US" altLang="ja-JP" sz="3200" dirty="0" smtClean="0"/>
            </a:p>
            <a:p>
              <a:r>
                <a:rPr kumimoji="1" lang="ja-JP" altLang="en-US" dirty="0" smtClean="0"/>
                <a:t>合成</a:t>
              </a:r>
              <a:r>
                <a:rPr lang="ja-JP" altLang="en-US" dirty="0" smtClean="0"/>
                <a:t>技術の蓄積</a:t>
              </a:r>
              <a:endParaRPr kumimoji="1" lang="ja-JP" altLang="en-US" dirty="0"/>
            </a:p>
          </p:txBody>
        </p:sp>
        <p:cxnSp>
          <p:nvCxnSpPr>
            <p:cNvPr id="31" name="直線矢印コネクタ 30"/>
            <p:cNvCxnSpPr>
              <a:stCxn id="35" idx="3"/>
              <a:endCxn id="40" idx="1"/>
            </p:cNvCxnSpPr>
            <p:nvPr/>
          </p:nvCxnSpPr>
          <p:spPr>
            <a:xfrm>
              <a:off x="3491880" y="5903694"/>
              <a:ext cx="1584176" cy="165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テキスト ボックス 34"/>
            <p:cNvSpPr txBox="1"/>
            <p:nvPr/>
          </p:nvSpPr>
          <p:spPr>
            <a:xfrm>
              <a:off x="2195736" y="5642084"/>
              <a:ext cx="129614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dirty="0" smtClean="0"/>
                <a:t>適切な原子層</a:t>
              </a:r>
              <a:endParaRPr kumimoji="1" lang="en-US" altLang="ja-JP" sz="1400" dirty="0" smtClean="0"/>
            </a:p>
            <a:p>
              <a:r>
                <a:rPr kumimoji="1" lang="ja-JP" altLang="en-US" sz="1400" dirty="0" smtClean="0"/>
                <a:t>小ユニット　　　</a:t>
              </a:r>
              <a:endParaRPr kumimoji="1" lang="ja-JP" altLang="en-US" sz="1400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3635896" y="5622920"/>
              <a:ext cx="93610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1400" dirty="0" smtClean="0"/>
                <a:t>連結と</a:t>
              </a:r>
              <a:endParaRPr lang="en-US" altLang="ja-JP" sz="1400" dirty="0" smtClean="0"/>
            </a:p>
            <a:p>
              <a:r>
                <a:rPr lang="ja-JP" altLang="en-US" sz="1400" dirty="0" smtClean="0"/>
                <a:t>原子層化　</a:t>
              </a:r>
              <a:endParaRPr kumimoji="1" lang="ja-JP" altLang="en-US" sz="1400" dirty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5076056" y="5766355"/>
              <a:ext cx="93610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dirty="0" smtClean="0"/>
                <a:t>高効率化</a:t>
              </a:r>
              <a:endParaRPr kumimoji="1" lang="ja-JP" altLang="en-US" sz="1400" dirty="0"/>
            </a:p>
          </p:txBody>
        </p:sp>
        <p:cxnSp>
          <p:nvCxnSpPr>
            <p:cNvPr id="41" name="直線矢印コネクタ 40"/>
            <p:cNvCxnSpPr>
              <a:stCxn id="40" idx="3"/>
            </p:cNvCxnSpPr>
            <p:nvPr/>
          </p:nvCxnSpPr>
          <p:spPr>
            <a:xfrm>
              <a:off x="6012160" y="5920244"/>
              <a:ext cx="2304256" cy="2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テキスト ボックス 41"/>
            <p:cNvSpPr txBox="1"/>
            <p:nvPr/>
          </p:nvSpPr>
          <p:spPr>
            <a:xfrm>
              <a:off x="6228184" y="5589240"/>
              <a:ext cx="187220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dirty="0" smtClean="0"/>
                <a:t>応用展開</a:t>
              </a:r>
              <a:endParaRPr kumimoji="1" lang="en-US" altLang="ja-JP" sz="1400" dirty="0" smtClean="0"/>
            </a:p>
            <a:p>
              <a:r>
                <a:rPr lang="ja-JP" altLang="en-US" sz="1400" dirty="0" smtClean="0"/>
                <a:t>分子回路・</a:t>
              </a:r>
              <a:r>
                <a:rPr kumimoji="1" lang="ja-JP" altLang="en-US" sz="1400" dirty="0" smtClean="0"/>
                <a:t>光電変換</a:t>
              </a:r>
              <a:endParaRPr kumimoji="1" lang="en-US" altLang="ja-JP" sz="1400" dirty="0" smtClean="0"/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251520" y="5301208"/>
              <a:ext cx="1569660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 smtClean="0"/>
                <a:t>精密</a:t>
              </a:r>
              <a:r>
                <a:rPr lang="en-US" altLang="ja-JP" sz="3200" dirty="0" smtClean="0"/>
                <a:t>G</a:t>
              </a:r>
            </a:p>
            <a:p>
              <a:r>
                <a:rPr kumimoji="1" lang="ja-JP" altLang="en-US" dirty="0" smtClean="0"/>
                <a:t>原子層化反応</a:t>
              </a:r>
              <a:endParaRPr kumimoji="1" lang="ja-JP" altLang="en-US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2231740" y="4620776"/>
              <a:ext cx="118813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CVD</a:t>
              </a:r>
              <a:r>
                <a:rPr lang="ja-JP" altLang="en-US" sz="1400" dirty="0" smtClean="0"/>
                <a:t>装置の改良・拡充</a:t>
              </a:r>
              <a:endParaRPr kumimoji="1" lang="en-US" altLang="ja-JP" sz="1400" dirty="0" smtClean="0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3770463" y="4620776"/>
              <a:ext cx="2025673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dirty="0" smtClean="0"/>
                <a:t>成長条件の最適化</a:t>
              </a:r>
              <a:endParaRPr kumimoji="1" lang="en-US" altLang="ja-JP" sz="1400" dirty="0" smtClean="0"/>
            </a:p>
            <a:p>
              <a:r>
                <a:rPr lang="ja-JP" altLang="en-US" sz="1400" dirty="0" smtClean="0"/>
                <a:t>異種原子層物質の成長</a:t>
              </a:r>
              <a:endParaRPr kumimoji="1" lang="en-US" altLang="ja-JP" sz="1400" dirty="0" smtClean="0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251227" y="4293096"/>
              <a:ext cx="180049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/>
                <a:t>CVD</a:t>
              </a:r>
            </a:p>
            <a:p>
              <a:r>
                <a:rPr lang="ja-JP" altLang="en-US" dirty="0" smtClean="0"/>
                <a:t>合成技術の蓄積</a:t>
              </a:r>
              <a:endParaRPr kumimoji="1" lang="ja-JP" altLang="en-US" dirty="0"/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542352" y="1763524"/>
              <a:ext cx="1043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/>
                <a:t>～２０１</a:t>
              </a:r>
              <a:r>
                <a:rPr lang="ja-JP" altLang="en-US" dirty="0"/>
                <a:t>２</a:t>
              </a: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372200" y="2924944"/>
              <a:ext cx="144016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dirty="0" smtClean="0"/>
                <a:t>試料提供</a:t>
              </a:r>
              <a:endParaRPr lang="en-US" altLang="ja-JP" sz="1400" dirty="0" smtClean="0"/>
            </a:p>
            <a:p>
              <a:pPr algn="ctr"/>
              <a:r>
                <a:rPr lang="ja-JP" altLang="en-US" sz="1400" dirty="0" smtClean="0"/>
                <a:t>（電極、触媒）</a:t>
              </a:r>
              <a:endParaRPr lang="en-US" altLang="ja-JP" sz="1400" dirty="0" smtClean="0"/>
            </a:p>
          </p:txBody>
        </p:sp>
        <p:grpSp>
          <p:nvGrpSpPr>
            <p:cNvPr id="3" name="グループ化 55"/>
            <p:cNvGrpSpPr/>
            <p:nvPr/>
          </p:nvGrpSpPr>
          <p:grpSpPr>
            <a:xfrm>
              <a:off x="3544379" y="3746068"/>
              <a:ext cx="4560232" cy="648072"/>
              <a:chOff x="3544379" y="3573016"/>
              <a:chExt cx="4560232" cy="648072"/>
            </a:xfrm>
          </p:grpSpPr>
          <p:sp>
            <p:nvSpPr>
              <p:cNvPr id="55" name="ホームベース 54"/>
              <p:cNvSpPr/>
              <p:nvPr/>
            </p:nvSpPr>
            <p:spPr>
              <a:xfrm>
                <a:off x="3544379" y="3573016"/>
                <a:ext cx="4560232" cy="648072"/>
              </a:xfrm>
              <a:prstGeom prst="homePlat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テキスト ボックス 53"/>
              <p:cNvSpPr txBox="1"/>
              <p:nvPr/>
            </p:nvSpPr>
            <p:spPr>
              <a:xfrm>
                <a:off x="4494441" y="3721675"/>
                <a:ext cx="2557811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000" dirty="0" smtClean="0"/>
                  <a:t>サンプル</a:t>
                </a:r>
                <a:r>
                  <a:rPr kumimoji="1" lang="ja-JP" altLang="en-US" dirty="0" smtClean="0"/>
                  <a:t>提供開始</a:t>
                </a:r>
                <a:endParaRPr kumimoji="1" lang="ja-JP" altLang="en-US" dirty="0"/>
              </a:p>
            </p:txBody>
          </p:sp>
        </p:grpSp>
        <p:sp>
          <p:nvSpPr>
            <p:cNvPr id="34" name="テキスト ボックス 33"/>
            <p:cNvSpPr txBox="1"/>
            <p:nvPr/>
          </p:nvSpPr>
          <p:spPr>
            <a:xfrm>
              <a:off x="6300192" y="2257127"/>
              <a:ext cx="158417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dirty="0" smtClean="0"/>
                <a:t>ウェーハサイズ化</a:t>
              </a:r>
              <a:endParaRPr kumimoji="1" lang="ja-JP" altLang="en-US" sz="1400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860032" y="2996952"/>
              <a:ext cx="122413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1400" dirty="0" smtClean="0"/>
                <a:t>ドープ法開拓</a:t>
              </a:r>
              <a:endParaRPr lang="en-US" altLang="ja-JP" sz="1400" dirty="0" smtClean="0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8296091" y="2348880"/>
              <a:ext cx="553998" cy="3672408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tx2"/>
              </a:solidFill>
            </a:ln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dirty="0" smtClean="0"/>
                <a:t>　　</a:t>
              </a:r>
              <a:r>
                <a:rPr kumimoji="1" lang="ja-JP" altLang="en-US" sz="2400" dirty="0" smtClean="0"/>
                <a:t>デバイス作製への貢献</a:t>
              </a:r>
              <a:endParaRPr kumimoji="1" lang="ja-JP" altLang="en-US" sz="2400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6300192" y="4653136"/>
              <a:ext cx="18002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1400" dirty="0" smtClean="0"/>
                <a:t>異種原子層物質</a:t>
              </a:r>
              <a:endParaRPr lang="en-US" altLang="ja-JP" sz="1400" dirty="0" smtClean="0"/>
            </a:p>
            <a:p>
              <a:r>
                <a:rPr kumimoji="1" lang="ja-JP" altLang="en-US" sz="1400" dirty="0" smtClean="0"/>
                <a:t>ヘテロ構造への展開</a:t>
              </a:r>
              <a:endParaRPr kumimoji="1" lang="en-US" altLang="ja-JP" sz="1400" dirty="0" smtClean="0"/>
            </a:p>
          </p:txBody>
        </p:sp>
      </p:grpSp>
      <p:sp>
        <p:nvSpPr>
          <p:cNvPr id="49" name="テキスト ボックス 48"/>
          <p:cNvSpPr txBox="1"/>
          <p:nvPr/>
        </p:nvSpPr>
        <p:spPr>
          <a:xfrm>
            <a:off x="2123728" y="6218148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</a:rPr>
              <a:t>赤字の年度は重点課題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51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18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表 14"/>
          <p:cNvGraphicFramePr>
            <a:graphicFrameLocks noGrp="1"/>
          </p:cNvGraphicFramePr>
          <p:nvPr/>
        </p:nvGraphicFramePr>
        <p:xfrm>
          <a:off x="1168898" y="1008345"/>
          <a:ext cx="7795590" cy="5733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18"/>
                <a:gridCol w="1559118"/>
                <a:gridCol w="1559118"/>
                <a:gridCol w="1559118"/>
                <a:gridCol w="1559118"/>
              </a:tblGrid>
              <a:tr h="4877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HGP創英角ﾎﾟｯﾌﾟ体" pitchFamily="50" charset="-128"/>
                          <a:ea typeface="HGP創英角ﾎﾟｯﾌﾟ体" pitchFamily="50" charset="-128"/>
                        </a:rPr>
                        <a:t>2013</a:t>
                      </a:r>
                      <a:endParaRPr kumimoji="1" lang="ja-JP" altLang="en-US" dirty="0">
                        <a:latin typeface="HGP創英角ﾎﾟｯﾌﾟ体" pitchFamily="50" charset="-128"/>
                        <a:ea typeface="HGP創英角ﾎﾟｯﾌﾟ体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  <a:latin typeface="HGP創英角ﾎﾟｯﾌﾟ体" pitchFamily="50" charset="-128"/>
                          <a:ea typeface="HGP創英角ﾎﾟｯﾌﾟ体" pitchFamily="50" charset="-128"/>
                        </a:rPr>
                        <a:t>2014</a:t>
                      </a:r>
                      <a:endParaRPr kumimoji="1" lang="ja-JP" altLang="en-US" dirty="0">
                        <a:solidFill>
                          <a:srgbClr val="FF0000"/>
                        </a:solidFill>
                        <a:latin typeface="HGP創英角ﾎﾟｯﾌﾟ体" pitchFamily="50" charset="-128"/>
                        <a:ea typeface="HGP創英角ﾎﾟｯﾌﾟ体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HGP創英角ﾎﾟｯﾌﾟ体" pitchFamily="50" charset="-128"/>
                          <a:ea typeface="HGP創英角ﾎﾟｯﾌﾟ体" pitchFamily="50" charset="-128"/>
                        </a:rPr>
                        <a:t>2015</a:t>
                      </a:r>
                      <a:endParaRPr kumimoji="1" lang="ja-JP" altLang="en-US" dirty="0">
                        <a:latin typeface="HGP創英角ﾎﾟｯﾌﾟ体" pitchFamily="50" charset="-128"/>
                        <a:ea typeface="HGP創英角ﾎﾟｯﾌﾟ体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HGP創英角ﾎﾟｯﾌﾟ体" pitchFamily="50" charset="-128"/>
                          <a:ea typeface="HGP創英角ﾎﾟｯﾌﾟ体" pitchFamily="50" charset="-128"/>
                        </a:rPr>
                        <a:t>2016</a:t>
                      </a:r>
                      <a:endParaRPr kumimoji="1" lang="ja-JP" altLang="en-US" dirty="0">
                        <a:latin typeface="HGP創英角ﾎﾟｯﾌﾟ体" pitchFamily="50" charset="-128"/>
                        <a:ea typeface="HGP創英角ﾎﾟｯﾌﾟ体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HGP創英角ﾎﾟｯﾌﾟ体" pitchFamily="50" charset="-128"/>
                          <a:ea typeface="HGP創英角ﾎﾟｯﾌﾟ体" pitchFamily="50" charset="-128"/>
                        </a:rPr>
                        <a:t>2017</a:t>
                      </a:r>
                      <a:endParaRPr kumimoji="1" lang="ja-JP" altLang="en-US" dirty="0">
                        <a:latin typeface="HGP創英角ﾎﾟｯﾌﾟ体" pitchFamily="50" charset="-128"/>
                        <a:ea typeface="HGP創英角ﾎﾟｯﾌﾟ体" pitchFamily="50" charset="-128"/>
                      </a:endParaRPr>
                    </a:p>
                  </a:txBody>
                  <a:tcPr/>
                </a:tc>
              </a:tr>
              <a:tr h="3085013">
                <a:tc>
                  <a:txBody>
                    <a:bodyPr/>
                    <a:lstStyle/>
                    <a:p>
                      <a:endParaRPr kumimoji="1" lang="ja-JP" altLang="en-US" dirty="0">
                        <a:latin typeface="HGP創英角ﾎﾟｯﾌﾟ体" pitchFamily="50" charset="-128"/>
                        <a:ea typeface="HGP創英角ﾎﾟｯﾌﾟ体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2160240">
                <a:tc>
                  <a:txBody>
                    <a:bodyPr/>
                    <a:lstStyle/>
                    <a:p>
                      <a:endParaRPr kumimoji="1" lang="ja-JP" altLang="en-US" dirty="0">
                        <a:latin typeface="HGP創英角ﾎﾟｯﾌﾟ体" pitchFamily="50" charset="-128"/>
                        <a:ea typeface="HGP創英角ﾎﾟｯﾌﾟ体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テキスト ボックス 15"/>
          <p:cNvSpPr txBox="1"/>
          <p:nvPr/>
        </p:nvSpPr>
        <p:spPr>
          <a:xfrm>
            <a:off x="1187624" y="6425814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>●高感度スピン検出器導入</a:t>
            </a:r>
            <a:endParaRPr kumimoji="1" lang="ja-JP" altLang="en-US" sz="1200" dirty="0">
              <a:solidFill>
                <a:srgbClr val="00B05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304" y="2204864"/>
            <a:ext cx="1907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>●グラフェン転写用</a:t>
            </a:r>
            <a:endParaRPr kumimoji="1" lang="en-US" altLang="ja-JP" sz="1200" dirty="0" smtClean="0">
              <a:solidFill>
                <a:srgbClr val="00B05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kumimoji="1" lang="ja-JP" altLang="en-US" sz="1200" dirty="0" smtClean="0"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>アライメントステージ導入</a:t>
            </a:r>
            <a:endParaRPr kumimoji="1" lang="ja-JP" altLang="en-US" sz="1200" dirty="0">
              <a:solidFill>
                <a:srgbClr val="00B05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99792" y="3761636"/>
            <a:ext cx="1999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>●</a:t>
            </a:r>
            <a:r>
              <a:rPr lang="en-US" altLang="ja-JP" sz="1200" dirty="0" smtClean="0"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>15/17T</a:t>
            </a:r>
            <a:r>
              <a:rPr lang="ja-JP" altLang="en-US" sz="1200" dirty="0" smtClean="0"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>超伝導磁石導入</a:t>
            </a:r>
            <a:endParaRPr kumimoji="1" lang="ja-JP" altLang="en-US" sz="1200" dirty="0">
              <a:solidFill>
                <a:srgbClr val="00B05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77490" y="5384249"/>
            <a:ext cx="2254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>●</a:t>
            </a:r>
            <a:r>
              <a:rPr lang="en-US" altLang="ja-JP" sz="1200" dirty="0" smtClean="0"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>TEM</a:t>
            </a:r>
            <a:r>
              <a:rPr lang="ja-JP" altLang="en-US" sz="1200" dirty="0" smtClean="0"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>用高感度</a:t>
            </a:r>
            <a:r>
              <a:rPr lang="en-US" altLang="ja-JP" sz="1200" dirty="0" smtClean="0"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>CCD</a:t>
            </a:r>
            <a:r>
              <a:rPr lang="ja-JP" altLang="en-US" sz="1200" dirty="0" smtClean="0"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>カメラ導入</a:t>
            </a:r>
            <a:endParaRPr kumimoji="1" lang="ja-JP" altLang="en-US" sz="1200" dirty="0">
              <a:solidFill>
                <a:srgbClr val="00B05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7" name="右矢印 26"/>
          <p:cNvSpPr/>
          <p:nvPr/>
        </p:nvSpPr>
        <p:spPr>
          <a:xfrm>
            <a:off x="3707904" y="1628800"/>
            <a:ext cx="2232248" cy="2914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0" y="1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square" tIns="144000" bIns="14400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sz="3200" dirty="0">
                <a:solidFill>
                  <a:schemeClr val="bg1"/>
                </a:solidFill>
              </a:rPr>
              <a:t> </a:t>
            </a:r>
            <a:r>
              <a:rPr lang="ja-JP" altLang="en-US" sz="3200" dirty="0" smtClean="0">
                <a:solidFill>
                  <a:schemeClr val="bg1"/>
                </a:solidFill>
              </a:rPr>
              <a:t>参考資料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：　物性班の年次計画</a:t>
            </a:r>
            <a:endParaRPr lang="en-US" altLang="ja-JP" sz="32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5496" y="2402885"/>
            <a:ext cx="11521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伝導</a:t>
            </a:r>
            <a:endParaRPr lang="en-US" altLang="ja-JP" sz="28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物性</a:t>
            </a:r>
            <a:r>
              <a:rPr lang="en-US" altLang="ja-JP" sz="2800" dirty="0" smtClean="0">
                <a:latin typeface="HGP創英角ﾎﾟｯﾌﾟ体" pitchFamily="50" charset="-128"/>
                <a:ea typeface="HGP創英角ﾎﾟｯﾌﾟ体" pitchFamily="50" charset="-128"/>
              </a:rPr>
              <a:t>G</a:t>
            </a:r>
            <a:endParaRPr lang="ja-JP" altLang="en-US" sz="2800" dirty="0"/>
          </a:p>
        </p:txBody>
      </p:sp>
      <p:sp>
        <p:nvSpPr>
          <p:cNvPr id="23" name="正方形/長方形 22"/>
          <p:cNvSpPr/>
          <p:nvPr/>
        </p:nvSpPr>
        <p:spPr>
          <a:xfrm>
            <a:off x="5940152" y="1556792"/>
            <a:ext cx="2952328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グラフェン</a:t>
            </a:r>
            <a:r>
              <a: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rPr>
              <a:t>/h-BN</a:t>
            </a: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系複合</a:t>
            </a:r>
            <a:endParaRPr lang="en-US" altLang="ja-JP" sz="20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単原子層の作製と評価</a:t>
            </a:r>
            <a:endParaRPr lang="en-US" altLang="ja-JP" sz="2000" dirty="0" smtClean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8" name="右矢印 37"/>
          <p:cNvSpPr/>
          <p:nvPr/>
        </p:nvSpPr>
        <p:spPr>
          <a:xfrm rot="5400000">
            <a:off x="4394448" y="2814464"/>
            <a:ext cx="651892" cy="4408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3419872" y="3388930"/>
            <a:ext cx="5472608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ディラック電子系の量子伝導に関する実験</a:t>
            </a:r>
            <a:endParaRPr lang="ja-JP" altLang="en-US" sz="2000" dirty="0"/>
          </a:p>
        </p:txBody>
      </p:sp>
      <p:sp>
        <p:nvSpPr>
          <p:cNvPr id="39" name="右矢印 38"/>
          <p:cNvSpPr/>
          <p:nvPr/>
        </p:nvSpPr>
        <p:spPr>
          <a:xfrm>
            <a:off x="1763688" y="4693206"/>
            <a:ext cx="2232248" cy="2914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右矢印 39"/>
          <p:cNvSpPr/>
          <p:nvPr/>
        </p:nvSpPr>
        <p:spPr>
          <a:xfrm>
            <a:off x="1763688" y="5745450"/>
            <a:ext cx="2232248" cy="2914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2771800" y="4077072"/>
            <a:ext cx="612068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新原子層物質系の探索と評価</a:t>
            </a:r>
            <a:endParaRPr lang="ja-JP" altLang="en-US" sz="2000" dirty="0"/>
          </a:p>
        </p:txBody>
      </p:sp>
      <p:sp>
        <p:nvSpPr>
          <p:cNvPr id="42" name="右矢印 41"/>
          <p:cNvSpPr/>
          <p:nvPr/>
        </p:nvSpPr>
        <p:spPr>
          <a:xfrm flipH="1">
            <a:off x="3275855" y="1916832"/>
            <a:ext cx="1541471" cy="2914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右矢印 33"/>
          <p:cNvSpPr/>
          <p:nvPr/>
        </p:nvSpPr>
        <p:spPr>
          <a:xfrm rot="5400000">
            <a:off x="4387602" y="2092474"/>
            <a:ext cx="648072" cy="4408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1691680" y="1556792"/>
            <a:ext cx="2160240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グラフェン</a:t>
            </a:r>
            <a:r>
              <a: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rPr>
              <a:t>/h-BN</a:t>
            </a:r>
          </a:p>
          <a:p>
            <a:pPr algn="ctr"/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積層技術の確立</a:t>
            </a:r>
            <a:endParaRPr lang="ja-JP" altLang="en-US" sz="20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115616" y="2556193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>
                <a:solidFill>
                  <a:srgbClr val="7030A0"/>
                </a:solidFill>
                <a:latin typeface="HGP創英角ﾎﾟｯﾌﾟ体" pitchFamily="50" charset="-128"/>
                <a:ea typeface="HGP創英角ﾎﾟｯﾌﾟ体" pitchFamily="50" charset="-128"/>
              </a:rPr>
              <a:t>ｈ－</a:t>
            </a:r>
            <a:r>
              <a:rPr kumimoji="1" lang="en-US" altLang="ja-JP" sz="1600" dirty="0" smtClean="0">
                <a:solidFill>
                  <a:srgbClr val="7030A0"/>
                </a:solidFill>
                <a:latin typeface="HGP創英角ﾎﾟｯﾌﾟ体" pitchFamily="50" charset="-128"/>
                <a:ea typeface="HGP創英角ﾎﾟｯﾌﾟ体" pitchFamily="50" charset="-128"/>
              </a:rPr>
              <a:t>BN</a:t>
            </a:r>
            <a:r>
              <a:rPr kumimoji="1" lang="ja-JP" altLang="en-US" sz="1600" dirty="0" smtClean="0">
                <a:solidFill>
                  <a:srgbClr val="7030A0"/>
                </a:solidFill>
                <a:latin typeface="HGP創英角ﾎﾟｯﾌﾟ体" pitchFamily="50" charset="-128"/>
                <a:ea typeface="HGP創英角ﾎﾟｯﾌﾟ体" pitchFamily="50" charset="-128"/>
              </a:rPr>
              <a:t>結晶の</a:t>
            </a:r>
            <a:endParaRPr kumimoji="1" lang="en-US" altLang="ja-JP" sz="1600" dirty="0" smtClean="0">
              <a:solidFill>
                <a:srgbClr val="7030A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1600" dirty="0" smtClean="0">
                <a:solidFill>
                  <a:srgbClr val="7030A0"/>
                </a:solidFill>
                <a:latin typeface="HGP創英角ﾎﾟｯﾌﾟ体" pitchFamily="50" charset="-128"/>
                <a:ea typeface="HGP創英角ﾎﾟｯﾌﾟ体" pitchFamily="50" charset="-128"/>
              </a:rPr>
              <a:t>供給</a:t>
            </a:r>
            <a:r>
              <a:rPr kumimoji="1" lang="en-US" altLang="ja-JP" sz="1600" dirty="0" smtClean="0">
                <a:solidFill>
                  <a:srgbClr val="7030A0"/>
                </a:solidFill>
                <a:latin typeface="HGP創英角ﾎﾟｯﾌﾟ体" pitchFamily="50" charset="-128"/>
                <a:ea typeface="HGP創英角ﾎﾟｯﾌﾟ体" pitchFamily="50" charset="-128"/>
              </a:rPr>
              <a:t>(A03</a:t>
            </a:r>
            <a:r>
              <a:rPr kumimoji="1" lang="ja-JP" altLang="en-US" sz="1600" dirty="0" smtClean="0">
                <a:solidFill>
                  <a:srgbClr val="7030A0"/>
                </a:solidFill>
                <a:latin typeface="HGP創英角ﾎﾟｯﾌﾟ体" pitchFamily="50" charset="-128"/>
                <a:ea typeface="HGP創英角ﾎﾟｯﾌﾟ体" pitchFamily="50" charset="-128"/>
              </a:rPr>
              <a:t>班）</a:t>
            </a:r>
            <a:endParaRPr kumimoji="1" lang="ja-JP" altLang="en-US" sz="1600" dirty="0">
              <a:solidFill>
                <a:srgbClr val="7030A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3995936" y="4653136"/>
            <a:ext cx="4896544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グラフェンの欠陥・エッジ・吸着の直接観察</a:t>
            </a:r>
            <a:endParaRPr lang="ja-JP" altLang="en-US" sz="2000" dirty="0"/>
          </a:p>
        </p:txBody>
      </p:sp>
      <p:sp>
        <p:nvSpPr>
          <p:cNvPr id="46" name="正方形/長方形 45"/>
          <p:cNvSpPr/>
          <p:nvPr/>
        </p:nvSpPr>
        <p:spPr>
          <a:xfrm>
            <a:off x="3995936" y="5693186"/>
            <a:ext cx="4896544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グラフェン端・修飾部の電子状態の決定</a:t>
            </a:r>
            <a:endParaRPr lang="ja-JP" altLang="en-US" sz="2000" dirty="0"/>
          </a:p>
        </p:txBody>
      </p:sp>
      <p:sp>
        <p:nvSpPr>
          <p:cNvPr id="48" name="正方形/長方形 47"/>
          <p:cNvSpPr/>
          <p:nvPr/>
        </p:nvSpPr>
        <p:spPr>
          <a:xfrm>
            <a:off x="6012160" y="5139424"/>
            <a:ext cx="288032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電気物性のその場観察</a:t>
            </a:r>
            <a:endParaRPr lang="ja-JP" altLang="en-US" sz="2000" dirty="0"/>
          </a:p>
        </p:txBody>
      </p:sp>
      <p:sp>
        <p:nvSpPr>
          <p:cNvPr id="24" name="正方形/長方形 23"/>
          <p:cNvSpPr/>
          <p:nvPr/>
        </p:nvSpPr>
        <p:spPr>
          <a:xfrm>
            <a:off x="2771800" y="2636912"/>
            <a:ext cx="4576854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高品質グラフェン素子作製</a:t>
            </a:r>
            <a:endParaRPr lang="ja-JP" altLang="en-US" sz="2000" dirty="0"/>
          </a:p>
        </p:txBody>
      </p:sp>
      <p:sp>
        <p:nvSpPr>
          <p:cNvPr id="49" name="正方形/長方形 48"/>
          <p:cNvSpPr/>
          <p:nvPr/>
        </p:nvSpPr>
        <p:spPr>
          <a:xfrm>
            <a:off x="4788024" y="6197242"/>
            <a:ext cx="4104456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シリセンの電子状態の決定</a:t>
            </a:r>
            <a:endParaRPr lang="ja-JP" altLang="en-US" sz="2000" dirty="0"/>
          </a:p>
        </p:txBody>
      </p:sp>
      <p:sp>
        <p:nvSpPr>
          <p:cNvPr id="50" name="正方形/長方形 49"/>
          <p:cNvSpPr/>
          <p:nvPr/>
        </p:nvSpPr>
        <p:spPr>
          <a:xfrm>
            <a:off x="35496" y="5050928"/>
            <a:ext cx="1115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構造・分光</a:t>
            </a:r>
            <a:r>
              <a:rPr lang="en-US" altLang="ja-JP" sz="2800" dirty="0" smtClean="0">
                <a:latin typeface="HGP創英角ﾎﾟｯﾌﾟ体" pitchFamily="50" charset="-128"/>
                <a:ea typeface="HGP創英角ﾎﾟｯﾌﾟ体" pitchFamily="50" charset="-128"/>
              </a:rPr>
              <a:t>G</a:t>
            </a:r>
            <a:endParaRPr lang="ja-JP" altLang="en-US" sz="2800" dirty="0"/>
          </a:p>
        </p:txBody>
      </p:sp>
      <p:sp>
        <p:nvSpPr>
          <p:cNvPr id="51" name="右矢印 50"/>
          <p:cNvSpPr/>
          <p:nvPr/>
        </p:nvSpPr>
        <p:spPr>
          <a:xfrm>
            <a:off x="2555776" y="6161856"/>
            <a:ext cx="2232248" cy="2914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1691680" y="5745450"/>
            <a:ext cx="1800200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スピン分解</a:t>
            </a:r>
            <a:endParaRPr lang="en-US" altLang="ja-JP" sz="20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rPr>
              <a:t>ARPES</a:t>
            </a: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整備</a:t>
            </a:r>
            <a:endParaRPr lang="ja-JP" altLang="en-US" sz="2000" dirty="0"/>
          </a:p>
        </p:txBody>
      </p:sp>
      <p:sp>
        <p:nvSpPr>
          <p:cNvPr id="52" name="右矢印 51"/>
          <p:cNvSpPr/>
          <p:nvPr/>
        </p:nvSpPr>
        <p:spPr>
          <a:xfrm>
            <a:off x="3347864" y="5081736"/>
            <a:ext cx="2664296" cy="2914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1691680" y="4702842"/>
            <a:ext cx="1800200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rPr>
              <a:t>TEM</a:t>
            </a: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実験</a:t>
            </a:r>
            <a:endParaRPr lang="en-US" altLang="ja-JP" sz="20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環境整備</a:t>
            </a:r>
            <a:endParaRPr lang="ja-JP" altLang="en-US" sz="2000" dirty="0"/>
          </a:p>
        </p:txBody>
      </p:sp>
      <p:sp>
        <p:nvSpPr>
          <p:cNvPr id="53" name="右矢印 52"/>
          <p:cNvSpPr/>
          <p:nvPr/>
        </p:nvSpPr>
        <p:spPr>
          <a:xfrm rot="5400000" flipH="1">
            <a:off x="1984090" y="2200486"/>
            <a:ext cx="288032" cy="4408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19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2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tIns="144000" bIns="14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chemeClr val="bg1"/>
                </a:solidFill>
              </a:rPr>
              <a:t>  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原子層とは？：　原子一層でできた最も薄い物質</a:t>
            </a:r>
            <a:endParaRPr lang="en-US" altLang="ko-KR" sz="32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3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2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95536" y="1052736"/>
            <a:ext cx="7117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グラフェン　＝　グラファイト（黒鉛）の１原子層</a:t>
            </a:r>
            <a:endParaRPr lang="ja-JP" altLang="en-US" sz="2800" dirty="0" smtClean="0">
              <a:latin typeface="+mn-ea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23528" y="3861048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原子層のもつ驚異的な性質（次頁以降）→　次世代物質</a:t>
            </a:r>
            <a:endParaRPr kumimoji="1" lang="en-US" altLang="ja-JP" sz="2400" dirty="0" smtClean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23528" y="4437112"/>
            <a:ext cx="85689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 smtClean="0">
                <a:latin typeface="Comic Sans MS" pitchFamily="66" charset="0"/>
              </a:rPr>
              <a:t>h-BN, MoS</a:t>
            </a:r>
            <a:r>
              <a:rPr kumimoji="1" lang="en-US" altLang="ja-JP" sz="2400" baseline="-25000" dirty="0" smtClean="0">
                <a:latin typeface="Comic Sans MS" pitchFamily="66" charset="0"/>
              </a:rPr>
              <a:t>2</a:t>
            </a:r>
            <a:r>
              <a:rPr lang="en-US" altLang="ja-JP" sz="2400" dirty="0" smtClean="0">
                <a:latin typeface="Comic Sans MS" pitchFamily="66" charset="0"/>
              </a:rPr>
              <a:t>, RuO</a:t>
            </a:r>
            <a:r>
              <a:rPr lang="en-US" altLang="ja-JP" sz="2400" baseline="-25000" dirty="0" smtClean="0">
                <a:latin typeface="Comic Sans MS" pitchFamily="66" charset="0"/>
              </a:rPr>
              <a:t>2  </a:t>
            </a:r>
            <a:r>
              <a:rPr lang="ja-JP" altLang="en-US" sz="2400" dirty="0" smtClean="0"/>
              <a:t>原子</a:t>
            </a:r>
            <a:r>
              <a:rPr kumimoji="1" lang="ja-JP" altLang="en-US" sz="2400" dirty="0" smtClean="0"/>
              <a:t>層の出現　→　</a:t>
            </a:r>
            <a:r>
              <a:rPr lang="ja-JP" altLang="en-US" sz="2400" dirty="0" smtClean="0">
                <a:solidFill>
                  <a:srgbClr val="FF0000"/>
                </a:solidFill>
              </a:rPr>
              <a:t>複合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原子層</a:t>
            </a:r>
            <a:r>
              <a:rPr lang="ja-JP" altLang="en-US" sz="2400" dirty="0" smtClean="0">
                <a:solidFill>
                  <a:srgbClr val="FF0000"/>
                </a:solidFill>
              </a:rPr>
              <a:t>の設計</a:t>
            </a:r>
            <a:endParaRPr kumimoji="1" lang="en-US" altLang="ja-JP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 smtClean="0"/>
              <a:t>総合力・チームワークが重要</a:t>
            </a:r>
            <a:endParaRPr lang="en-US" altLang="ja-JP" sz="2400" dirty="0" smtClean="0"/>
          </a:p>
          <a:p>
            <a:pPr>
              <a:lnSpc>
                <a:spcPct val="150000"/>
              </a:lnSpc>
            </a:pPr>
            <a:r>
              <a:rPr lang="ja-JP" altLang="en-US" sz="2400" dirty="0" smtClean="0"/>
              <a:t>　　　　　　　　→　原子層科学の必要性</a:t>
            </a:r>
            <a:endParaRPr kumimoji="1" lang="en-US" altLang="ja-JP" sz="2400" dirty="0" smtClean="0"/>
          </a:p>
          <a:p>
            <a:endParaRPr lang="en-US" altLang="ja-JP" sz="2400" dirty="0" smtClean="0"/>
          </a:p>
          <a:p>
            <a:endParaRPr kumimoji="1" lang="ja-JP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5013176"/>
            <a:ext cx="2088232" cy="158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グループ化 21"/>
          <p:cNvGrpSpPr/>
          <p:nvPr/>
        </p:nvGrpSpPr>
        <p:grpSpPr>
          <a:xfrm>
            <a:off x="395536" y="1772816"/>
            <a:ext cx="8556471" cy="1973252"/>
            <a:chOff x="395536" y="2132856"/>
            <a:chExt cx="8556471" cy="197325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536" y="2132856"/>
              <a:ext cx="8362950" cy="131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直線矢印コネクタ 15"/>
            <p:cNvCxnSpPr/>
            <p:nvPr/>
          </p:nvCxnSpPr>
          <p:spPr>
            <a:xfrm>
              <a:off x="3563888" y="2348880"/>
              <a:ext cx="1008112" cy="2880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正方形/長方形 18"/>
            <p:cNvSpPr/>
            <p:nvPr/>
          </p:nvSpPr>
          <p:spPr>
            <a:xfrm>
              <a:off x="5940152" y="3284984"/>
              <a:ext cx="3011855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000" dirty="0" smtClean="0"/>
                <a:t>光学顕微鏡で層数決定</a:t>
              </a:r>
              <a:endParaRPr lang="en-US" altLang="ja-JP" sz="2000" dirty="0" smtClean="0"/>
            </a:p>
            <a:p>
              <a:pPr>
                <a:lnSpc>
                  <a:spcPct val="150000"/>
                </a:lnSpc>
              </a:pPr>
              <a:r>
                <a:rPr lang="ja-JP" altLang="en-US" dirty="0" smtClean="0"/>
                <a:t>       （</a:t>
              </a:r>
              <a:r>
                <a:rPr lang="en-US" altLang="ja-JP" dirty="0" smtClean="0">
                  <a:latin typeface="Comic Sans MS" pitchFamily="66" charset="0"/>
                </a:rPr>
                <a:t>1 </a:t>
              </a:r>
              <a:r>
                <a:rPr lang="ja-JP" altLang="en-US" dirty="0" smtClean="0"/>
                <a:t>層光吸収</a:t>
              </a:r>
              <a:r>
                <a:rPr lang="en-US" altLang="ja-JP" dirty="0" smtClean="0">
                  <a:latin typeface="Comic Sans MS" pitchFamily="66" charset="0"/>
                </a:rPr>
                <a:t>2</a:t>
              </a:r>
              <a:r>
                <a:rPr lang="ja-JP" altLang="en-US" dirty="0" smtClean="0"/>
                <a:t>％）</a:t>
              </a:r>
              <a:endParaRPr lang="en-US" altLang="ja-JP" dirty="0" smtClean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2267744" y="3131676"/>
              <a:ext cx="151216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000" dirty="0" smtClean="0">
                  <a:latin typeface="+mn-ea"/>
                </a:rPr>
                <a:t>粘着テープ</a:t>
              </a:r>
              <a:endParaRPr lang="ja-JP" altLang="en-US" sz="2000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3851920" y="3429000"/>
              <a:ext cx="18002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000" dirty="0" smtClean="0">
                  <a:latin typeface="+mn-ea"/>
                </a:rPr>
                <a:t>“はく離</a:t>
              </a:r>
              <a:r>
                <a:rPr lang="en-US" altLang="ja-JP" sz="2000" dirty="0" smtClean="0">
                  <a:latin typeface="+mn-ea"/>
                </a:rPr>
                <a:t>”</a:t>
              </a:r>
            </a:p>
            <a:p>
              <a:pPr algn="ctr"/>
              <a:r>
                <a:rPr lang="ja-JP" altLang="en-US" dirty="0" smtClean="0">
                  <a:latin typeface="+mn-ea"/>
                </a:rPr>
                <a:t>で </a:t>
              </a:r>
              <a:r>
                <a:rPr lang="en-US" altLang="ja-JP" dirty="0" smtClean="0">
                  <a:latin typeface="Comic Sans MS" pitchFamily="66" charset="0"/>
                </a:rPr>
                <a:t>1 </a:t>
              </a:r>
              <a:r>
                <a:rPr lang="ja-JP" altLang="en-US" dirty="0" smtClean="0">
                  <a:latin typeface="+mn-ea"/>
                </a:rPr>
                <a:t>原子層</a:t>
              </a:r>
              <a:endParaRPr lang="ja-JP" altLang="en-US" dirty="0"/>
            </a:p>
          </p:txBody>
        </p:sp>
      </p:grpSp>
      <p:sp>
        <p:nvSpPr>
          <p:cNvPr id="23" name="正方形/長方形 22"/>
          <p:cNvSpPr/>
          <p:nvPr/>
        </p:nvSpPr>
        <p:spPr>
          <a:xfrm>
            <a:off x="77594" y="320368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latin typeface="+mn-ea"/>
              </a:rPr>
              <a:t>ガイムとノボセロフ</a:t>
            </a:r>
            <a:endParaRPr lang="ja-JP" altLang="en-US" dirty="0"/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4788024" y="1628800"/>
            <a:ext cx="0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4572000" y="2276872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4644008" y="2636912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テキスト ボックス 93"/>
          <p:cNvSpPr txBox="1"/>
          <p:nvPr/>
        </p:nvSpPr>
        <p:spPr>
          <a:xfrm>
            <a:off x="1688472" y="16"/>
            <a:ext cx="5745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組み合わせにより幅広い展開へ</a:t>
            </a:r>
            <a:endParaRPr lang="en-US" altLang="ja-JP" sz="3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0" y="1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square" tIns="144000" bIns="14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 dirty="0">
                <a:solidFill>
                  <a:schemeClr val="bg1"/>
                </a:solidFill>
              </a:rPr>
              <a:t> </a:t>
            </a:r>
            <a:r>
              <a:rPr lang="ja-JP" altLang="en-US" sz="3200" dirty="0" smtClean="0">
                <a:solidFill>
                  <a:schemeClr val="bg1"/>
                </a:solidFill>
              </a:rPr>
              <a:t>参考資料：新規原子層の種類</a:t>
            </a:r>
            <a:endParaRPr lang="en-US" altLang="ja-JP" sz="3200" dirty="0" smtClean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067944" y="5373216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遷移金属</a:t>
            </a:r>
            <a:endParaRPr lang="en-US" altLang="ja-JP" sz="2800" dirty="0" smtClean="0"/>
          </a:p>
          <a:p>
            <a:pPr algn="ctr"/>
            <a:r>
              <a:rPr kumimoji="1" lang="ja-JP" altLang="en-US" sz="2800" dirty="0" smtClean="0"/>
              <a:t>カルコゲナイド型</a:t>
            </a:r>
            <a:endParaRPr kumimoji="1" lang="ja-JP" altLang="en-US" sz="2800" dirty="0"/>
          </a:p>
        </p:txBody>
      </p:sp>
      <p:grpSp>
        <p:nvGrpSpPr>
          <p:cNvPr id="61" name="グループ化 60"/>
          <p:cNvGrpSpPr/>
          <p:nvPr/>
        </p:nvGrpSpPr>
        <p:grpSpPr>
          <a:xfrm>
            <a:off x="16811" y="1041782"/>
            <a:ext cx="9451733" cy="4979506"/>
            <a:chOff x="16811" y="1204962"/>
            <a:chExt cx="9451733" cy="4979506"/>
          </a:xfrm>
        </p:grpSpPr>
        <p:cxnSp>
          <p:nvCxnSpPr>
            <p:cNvPr id="12" name="直線コネクタ 11"/>
            <p:cNvCxnSpPr/>
            <p:nvPr/>
          </p:nvCxnSpPr>
          <p:spPr>
            <a:xfrm>
              <a:off x="449032" y="1551534"/>
              <a:ext cx="86693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432125" y="1306396"/>
              <a:ext cx="0" cy="3600995"/>
            </a:xfrm>
            <a:prstGeom prst="line">
              <a:avLst/>
            </a:prstGeom>
            <a:ln w="38100">
              <a:solidFill>
                <a:schemeClr val="tx1"/>
              </a:solidFill>
              <a:tailEnd type="arrow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 rot="16200000">
              <a:off x="-556751" y="3050301"/>
              <a:ext cx="1588232" cy="441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/>
                <a:t>Energy / </a:t>
              </a:r>
              <a:r>
                <a:rPr kumimoji="1" lang="en-US" altLang="ja-JP" sz="2400" b="1" dirty="0" err="1" smtClean="0"/>
                <a:t>eV</a:t>
              </a:r>
              <a:endParaRPr kumimoji="1" lang="ja-JP" altLang="en-US" sz="2400" b="1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 rot="16200000">
              <a:off x="103573" y="1390220"/>
              <a:ext cx="279446" cy="3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/>
                <a:t>0</a:t>
              </a:r>
              <a:endParaRPr kumimoji="1" lang="ja-JP" altLang="en-US" sz="2000" b="1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51909" y="1204962"/>
              <a:ext cx="994574" cy="3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/>
                <a:t>Vacuum</a:t>
              </a:r>
              <a:endParaRPr kumimoji="1" lang="ja-JP" altLang="en-US" sz="2000" b="1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761889" y="2134794"/>
              <a:ext cx="414199" cy="794586"/>
            </a:xfrm>
            <a:prstGeom prst="rect">
              <a:avLst/>
            </a:prstGeom>
            <a:gradFill>
              <a:gsLst>
                <a:gs pos="17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67654" y="4332579"/>
              <a:ext cx="786029" cy="352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Bulk</a:t>
              </a:r>
              <a:r>
                <a:rPr lang="ja-JP" altLang="en-US" b="1" dirty="0" smtClean="0"/>
                <a:t> </a:t>
              </a:r>
              <a:r>
                <a:rPr lang="en-US" altLang="ja-JP" b="1" dirty="0" smtClean="0"/>
                <a:t>Si</a:t>
              </a:r>
              <a:endParaRPr kumimoji="1" lang="ja-JP" altLang="en-US" b="1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743921" y="2995949"/>
              <a:ext cx="458261" cy="352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1.1</a:t>
              </a:r>
              <a:endParaRPr kumimoji="1" lang="ja-JP" altLang="en-US" b="1" dirty="0"/>
            </a:p>
          </p:txBody>
        </p:sp>
        <p:sp>
          <p:nvSpPr>
            <p:cNvPr id="28" name="正方形/長方形 27"/>
            <p:cNvSpPr/>
            <p:nvPr/>
          </p:nvSpPr>
          <p:spPr>
            <a:xfrm flipV="1">
              <a:off x="770342" y="3411203"/>
              <a:ext cx="414199" cy="794586"/>
            </a:xfrm>
            <a:prstGeom prst="rect">
              <a:avLst/>
            </a:prstGeom>
            <a:gradFill>
              <a:gsLst>
                <a:gs pos="17000">
                  <a:srgbClr val="0000F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1511840" y="1669448"/>
              <a:ext cx="19510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altLang="ja-JP" sz="2000" b="1" dirty="0" smtClean="0"/>
                <a:t>Graphene family</a:t>
              </a:r>
              <a:endParaRPr kumimoji="1" lang="ja-JP" altLang="en-US" sz="2000" b="1" dirty="0"/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3609539" y="1762859"/>
              <a:ext cx="414199" cy="338121"/>
            </a:xfrm>
            <a:prstGeom prst="rect">
              <a:avLst/>
            </a:prstGeom>
            <a:gradFill>
              <a:gsLst>
                <a:gs pos="17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39" name="正方形/長方形 38"/>
            <p:cNvSpPr/>
            <p:nvPr/>
          </p:nvSpPr>
          <p:spPr>
            <a:xfrm flipV="1">
              <a:off x="3643352" y="4138163"/>
              <a:ext cx="414199" cy="355028"/>
            </a:xfrm>
            <a:prstGeom prst="rect">
              <a:avLst/>
            </a:prstGeom>
            <a:gradFill>
              <a:gsLst>
                <a:gs pos="17000">
                  <a:srgbClr val="0000F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3516551" y="2999051"/>
              <a:ext cx="568539" cy="352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~5.9</a:t>
              </a:r>
              <a:endParaRPr kumimoji="1" lang="ja-JP" altLang="en-US" b="1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2408165" y="3980131"/>
              <a:ext cx="1073729" cy="352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Graphene</a:t>
              </a:r>
              <a:endParaRPr kumimoji="1" lang="ja-JP" altLang="en-US" b="1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1541720" y="3758007"/>
              <a:ext cx="871800" cy="352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err="1" smtClean="0"/>
                <a:t>Silicene</a:t>
              </a:r>
              <a:endParaRPr kumimoji="1" lang="ja-JP" altLang="en-US" b="1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3525003" y="4501621"/>
              <a:ext cx="631335" cy="352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h-BN</a:t>
              </a:r>
              <a:endParaRPr kumimoji="1" lang="ja-JP" altLang="en-US" b="1" dirty="0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4641460" y="2515182"/>
              <a:ext cx="414199" cy="515634"/>
            </a:xfrm>
            <a:prstGeom prst="rect">
              <a:avLst/>
            </a:prstGeom>
            <a:gradFill>
              <a:gsLst>
                <a:gs pos="17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5" name="正方形/長方形 44"/>
            <p:cNvSpPr/>
            <p:nvPr/>
          </p:nvSpPr>
          <p:spPr>
            <a:xfrm flipV="1">
              <a:off x="4649914" y="3478827"/>
              <a:ext cx="414199" cy="540995"/>
            </a:xfrm>
            <a:prstGeom prst="rect">
              <a:avLst/>
            </a:prstGeom>
            <a:gradFill>
              <a:gsLst>
                <a:gs pos="17000">
                  <a:srgbClr val="0000F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5309250" y="2844850"/>
              <a:ext cx="414199" cy="515634"/>
            </a:xfrm>
            <a:prstGeom prst="rect">
              <a:avLst/>
            </a:prstGeom>
            <a:gradFill>
              <a:gsLst>
                <a:gs pos="17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7" name="正方形/長方形 46"/>
            <p:cNvSpPr/>
            <p:nvPr/>
          </p:nvSpPr>
          <p:spPr>
            <a:xfrm flipV="1">
              <a:off x="5309252" y="4307225"/>
              <a:ext cx="414199" cy="355027"/>
            </a:xfrm>
            <a:prstGeom prst="rect">
              <a:avLst/>
            </a:prstGeom>
            <a:gradFill>
              <a:gsLst>
                <a:gs pos="17000">
                  <a:srgbClr val="0000F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6053117" y="2371480"/>
              <a:ext cx="414199" cy="515634"/>
            </a:xfrm>
            <a:prstGeom prst="rect">
              <a:avLst/>
            </a:prstGeom>
            <a:gradFill>
              <a:gsLst>
                <a:gs pos="17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49" name="正方形/長方形 48"/>
            <p:cNvSpPr/>
            <p:nvPr/>
          </p:nvSpPr>
          <p:spPr>
            <a:xfrm flipV="1">
              <a:off x="6070025" y="3791589"/>
              <a:ext cx="414199" cy="498729"/>
            </a:xfrm>
            <a:prstGeom prst="rect">
              <a:avLst/>
            </a:prstGeom>
            <a:gradFill>
              <a:gsLst>
                <a:gs pos="17000">
                  <a:srgbClr val="0000F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93" name="テキスト ボックス 92"/>
            <p:cNvSpPr txBox="1"/>
            <p:nvPr/>
          </p:nvSpPr>
          <p:spPr>
            <a:xfrm>
              <a:off x="4958073" y="1669448"/>
              <a:ext cx="14148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altLang="ja-JP" sz="2000" b="1" dirty="0" smtClean="0"/>
                <a:t>TMD family</a:t>
              </a:r>
              <a:endParaRPr kumimoji="1" lang="ja-JP" altLang="en-US" sz="2000" b="1" dirty="0"/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1506050" y="1665424"/>
              <a:ext cx="2749757" cy="37440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4518628" y="1665424"/>
              <a:ext cx="2283824" cy="373552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4481154" y="3997467"/>
              <a:ext cx="759933" cy="350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MoTe</a:t>
              </a:r>
              <a:r>
                <a:rPr kumimoji="1" lang="en-US" altLang="ja-JP" b="1" baseline="-25000" dirty="0" smtClean="0"/>
                <a:t>2</a:t>
              </a:r>
              <a:endParaRPr kumimoji="1" lang="ja-JP" altLang="en-US" b="1" baseline="-25000" dirty="0"/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4630806" y="3086261"/>
              <a:ext cx="458261" cy="352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1.1</a:t>
              </a:r>
              <a:endParaRPr kumimoji="1" lang="ja-JP" altLang="en-US" b="1" dirty="0"/>
            </a:p>
          </p:txBody>
        </p:sp>
        <p:sp>
          <p:nvSpPr>
            <p:cNvPr id="103" name="テキスト ボックス 102"/>
            <p:cNvSpPr txBox="1"/>
            <p:nvPr/>
          </p:nvSpPr>
          <p:spPr>
            <a:xfrm>
              <a:off x="5288222" y="3602380"/>
              <a:ext cx="531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/>
                <a:t>2.2</a:t>
              </a:r>
              <a:endParaRPr kumimoji="1" lang="ja-JP" altLang="en-US" b="1" dirty="0"/>
            </a:p>
          </p:txBody>
        </p:sp>
        <p:sp>
          <p:nvSpPr>
            <p:cNvPr id="104" name="テキスト ボックス 103"/>
            <p:cNvSpPr txBox="1"/>
            <p:nvPr/>
          </p:nvSpPr>
          <p:spPr>
            <a:xfrm>
              <a:off x="6049937" y="3160878"/>
              <a:ext cx="530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/>
                <a:t>1.8</a:t>
              </a:r>
              <a:endParaRPr kumimoji="1" lang="ja-JP" altLang="en-US" b="1" dirty="0"/>
            </a:p>
          </p:txBody>
        </p:sp>
        <p:sp>
          <p:nvSpPr>
            <p:cNvPr id="106" name="テキスト ボックス 105"/>
            <p:cNvSpPr txBox="1"/>
            <p:nvPr/>
          </p:nvSpPr>
          <p:spPr>
            <a:xfrm>
              <a:off x="5182067" y="4643875"/>
              <a:ext cx="577728" cy="352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SnS</a:t>
              </a:r>
              <a:r>
                <a:rPr kumimoji="1" lang="en-US" altLang="ja-JP" b="1" baseline="-25000" dirty="0" smtClean="0"/>
                <a:t>2</a:t>
              </a:r>
              <a:endParaRPr kumimoji="1" lang="ja-JP" altLang="en-US" b="1" baseline="-25000" dirty="0"/>
            </a:p>
          </p:txBody>
        </p:sp>
        <p:sp>
          <p:nvSpPr>
            <p:cNvPr id="107" name="テキスト ボックス 106"/>
            <p:cNvSpPr txBox="1"/>
            <p:nvPr/>
          </p:nvSpPr>
          <p:spPr>
            <a:xfrm>
              <a:off x="5963254" y="4319271"/>
              <a:ext cx="661446" cy="350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MoS</a:t>
              </a:r>
              <a:r>
                <a:rPr kumimoji="1" lang="en-US" altLang="ja-JP" b="1" baseline="-25000" dirty="0" smtClean="0"/>
                <a:t>2</a:t>
              </a:r>
              <a:endParaRPr kumimoji="1" lang="ja-JP" altLang="en-US" b="1" baseline="-25000" dirty="0"/>
            </a:p>
          </p:txBody>
        </p:sp>
        <p:sp>
          <p:nvSpPr>
            <p:cNvPr id="112" name="テキスト ボックス 111"/>
            <p:cNvSpPr txBox="1"/>
            <p:nvPr/>
          </p:nvSpPr>
          <p:spPr>
            <a:xfrm>
              <a:off x="7194712" y="1669448"/>
              <a:ext cx="15221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altLang="ja-JP" sz="2000" b="1" dirty="0" smtClean="0"/>
                <a:t>Oxide family</a:t>
              </a:r>
              <a:endParaRPr kumimoji="1" lang="ja-JP" altLang="en-US" sz="2000" b="1" dirty="0"/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7067368" y="1665424"/>
              <a:ext cx="1956987" cy="373552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114" name="テキスト ボックス 113"/>
            <p:cNvSpPr txBox="1"/>
            <p:nvPr/>
          </p:nvSpPr>
          <p:spPr>
            <a:xfrm>
              <a:off x="7279313" y="4943129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RuO</a:t>
              </a:r>
              <a:r>
                <a:rPr kumimoji="1" lang="en-US" altLang="ja-JP" b="1" baseline="-25000" dirty="0" smtClean="0"/>
                <a:t>2</a:t>
              </a:r>
              <a:endParaRPr kumimoji="1" lang="ja-JP" altLang="en-US" b="1" baseline="-25000" dirty="0"/>
            </a:p>
          </p:txBody>
        </p:sp>
        <p:sp>
          <p:nvSpPr>
            <p:cNvPr id="115" name="テキスト ボックス 114"/>
            <p:cNvSpPr txBox="1"/>
            <p:nvPr/>
          </p:nvSpPr>
          <p:spPr>
            <a:xfrm>
              <a:off x="8150984" y="5045681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TiO</a:t>
              </a:r>
              <a:r>
                <a:rPr kumimoji="1" lang="en-US" altLang="ja-JP" b="1" baseline="-25000" dirty="0" smtClean="0"/>
                <a:t>2</a:t>
              </a:r>
              <a:endParaRPr kumimoji="1" lang="ja-JP" altLang="en-US" b="1" baseline="-25000" dirty="0"/>
            </a:p>
          </p:txBody>
        </p:sp>
        <p:grpSp>
          <p:nvGrpSpPr>
            <p:cNvPr id="2" name="グループ化 118"/>
            <p:cNvGrpSpPr/>
            <p:nvPr/>
          </p:nvGrpSpPr>
          <p:grpSpPr>
            <a:xfrm>
              <a:off x="1767680" y="2643406"/>
              <a:ext cx="642645" cy="1080696"/>
              <a:chOff x="-940217" y="2562709"/>
              <a:chExt cx="1016318" cy="1709076"/>
            </a:xfrm>
          </p:grpSpPr>
          <p:sp>
            <p:nvSpPr>
              <p:cNvPr id="126" name="二等辺三角形 125"/>
              <p:cNvSpPr/>
              <p:nvPr/>
            </p:nvSpPr>
            <p:spPr bwMode="auto">
              <a:xfrm flipV="1">
                <a:off x="-937640" y="2567180"/>
                <a:ext cx="1002862" cy="834793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 dirty="0"/>
              </a:p>
            </p:txBody>
          </p:sp>
          <p:sp>
            <p:nvSpPr>
              <p:cNvPr id="127" name="二等辺三角形 126"/>
              <p:cNvSpPr/>
              <p:nvPr/>
            </p:nvSpPr>
            <p:spPr bwMode="auto">
              <a:xfrm>
                <a:off x="-926759" y="3427956"/>
                <a:ext cx="1002860" cy="834793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 dirty="0"/>
              </a:p>
            </p:txBody>
          </p:sp>
          <p:grpSp>
            <p:nvGrpSpPr>
              <p:cNvPr id="3" name="グループ化 78"/>
              <p:cNvGrpSpPr>
                <a:grpSpLocks/>
              </p:cNvGrpSpPr>
              <p:nvPr/>
            </p:nvGrpSpPr>
            <p:grpSpPr bwMode="auto">
              <a:xfrm>
                <a:off x="-940217" y="2562709"/>
                <a:ext cx="1015882" cy="1709076"/>
                <a:chOff x="2087591" y="4804913"/>
                <a:chExt cx="621103" cy="1121434"/>
              </a:xfrm>
            </p:grpSpPr>
            <p:cxnSp>
              <p:nvCxnSpPr>
                <p:cNvPr id="129" name="直線コネクタ 128"/>
                <p:cNvCxnSpPr/>
                <p:nvPr/>
              </p:nvCxnSpPr>
              <p:spPr>
                <a:xfrm rot="16200000" flipH="1">
                  <a:off x="1838020" y="5055010"/>
                  <a:ext cx="1120826" cy="62117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線コネクタ 129"/>
                <p:cNvCxnSpPr/>
                <p:nvPr/>
              </p:nvCxnSpPr>
              <p:spPr>
                <a:xfrm rot="5400000" flipH="1" flipV="1">
                  <a:off x="1838020" y="5055010"/>
                  <a:ext cx="1120826" cy="62117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グループ化 119"/>
            <p:cNvGrpSpPr/>
            <p:nvPr/>
          </p:nvGrpSpPr>
          <p:grpSpPr>
            <a:xfrm>
              <a:off x="2639214" y="2725051"/>
              <a:ext cx="642369" cy="1080696"/>
              <a:chOff x="-940217" y="2562709"/>
              <a:chExt cx="1015882" cy="1709076"/>
            </a:xfrm>
          </p:grpSpPr>
          <p:sp>
            <p:nvSpPr>
              <p:cNvPr id="121" name="二等辺三角形 120"/>
              <p:cNvSpPr/>
              <p:nvPr/>
            </p:nvSpPr>
            <p:spPr bwMode="auto">
              <a:xfrm>
                <a:off x="-927546" y="3427956"/>
                <a:ext cx="1002861" cy="834793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 dirty="0"/>
              </a:p>
            </p:txBody>
          </p:sp>
          <p:grpSp>
            <p:nvGrpSpPr>
              <p:cNvPr id="9" name="グループ化 78"/>
              <p:cNvGrpSpPr>
                <a:grpSpLocks/>
              </p:cNvGrpSpPr>
              <p:nvPr/>
            </p:nvGrpSpPr>
            <p:grpSpPr bwMode="auto">
              <a:xfrm>
                <a:off x="-940217" y="2562709"/>
                <a:ext cx="1015882" cy="1709076"/>
                <a:chOff x="2087591" y="4804913"/>
                <a:chExt cx="621103" cy="1121434"/>
              </a:xfrm>
            </p:grpSpPr>
            <p:cxnSp>
              <p:nvCxnSpPr>
                <p:cNvPr id="124" name="直線コネクタ 123"/>
                <p:cNvCxnSpPr/>
                <p:nvPr/>
              </p:nvCxnSpPr>
              <p:spPr>
                <a:xfrm rot="16200000" flipH="1">
                  <a:off x="1838020" y="5055010"/>
                  <a:ext cx="1120826" cy="62117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線コネクタ 124"/>
                <p:cNvCxnSpPr/>
                <p:nvPr/>
              </p:nvCxnSpPr>
              <p:spPr>
                <a:xfrm rot="5400000" flipH="1" flipV="1">
                  <a:off x="1838020" y="5055010"/>
                  <a:ext cx="1120826" cy="62117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二等辺三角形 122"/>
              <p:cNvSpPr/>
              <p:nvPr/>
            </p:nvSpPr>
            <p:spPr bwMode="auto">
              <a:xfrm flipV="1">
                <a:off x="-927549" y="2567180"/>
                <a:ext cx="1002862" cy="834793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600" dirty="0"/>
              </a:p>
            </p:txBody>
          </p:sp>
        </p:grpSp>
        <p:sp>
          <p:nvSpPr>
            <p:cNvPr id="131" name="正方形/長方形 130"/>
            <p:cNvSpPr/>
            <p:nvPr/>
          </p:nvSpPr>
          <p:spPr>
            <a:xfrm>
              <a:off x="8230693" y="2651929"/>
              <a:ext cx="414199" cy="515634"/>
            </a:xfrm>
            <a:prstGeom prst="rect">
              <a:avLst/>
            </a:prstGeom>
            <a:gradFill>
              <a:gsLst>
                <a:gs pos="17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132" name="正方形/長方形 131"/>
            <p:cNvSpPr/>
            <p:nvPr/>
          </p:nvSpPr>
          <p:spPr>
            <a:xfrm flipV="1">
              <a:off x="8240657" y="4594909"/>
              <a:ext cx="414199" cy="498729"/>
            </a:xfrm>
            <a:prstGeom prst="rect">
              <a:avLst/>
            </a:prstGeom>
            <a:gradFill>
              <a:gsLst>
                <a:gs pos="17000">
                  <a:srgbClr val="0000F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133" name="テキスト ボックス 132"/>
            <p:cNvSpPr txBox="1"/>
            <p:nvPr/>
          </p:nvSpPr>
          <p:spPr>
            <a:xfrm>
              <a:off x="8229115" y="3596723"/>
              <a:ext cx="530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/>
                <a:t>~3</a:t>
              </a:r>
              <a:endParaRPr kumimoji="1" lang="ja-JP" altLang="en-US" b="1" dirty="0"/>
            </a:p>
          </p:txBody>
        </p:sp>
        <p:sp>
          <p:nvSpPr>
            <p:cNvPr id="134" name="正方形/長方形 133"/>
            <p:cNvSpPr/>
            <p:nvPr/>
          </p:nvSpPr>
          <p:spPr>
            <a:xfrm flipV="1">
              <a:off x="7410296" y="4449630"/>
              <a:ext cx="414199" cy="498729"/>
            </a:xfrm>
            <a:prstGeom prst="rect">
              <a:avLst/>
            </a:prstGeom>
            <a:gradFill>
              <a:gsLst>
                <a:gs pos="17000">
                  <a:srgbClr val="0000F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135" name="正方形/長方形 134"/>
            <p:cNvSpPr/>
            <p:nvPr/>
          </p:nvSpPr>
          <p:spPr>
            <a:xfrm>
              <a:off x="7410296" y="2788663"/>
              <a:ext cx="414199" cy="515634"/>
            </a:xfrm>
            <a:prstGeom prst="rect">
              <a:avLst/>
            </a:prstGeom>
            <a:gradFill>
              <a:gsLst>
                <a:gs pos="17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7468543" y="3673635"/>
              <a:ext cx="530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/>
                <a:t>?</a:t>
              </a:r>
              <a:endParaRPr kumimoji="1" lang="ja-JP" altLang="en-US" b="1" dirty="0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1475656" y="5661248"/>
              <a:ext cx="2808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dirty="0" smtClean="0"/>
                <a:t>共有結合型</a:t>
              </a:r>
              <a:endParaRPr kumimoji="1" lang="ja-JP" altLang="en-US" sz="2800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6660232" y="5661248"/>
              <a:ext cx="2808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dirty="0" smtClean="0"/>
                <a:t>酸化物型</a:t>
              </a:r>
              <a:endParaRPr kumimoji="1" lang="ja-JP" altLang="en-US" sz="2800" dirty="0"/>
            </a:p>
          </p:txBody>
        </p:sp>
      </p:grpSp>
      <p:sp>
        <p:nvSpPr>
          <p:cNvPr id="62" name="テキスト ボックス 61"/>
          <p:cNvSpPr txBox="1"/>
          <p:nvPr/>
        </p:nvSpPr>
        <p:spPr>
          <a:xfrm>
            <a:off x="4211960" y="6300028"/>
            <a:ext cx="3065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NbSe</a:t>
            </a:r>
            <a:r>
              <a:rPr lang="en-US" altLang="ja-JP" b="1" baseline="-25000" dirty="0" smtClean="0"/>
              <a:t>2</a:t>
            </a:r>
            <a:r>
              <a:rPr lang="en-US" altLang="ja-JP" b="1" dirty="0" smtClean="0"/>
              <a:t>, MoSe</a:t>
            </a:r>
            <a:r>
              <a:rPr lang="en-US" altLang="ja-JP" b="1" baseline="-25000" dirty="0" smtClean="0"/>
              <a:t>2</a:t>
            </a:r>
            <a:r>
              <a:rPr lang="en-US" altLang="ja-JP" b="1" dirty="0" smtClean="0"/>
              <a:t>, </a:t>
            </a:r>
            <a:r>
              <a:rPr lang="en-US" altLang="ja-JP" b="1" dirty="0" err="1" smtClean="0"/>
              <a:t>GaSe</a:t>
            </a:r>
            <a:r>
              <a:rPr lang="en-US" altLang="ja-JP" b="1" dirty="0" smtClean="0"/>
              <a:t>, </a:t>
            </a:r>
            <a:r>
              <a:rPr lang="en-US" altLang="ja-JP" b="1" dirty="0" err="1" smtClean="0"/>
              <a:t>InSe</a:t>
            </a:r>
            <a:endParaRPr kumimoji="1" lang="ja-JP" altLang="en-US" b="1" baseline="-25000" dirty="0"/>
          </a:p>
        </p:txBody>
      </p:sp>
      <p:sp>
        <p:nvSpPr>
          <p:cNvPr id="63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20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2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tIns="144000" bIns="14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chemeClr val="bg1"/>
                </a:solidFill>
              </a:rPr>
              <a:t>  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グラフェン：　原子層がもつ究極の性質と応用</a:t>
            </a:r>
            <a:r>
              <a:rPr lang="ja-JP" altLang="en-US" sz="28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endParaRPr lang="en-US" altLang="ko-KR" sz="28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3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3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11960" y="4077072"/>
            <a:ext cx="47525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lang="ja-JP" altLang="en-US" sz="2400" dirty="0" smtClean="0">
                <a:latin typeface="+mn-ea"/>
              </a:rPr>
              <a:t>原子層高速デバイス</a:t>
            </a:r>
            <a:endParaRPr lang="en-US" altLang="ja-JP" sz="240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20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923928" y="1052736"/>
            <a:ext cx="552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桁違いの電気伝導性</a:t>
            </a:r>
            <a:r>
              <a:rPr lang="en-US" altLang="ja-JP" sz="2400" dirty="0" smtClean="0">
                <a:latin typeface="HGP創英角ﾎﾟｯﾌﾟ体" pitchFamily="50" charset="-128"/>
                <a:ea typeface="HGP創英角ﾎﾟｯﾌﾟ体" pitchFamily="50" charset="-128"/>
              </a:rPr>
              <a:t>(</a:t>
            </a:r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室温）</a:t>
            </a:r>
            <a:endParaRPr lang="en-US" altLang="ja-JP" sz="24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　　　→　質量ゼロの電子：秒速</a:t>
            </a:r>
            <a:r>
              <a:rPr lang="en-US" altLang="ja-JP" sz="2400" dirty="0" smtClean="0">
                <a:latin typeface="Comic Sans MS" pitchFamily="66" charset="0"/>
                <a:ea typeface="HGP創英角ﾎﾟｯﾌﾟ体" pitchFamily="50" charset="-128"/>
              </a:rPr>
              <a:t>1000km</a:t>
            </a: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　　</a:t>
            </a:r>
          </a:p>
        </p:txBody>
      </p:sp>
      <p:pic>
        <p:nvPicPr>
          <p:cNvPr id="30" name="Picture 2" descr="http://www.technologyreview.com/files/18332/graphene_x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44824"/>
            <a:ext cx="2952328" cy="139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テキスト ボックス 30"/>
          <p:cNvSpPr txBox="1"/>
          <p:nvPr/>
        </p:nvSpPr>
        <p:spPr>
          <a:xfrm>
            <a:off x="323528" y="105273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lang="ja-JP" altLang="en-US" sz="2400" dirty="0" smtClean="0">
                <a:latin typeface="+mn-ea"/>
              </a:rPr>
              <a:t>強靭で柔軟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71840" y="4077072"/>
            <a:ext cx="3724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lang="ja-JP" altLang="en-US" sz="2400" dirty="0" smtClean="0">
                <a:latin typeface="+mn-ea"/>
              </a:rPr>
              <a:t>フレキシブル</a:t>
            </a:r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透明導電体</a:t>
            </a:r>
          </a:p>
        </p:txBody>
      </p:sp>
      <p:pic>
        <p:nvPicPr>
          <p:cNvPr id="40" name="図 13" descr="untitled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651850"/>
            <a:ext cx="2016224" cy="151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7" descr="f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916832"/>
            <a:ext cx="2376264" cy="1598069"/>
          </a:xfrm>
          <a:prstGeom prst="rect">
            <a:avLst/>
          </a:prstGeom>
          <a:noFill/>
        </p:spPr>
      </p:pic>
      <p:sp>
        <p:nvSpPr>
          <p:cNvPr id="20" name="正方形/長方形 19"/>
          <p:cNvSpPr/>
          <p:nvPr/>
        </p:nvSpPr>
        <p:spPr>
          <a:xfrm>
            <a:off x="827584" y="6207695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平面構造・熱的安定性</a:t>
            </a:r>
            <a:endParaRPr lang="ja-JP" altLang="en-US" sz="2400" dirty="0"/>
          </a:p>
        </p:txBody>
      </p:sp>
      <p:pic>
        <p:nvPicPr>
          <p:cNvPr id="17" name="図 16" descr="324-1-me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4653136"/>
            <a:ext cx="4032448" cy="1493839"/>
          </a:xfrm>
          <a:prstGeom prst="rect">
            <a:avLst/>
          </a:prstGeom>
        </p:spPr>
      </p:pic>
      <p:sp>
        <p:nvSpPr>
          <p:cNvPr id="18" name="下矢印 17"/>
          <p:cNvSpPr/>
          <p:nvPr/>
        </p:nvSpPr>
        <p:spPr>
          <a:xfrm>
            <a:off x="2123728" y="3356992"/>
            <a:ext cx="43204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下矢印 20"/>
          <p:cNvSpPr/>
          <p:nvPr/>
        </p:nvSpPr>
        <p:spPr>
          <a:xfrm>
            <a:off x="6300192" y="3429000"/>
            <a:ext cx="43204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5076056" y="6165304"/>
            <a:ext cx="2834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止まらない電子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2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tIns="144000" bIns="14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chemeClr val="bg1"/>
                </a:solidFill>
              </a:rPr>
              <a:t> 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ノーベル物理学賞（</a:t>
            </a:r>
            <a:r>
              <a:rPr lang="en-US" altLang="ja-JP" sz="3200" dirty="0" smtClean="0">
                <a:solidFill>
                  <a:schemeClr val="bg1"/>
                </a:solidFill>
                <a:latin typeface="Comic Sans MS" pitchFamily="66" charset="0"/>
                <a:ea typeface="HGP創英角ﾎﾟｯﾌﾟ体" pitchFamily="50" charset="-128"/>
              </a:rPr>
              <a:t>2010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） </a:t>
            </a:r>
            <a:r>
              <a:rPr lang="ja-JP" altLang="en-US" sz="28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研究の始まりに過ぎない　</a:t>
            </a:r>
            <a:endParaRPr lang="en-US" altLang="ko-KR" sz="28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3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4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36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2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tIns="144000" bIns="14400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なぜ今か？：　グラフェンに関する論文数 </a:t>
            </a:r>
            <a:endParaRPr lang="en-US" altLang="ko-KR" sz="24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5148" name="テキスト ボックス 31"/>
          <p:cNvSpPr txBox="1">
            <a:spLocks noChangeArrowheads="1"/>
          </p:cNvSpPr>
          <p:nvPr/>
        </p:nvSpPr>
        <p:spPr bwMode="auto">
          <a:xfrm>
            <a:off x="251520" y="4941168"/>
            <a:ext cx="84249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dirty="0" smtClean="0">
                <a:latin typeface="Comic Sans MS" pitchFamily="66" charset="0"/>
                <a:ea typeface="HGP創英角ﾎﾟｯﾌﾟ体" pitchFamily="50" charset="-128"/>
              </a:rPr>
              <a:t>2012 </a:t>
            </a:r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年の発表論文　</a:t>
            </a:r>
            <a:r>
              <a:rPr lang="en-US" altLang="ja-JP" sz="2800" dirty="0" smtClean="0">
                <a:latin typeface="HGP創英角ﾎﾟｯﾌﾟ体" pitchFamily="50" charset="-128"/>
                <a:ea typeface="HGP創英角ﾎﾟｯﾌﾟ体" pitchFamily="50" charset="-128"/>
              </a:rPr>
              <a:t>(Web of Science</a:t>
            </a:r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）</a:t>
            </a:r>
            <a:r>
              <a:rPr lang="ja-JP" altLang="en-US" sz="28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）</a:t>
            </a:r>
            <a:endParaRPr lang="en-US" altLang="ja-JP" sz="28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endParaRPr lang="en-US" altLang="ja-JP" sz="2800" dirty="0" smtClean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graphicFrame>
        <p:nvGraphicFramePr>
          <p:cNvPr id="32" name="グラフ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09588147"/>
              </p:ext>
            </p:extLst>
          </p:nvPr>
        </p:nvGraphicFramePr>
        <p:xfrm>
          <a:off x="827584" y="1268760"/>
          <a:ext cx="4140968" cy="3428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正方形/長方形 3"/>
          <p:cNvSpPr/>
          <p:nvPr/>
        </p:nvSpPr>
        <p:spPr>
          <a:xfrm rot="633309">
            <a:off x="2156598" y="4391113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+mj-ea"/>
                <a:ea typeface="+mj-ea"/>
              </a:rPr>
              <a:t>発表</a:t>
            </a:r>
            <a:r>
              <a:rPr lang="ja-JP" altLang="en-US" sz="2400" b="1" dirty="0" smtClean="0">
                <a:latin typeface="+mj-ea"/>
                <a:ea typeface="+mj-ea"/>
              </a:rPr>
              <a:t>年</a:t>
            </a:r>
            <a:endParaRPr lang="ja-JP" altLang="en-US" sz="2400" b="1" dirty="0">
              <a:latin typeface="+mj-ea"/>
              <a:ea typeface="+mj-ea"/>
            </a:endParaRPr>
          </a:p>
        </p:txBody>
      </p:sp>
      <p:sp>
        <p:nvSpPr>
          <p:cNvPr id="34" name="正方形/長方形 33"/>
          <p:cNvSpPr/>
          <p:nvPr/>
        </p:nvSpPr>
        <p:spPr>
          <a:xfrm rot="16200000">
            <a:off x="23801" y="2216562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 smtClean="0">
                <a:latin typeface="+mj-ea"/>
                <a:ea typeface="+mj-ea"/>
              </a:rPr>
              <a:t>論文数</a:t>
            </a:r>
            <a:endParaRPr lang="ja-JP" altLang="en-US" sz="2800" dirty="0">
              <a:latin typeface="+mj-ea"/>
              <a:ea typeface="+mj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32040" y="1196752"/>
            <a:ext cx="42119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加速度的に発展中</a:t>
            </a:r>
            <a:endParaRPr lang="en-US" altLang="ja-JP" sz="3600" dirty="0" smtClean="0"/>
          </a:p>
          <a:p>
            <a:endParaRPr kumimoji="1" lang="en-US" altLang="ja-JP" sz="2800" dirty="0" smtClean="0"/>
          </a:p>
          <a:p>
            <a:r>
              <a:rPr kumimoji="1" lang="ja-JP" altLang="en-US" sz="2800" dirty="0" smtClean="0"/>
              <a:t>要因：</a:t>
            </a:r>
            <a:endParaRPr kumimoji="1" lang="en-US" altLang="ja-JP" sz="2800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2800" dirty="0" smtClean="0"/>
              <a:t>新規材料への期待</a:t>
            </a:r>
            <a:endParaRPr kumimoji="1" lang="en-US" altLang="ja-JP" sz="2800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2800" dirty="0" smtClean="0"/>
              <a:t>新規原子層の</a:t>
            </a:r>
            <a:r>
              <a:rPr lang="ja-JP" altLang="en-US" sz="2800" dirty="0" smtClean="0"/>
              <a:t>出現</a:t>
            </a:r>
            <a:endParaRPr kumimoji="1" lang="en-US" altLang="ja-JP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ja-JP" altLang="en-US" sz="2800" dirty="0" smtClean="0"/>
              <a:t>巨大プロジェクト</a:t>
            </a:r>
            <a:endParaRPr lang="en-US" altLang="ja-JP" sz="2800" dirty="0" smtClean="0"/>
          </a:p>
          <a:p>
            <a:endParaRPr kumimoji="1" lang="en-US" altLang="ja-JP" sz="2800" dirty="0" smtClean="0"/>
          </a:p>
          <a:p>
            <a:r>
              <a:rPr lang="ja-JP" altLang="en-US" sz="2800" dirty="0" smtClean="0"/>
              <a:t>予算投入の適時</a:t>
            </a:r>
            <a:endParaRPr kumimoji="1" lang="ja-JP" altLang="en-US" sz="2800" dirty="0"/>
          </a:p>
        </p:txBody>
      </p:sp>
      <p:sp>
        <p:nvSpPr>
          <p:cNvPr id="11" name="슬라이드 번호 개체 틀 10"/>
          <p:cNvSpPr txBox="1">
            <a:spLocks/>
          </p:cNvSpPr>
          <p:nvPr/>
        </p:nvSpPr>
        <p:spPr>
          <a:xfrm>
            <a:off x="7010400" y="0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A01E4-5162-4B98-8072-F0947C58BAED}" type="slidenum">
              <a:rPr kumimoji="1" lang="en-US" altLang="ko-K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51920" y="1340768"/>
            <a:ext cx="101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Comic Sans MS" pitchFamily="66" charset="0"/>
              </a:rPr>
              <a:t>8,266</a:t>
            </a:r>
            <a:endParaRPr kumimoji="1" lang="ja-JP" alt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720079" y="5589240"/>
            <a:ext cx="8100393" cy="883885"/>
            <a:chOff x="467543" y="5733256"/>
            <a:chExt cx="8100393" cy="883885"/>
          </a:xfrm>
        </p:grpSpPr>
        <p:sp>
          <p:nvSpPr>
            <p:cNvPr id="15" name="正方形/長方形 14"/>
            <p:cNvSpPr/>
            <p:nvPr/>
          </p:nvSpPr>
          <p:spPr>
            <a:xfrm>
              <a:off x="467543" y="6155476"/>
              <a:ext cx="774079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2000" dirty="0" smtClean="0">
                  <a:latin typeface="+mn-ea"/>
                </a:rPr>
                <a:t> </a:t>
              </a:r>
              <a:r>
                <a:rPr lang="zh-CN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（</a:t>
              </a:r>
              <a:r>
                <a:rPr lang="zh-CN" altLang="en-US" sz="2400" dirty="0">
                  <a:latin typeface="HGP創英角ﾎﾟｯﾌﾟ体" pitchFamily="50" charset="-128"/>
                  <a:ea typeface="HGP創英角ﾎﾟｯﾌﾟ体" pitchFamily="50" charset="-128"/>
                </a:rPr>
                <a:t>材料</a:t>
              </a:r>
              <a:r>
                <a:rPr lang="zh-CN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科学＋物理＋化学＋工学</a:t>
              </a:r>
              <a:r>
                <a:rPr lang="ja-JP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）：</a:t>
              </a:r>
              <a:r>
                <a:rPr lang="zh-CN" altLang="en-US" sz="2400" dirty="0" smtClean="0">
                  <a:latin typeface="HGP創英角ﾎﾟｯﾌﾟ体" pitchFamily="50" charset="-128"/>
                  <a:ea typeface="HGP創英角ﾎﾟｯﾌﾟ体" pitchFamily="50" charset="-128"/>
                </a:rPr>
                <a:t> </a:t>
              </a:r>
              <a:r>
                <a:rPr lang="en-US" altLang="zh-CN" sz="2400" dirty="0">
                  <a:latin typeface="Comic Sans MS" pitchFamily="66" charset="0"/>
                  <a:ea typeface="ＭＳ Ｐゴシック" pitchFamily="50" charset="-128"/>
                </a:rPr>
                <a:t>429,046</a:t>
              </a:r>
              <a:endParaRPr lang="ja-JP" altLang="en-US" sz="2400" dirty="0">
                <a:latin typeface="Comic Sans MS" pitchFamily="66" charset="0"/>
                <a:ea typeface="ＭＳ Ｐゴシック" pitchFamily="50" charset="-128"/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611560" y="6165304"/>
              <a:ext cx="59766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正方形/長方形 16"/>
            <p:cNvSpPr/>
            <p:nvPr/>
          </p:nvSpPr>
          <p:spPr>
            <a:xfrm>
              <a:off x="1979712" y="5733256"/>
              <a:ext cx="467290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2400" dirty="0">
                  <a:latin typeface="+mn-ea"/>
                </a:rPr>
                <a:t>グラフェンの</a:t>
              </a:r>
              <a:r>
                <a:rPr lang="ja-JP" altLang="en-US" sz="2400" dirty="0" smtClean="0">
                  <a:latin typeface="+mn-ea"/>
                </a:rPr>
                <a:t>論文数：    </a:t>
              </a:r>
              <a:r>
                <a:rPr lang="en-US" altLang="ja-JP" sz="2400" dirty="0" smtClean="0">
                  <a:latin typeface="Comic Sans MS" pitchFamily="66" charset="0"/>
                </a:rPr>
                <a:t>8,266</a:t>
              </a:r>
              <a:endParaRPr lang="ja-JP" altLang="en-US" sz="2400" dirty="0">
                <a:latin typeface="Comic Sans MS" pitchFamily="66" charset="0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7092280" y="5856367"/>
              <a:ext cx="147565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2800" dirty="0" smtClean="0"/>
                <a:t>約 </a:t>
              </a:r>
              <a:r>
                <a:rPr lang="en-US" altLang="ja-JP" sz="3200" dirty="0" smtClean="0">
                  <a:latin typeface="Comic Sans MS" pitchFamily="66" charset="0"/>
                </a:rPr>
                <a:t>2%</a:t>
              </a:r>
              <a:endParaRPr lang="ja-JP" altLang="en-US" sz="3200" dirty="0">
                <a:latin typeface="Comic Sans MS" pitchFamily="66" charset="0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6660232" y="5964089"/>
              <a:ext cx="388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～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37187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2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782638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tIns="144000" bIns="14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chemeClr val="bg1"/>
                </a:solidFill>
              </a:rPr>
              <a:t>  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グラフェンの最先端は、日本の試料、技術　</a:t>
            </a:r>
            <a:endParaRPr lang="en-US" altLang="ko-KR" sz="32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3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6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3573016"/>
            <a:ext cx="817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 smtClean="0"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欠陥の</a:t>
            </a:r>
            <a:r>
              <a:rPr lang="ja-JP" altLang="en-US" sz="2800" dirty="0" smtClean="0">
                <a:solidFill>
                  <a:srgbClr val="002060"/>
                </a:solidFill>
                <a:latin typeface="HGP創英角ﾎﾟｯﾌﾟ体" pitchFamily="50" charset="-128"/>
                <a:ea typeface="HGP創英角ﾎﾟｯﾌﾟ体" pitchFamily="50" charset="-128"/>
              </a:rPr>
              <a:t>原子像・単原子分光</a:t>
            </a:r>
            <a:r>
              <a:rPr lang="ja-JP" altLang="en-US" sz="2800" dirty="0" smtClean="0">
                <a:latin typeface="HGP創英角ﾎﾟｯﾌﾟ体" pitchFamily="50" charset="-128"/>
                <a:ea typeface="HGP創英角ﾎﾟｯﾌﾟ体" pitchFamily="50" charset="-128"/>
              </a:rPr>
              <a:t>に成功。究極の評価法</a:t>
            </a:r>
            <a:endParaRPr lang="en-US" altLang="ja-JP" sz="28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　　　</a:t>
            </a:r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日本のチームだけ　</a:t>
            </a: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（劉、末永、</a:t>
            </a:r>
            <a:r>
              <a:rPr lang="ja-JP" altLang="en-US" sz="2000" dirty="0" smtClean="0">
                <a:solidFill>
                  <a:srgbClr val="FF0000"/>
                </a:solidFill>
                <a:latin typeface="+mn-ea"/>
              </a:rPr>
              <a:t>本領域チーム</a:t>
            </a: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）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7504" y="980728"/>
            <a:ext cx="9036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lang="ja-JP" altLang="en-US" sz="2800" dirty="0" smtClean="0">
                <a:latin typeface="+mn-ea"/>
              </a:rPr>
              <a:t>半導体で重要な</a:t>
            </a:r>
            <a:r>
              <a:rPr lang="ja-JP" altLang="en-US" sz="2800" dirty="0" smtClean="0">
                <a:solidFill>
                  <a:srgbClr val="FF0000"/>
                </a:solidFill>
                <a:latin typeface="+mn-ea"/>
              </a:rPr>
              <a:t>大きな電子移動度</a:t>
            </a:r>
            <a:r>
              <a:rPr lang="ja-JP" altLang="en-US" sz="2800" dirty="0" smtClean="0">
                <a:latin typeface="+mn-ea"/>
              </a:rPr>
              <a:t>を達成</a:t>
            </a:r>
            <a:r>
              <a:rPr lang="ja-JP" altLang="en-US" sz="2000" dirty="0" smtClean="0">
                <a:latin typeface="+mn-ea"/>
              </a:rPr>
              <a:t>（</a:t>
            </a:r>
            <a:r>
              <a:rPr lang="en-US" altLang="ja-JP" sz="2000" dirty="0" smtClean="0">
                <a:latin typeface="+mn-ea"/>
              </a:rPr>
              <a:t>USA, UK)</a:t>
            </a: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latin typeface="+mn-ea"/>
              </a:rPr>
              <a:t>　　</a:t>
            </a:r>
            <a:r>
              <a:rPr lang="ja-JP" altLang="en-US" sz="2400" dirty="0" smtClean="0">
                <a:latin typeface="+mn-ea"/>
              </a:rPr>
              <a:t>日本が</a:t>
            </a:r>
            <a:r>
              <a:rPr lang="en-US" altLang="ja-JP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h-BN </a:t>
            </a:r>
            <a:r>
              <a:rPr lang="ja-JP" alt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原子層</a:t>
            </a:r>
            <a:r>
              <a:rPr lang="ja-JP" altLang="en-US" sz="2400" dirty="0" smtClean="0">
                <a:latin typeface="+mn-ea"/>
              </a:rPr>
              <a:t>を提供</a:t>
            </a:r>
            <a:r>
              <a:rPr lang="ja-JP" altLang="en-US" sz="2000" dirty="0" smtClean="0">
                <a:latin typeface="+mn-ea"/>
              </a:rPr>
              <a:t>（長谷川、渡邊、</a:t>
            </a:r>
            <a:r>
              <a:rPr lang="ja-JP" altLang="en-US" sz="2000" dirty="0" smtClean="0">
                <a:solidFill>
                  <a:srgbClr val="FF0000"/>
                </a:solidFill>
                <a:latin typeface="+mn-ea"/>
              </a:rPr>
              <a:t>本領域チーム</a:t>
            </a:r>
            <a:r>
              <a:rPr lang="ja-JP" altLang="en-US" sz="2000" dirty="0" smtClean="0">
                <a:latin typeface="+mn-ea"/>
              </a:rPr>
              <a:t>）</a:t>
            </a:r>
          </a:p>
        </p:txBody>
      </p:sp>
      <p:sp>
        <p:nvSpPr>
          <p:cNvPr id="7" name="Rectangle 1463"/>
          <p:cNvSpPr>
            <a:spLocks noChangeArrowheads="1"/>
          </p:cNvSpPr>
          <p:nvPr/>
        </p:nvSpPr>
        <p:spPr bwMode="auto">
          <a:xfrm>
            <a:off x="3049998" y="2745022"/>
            <a:ext cx="2306795" cy="20705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" name="正方形/長方形 6"/>
          <p:cNvSpPr>
            <a:spLocks noChangeArrowheads="1"/>
          </p:cNvSpPr>
          <p:nvPr/>
        </p:nvSpPr>
        <p:spPr bwMode="auto">
          <a:xfrm>
            <a:off x="2051720" y="2716463"/>
            <a:ext cx="4321276" cy="2713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lIns="91411" tIns="45706" rIns="91411" bIns="45706" anchor="ctr">
            <a:spAutoFit/>
          </a:bodyPr>
          <a:lstStyle/>
          <a:p>
            <a:pPr algn="ctr">
              <a:defRPr/>
            </a:pPr>
            <a:endParaRPr lang="ja-JP" altLang="en-US" sz="16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フリーフォーム 5"/>
          <p:cNvSpPr/>
          <p:nvPr/>
        </p:nvSpPr>
        <p:spPr>
          <a:xfrm>
            <a:off x="2051720" y="2789050"/>
            <a:ext cx="4324034" cy="254654"/>
          </a:xfrm>
          <a:custGeom>
            <a:avLst/>
            <a:gdLst>
              <a:gd name="connsiteX0" fmla="*/ 0 w 6196318"/>
              <a:gd name="connsiteY0" fmla="*/ 77588 h 145386"/>
              <a:gd name="connsiteX1" fmla="*/ 57150 w 6196318"/>
              <a:gd name="connsiteY1" fmla="*/ 68063 h 145386"/>
              <a:gd name="connsiteX2" fmla="*/ 85725 w 6196318"/>
              <a:gd name="connsiteY2" fmla="*/ 58538 h 145386"/>
              <a:gd name="connsiteX3" fmla="*/ 100012 w 6196318"/>
              <a:gd name="connsiteY3" fmla="*/ 53775 h 145386"/>
              <a:gd name="connsiteX4" fmla="*/ 138112 w 6196318"/>
              <a:gd name="connsiteY4" fmla="*/ 68063 h 145386"/>
              <a:gd name="connsiteX5" fmla="*/ 180975 w 6196318"/>
              <a:gd name="connsiteY5" fmla="*/ 91875 h 145386"/>
              <a:gd name="connsiteX6" fmla="*/ 195262 w 6196318"/>
              <a:gd name="connsiteY6" fmla="*/ 101400 h 145386"/>
              <a:gd name="connsiteX7" fmla="*/ 223837 w 6196318"/>
              <a:gd name="connsiteY7" fmla="*/ 110925 h 145386"/>
              <a:gd name="connsiteX8" fmla="*/ 242887 w 6196318"/>
              <a:gd name="connsiteY8" fmla="*/ 106163 h 145386"/>
              <a:gd name="connsiteX9" fmla="*/ 257175 w 6196318"/>
              <a:gd name="connsiteY9" fmla="*/ 96638 h 145386"/>
              <a:gd name="connsiteX10" fmla="*/ 347662 w 6196318"/>
              <a:gd name="connsiteY10" fmla="*/ 106163 h 145386"/>
              <a:gd name="connsiteX11" fmla="*/ 352425 w 6196318"/>
              <a:gd name="connsiteY11" fmla="*/ 120450 h 145386"/>
              <a:gd name="connsiteX12" fmla="*/ 366712 w 6196318"/>
              <a:gd name="connsiteY12" fmla="*/ 91875 h 145386"/>
              <a:gd name="connsiteX13" fmla="*/ 381000 w 6196318"/>
              <a:gd name="connsiteY13" fmla="*/ 82350 h 145386"/>
              <a:gd name="connsiteX14" fmla="*/ 400050 w 6196318"/>
              <a:gd name="connsiteY14" fmla="*/ 91875 h 145386"/>
              <a:gd name="connsiteX15" fmla="*/ 428625 w 6196318"/>
              <a:gd name="connsiteY15" fmla="*/ 110925 h 145386"/>
              <a:gd name="connsiteX16" fmla="*/ 452437 w 6196318"/>
              <a:gd name="connsiteY16" fmla="*/ 82350 h 145386"/>
              <a:gd name="connsiteX17" fmla="*/ 476250 w 6196318"/>
              <a:gd name="connsiteY17" fmla="*/ 87113 h 145386"/>
              <a:gd name="connsiteX18" fmla="*/ 500062 w 6196318"/>
              <a:gd name="connsiteY18" fmla="*/ 106163 h 145386"/>
              <a:gd name="connsiteX19" fmla="*/ 528637 w 6196318"/>
              <a:gd name="connsiteY19" fmla="*/ 96638 h 145386"/>
              <a:gd name="connsiteX20" fmla="*/ 542925 w 6196318"/>
              <a:gd name="connsiteY20" fmla="*/ 91875 h 145386"/>
              <a:gd name="connsiteX21" fmla="*/ 566737 w 6196318"/>
              <a:gd name="connsiteY21" fmla="*/ 96638 h 145386"/>
              <a:gd name="connsiteX22" fmla="*/ 571500 w 6196318"/>
              <a:gd name="connsiteY22" fmla="*/ 110925 h 145386"/>
              <a:gd name="connsiteX23" fmla="*/ 585787 w 6196318"/>
              <a:gd name="connsiteY23" fmla="*/ 115688 h 145386"/>
              <a:gd name="connsiteX24" fmla="*/ 600075 w 6196318"/>
              <a:gd name="connsiteY24" fmla="*/ 87113 h 145386"/>
              <a:gd name="connsiteX25" fmla="*/ 614362 w 6196318"/>
              <a:gd name="connsiteY25" fmla="*/ 82350 h 145386"/>
              <a:gd name="connsiteX26" fmla="*/ 647700 w 6196318"/>
              <a:gd name="connsiteY26" fmla="*/ 77588 h 145386"/>
              <a:gd name="connsiteX27" fmla="*/ 657225 w 6196318"/>
              <a:gd name="connsiteY27" fmla="*/ 63300 h 145386"/>
              <a:gd name="connsiteX28" fmla="*/ 685800 w 6196318"/>
              <a:gd name="connsiteY28" fmla="*/ 53775 h 145386"/>
              <a:gd name="connsiteX29" fmla="*/ 704850 w 6196318"/>
              <a:gd name="connsiteY29" fmla="*/ 77588 h 145386"/>
              <a:gd name="connsiteX30" fmla="*/ 728662 w 6196318"/>
              <a:gd name="connsiteY30" fmla="*/ 96638 h 145386"/>
              <a:gd name="connsiteX31" fmla="*/ 747712 w 6196318"/>
              <a:gd name="connsiteY31" fmla="*/ 91875 h 145386"/>
              <a:gd name="connsiteX32" fmla="*/ 776287 w 6196318"/>
              <a:gd name="connsiteY32" fmla="*/ 82350 h 145386"/>
              <a:gd name="connsiteX33" fmla="*/ 800100 w 6196318"/>
              <a:gd name="connsiteY33" fmla="*/ 87113 h 145386"/>
              <a:gd name="connsiteX34" fmla="*/ 814387 w 6196318"/>
              <a:gd name="connsiteY34" fmla="*/ 96638 h 145386"/>
              <a:gd name="connsiteX35" fmla="*/ 828675 w 6196318"/>
              <a:gd name="connsiteY35" fmla="*/ 91875 h 145386"/>
              <a:gd name="connsiteX36" fmla="*/ 847725 w 6196318"/>
              <a:gd name="connsiteY36" fmla="*/ 77588 h 145386"/>
              <a:gd name="connsiteX37" fmla="*/ 862012 w 6196318"/>
              <a:gd name="connsiteY37" fmla="*/ 68063 h 145386"/>
              <a:gd name="connsiteX38" fmla="*/ 876300 w 6196318"/>
              <a:gd name="connsiteY38" fmla="*/ 72825 h 145386"/>
              <a:gd name="connsiteX39" fmla="*/ 881062 w 6196318"/>
              <a:gd name="connsiteY39" fmla="*/ 87113 h 145386"/>
              <a:gd name="connsiteX40" fmla="*/ 909637 w 6196318"/>
              <a:gd name="connsiteY40" fmla="*/ 101400 h 145386"/>
              <a:gd name="connsiteX41" fmla="*/ 928687 w 6196318"/>
              <a:gd name="connsiteY41" fmla="*/ 96638 h 145386"/>
              <a:gd name="connsiteX42" fmla="*/ 957262 w 6196318"/>
              <a:gd name="connsiteY42" fmla="*/ 77588 h 145386"/>
              <a:gd name="connsiteX43" fmla="*/ 985837 w 6196318"/>
              <a:gd name="connsiteY43" fmla="*/ 87113 h 145386"/>
              <a:gd name="connsiteX44" fmla="*/ 1009650 w 6196318"/>
              <a:gd name="connsiteY44" fmla="*/ 106163 h 145386"/>
              <a:gd name="connsiteX45" fmla="*/ 1023937 w 6196318"/>
              <a:gd name="connsiteY45" fmla="*/ 101400 h 145386"/>
              <a:gd name="connsiteX46" fmla="*/ 1033462 w 6196318"/>
              <a:gd name="connsiteY46" fmla="*/ 87113 h 145386"/>
              <a:gd name="connsiteX47" fmla="*/ 1047750 w 6196318"/>
              <a:gd name="connsiteY47" fmla="*/ 72825 h 145386"/>
              <a:gd name="connsiteX48" fmla="*/ 1057275 w 6196318"/>
              <a:gd name="connsiteY48" fmla="*/ 58538 h 145386"/>
              <a:gd name="connsiteX49" fmla="*/ 1071562 w 6196318"/>
              <a:gd name="connsiteY49" fmla="*/ 53775 h 145386"/>
              <a:gd name="connsiteX50" fmla="*/ 1100137 w 6196318"/>
              <a:gd name="connsiteY50" fmla="*/ 39488 h 145386"/>
              <a:gd name="connsiteX51" fmla="*/ 1128712 w 6196318"/>
              <a:gd name="connsiteY51" fmla="*/ 63300 h 145386"/>
              <a:gd name="connsiteX52" fmla="*/ 1152525 w 6196318"/>
              <a:gd name="connsiteY52" fmla="*/ 91875 h 145386"/>
              <a:gd name="connsiteX53" fmla="*/ 1166812 w 6196318"/>
              <a:gd name="connsiteY53" fmla="*/ 87113 h 145386"/>
              <a:gd name="connsiteX54" fmla="*/ 1195387 w 6196318"/>
              <a:gd name="connsiteY54" fmla="*/ 58538 h 145386"/>
              <a:gd name="connsiteX55" fmla="*/ 1223962 w 6196318"/>
              <a:gd name="connsiteY55" fmla="*/ 49013 h 145386"/>
              <a:gd name="connsiteX56" fmla="*/ 1238250 w 6196318"/>
              <a:gd name="connsiteY56" fmla="*/ 77588 h 145386"/>
              <a:gd name="connsiteX57" fmla="*/ 1252537 w 6196318"/>
              <a:gd name="connsiteY57" fmla="*/ 87113 h 145386"/>
              <a:gd name="connsiteX58" fmla="*/ 1266825 w 6196318"/>
              <a:gd name="connsiteY58" fmla="*/ 91875 h 145386"/>
              <a:gd name="connsiteX59" fmla="*/ 1295400 w 6196318"/>
              <a:gd name="connsiteY59" fmla="*/ 72825 h 145386"/>
              <a:gd name="connsiteX60" fmla="*/ 1328737 w 6196318"/>
              <a:gd name="connsiteY60" fmla="*/ 44250 h 145386"/>
              <a:gd name="connsiteX61" fmla="*/ 1343025 w 6196318"/>
              <a:gd name="connsiteY61" fmla="*/ 39488 h 145386"/>
              <a:gd name="connsiteX62" fmla="*/ 1376362 w 6196318"/>
              <a:gd name="connsiteY62" fmla="*/ 20438 h 145386"/>
              <a:gd name="connsiteX63" fmla="*/ 1400175 w 6196318"/>
              <a:gd name="connsiteY63" fmla="*/ 25200 h 145386"/>
              <a:gd name="connsiteX64" fmla="*/ 1423987 w 6196318"/>
              <a:gd name="connsiteY64" fmla="*/ 53775 h 145386"/>
              <a:gd name="connsiteX65" fmla="*/ 1433512 w 6196318"/>
              <a:gd name="connsiteY65" fmla="*/ 68063 h 145386"/>
              <a:gd name="connsiteX66" fmla="*/ 1462087 w 6196318"/>
              <a:gd name="connsiteY66" fmla="*/ 82350 h 145386"/>
              <a:gd name="connsiteX67" fmla="*/ 1476375 w 6196318"/>
              <a:gd name="connsiteY67" fmla="*/ 72825 h 145386"/>
              <a:gd name="connsiteX68" fmla="*/ 1509712 w 6196318"/>
              <a:gd name="connsiteY68" fmla="*/ 63300 h 145386"/>
              <a:gd name="connsiteX69" fmla="*/ 1524000 w 6196318"/>
              <a:gd name="connsiteY69" fmla="*/ 58538 h 145386"/>
              <a:gd name="connsiteX70" fmla="*/ 1562100 w 6196318"/>
              <a:gd name="connsiteY70" fmla="*/ 63300 h 145386"/>
              <a:gd name="connsiteX71" fmla="*/ 1581150 w 6196318"/>
              <a:gd name="connsiteY71" fmla="*/ 91875 h 145386"/>
              <a:gd name="connsiteX72" fmla="*/ 1585912 w 6196318"/>
              <a:gd name="connsiteY72" fmla="*/ 106163 h 145386"/>
              <a:gd name="connsiteX73" fmla="*/ 1609725 w 6196318"/>
              <a:gd name="connsiteY73" fmla="*/ 82350 h 145386"/>
              <a:gd name="connsiteX74" fmla="*/ 1638300 w 6196318"/>
              <a:gd name="connsiteY74" fmla="*/ 91875 h 145386"/>
              <a:gd name="connsiteX75" fmla="*/ 1657350 w 6196318"/>
              <a:gd name="connsiteY75" fmla="*/ 110925 h 145386"/>
              <a:gd name="connsiteX76" fmla="*/ 1685925 w 6196318"/>
              <a:gd name="connsiteY76" fmla="*/ 125213 h 145386"/>
              <a:gd name="connsiteX77" fmla="*/ 1714500 w 6196318"/>
              <a:gd name="connsiteY77" fmla="*/ 110925 h 145386"/>
              <a:gd name="connsiteX78" fmla="*/ 1733550 w 6196318"/>
              <a:gd name="connsiteY78" fmla="*/ 96638 h 145386"/>
              <a:gd name="connsiteX79" fmla="*/ 1747837 w 6196318"/>
              <a:gd name="connsiteY79" fmla="*/ 82350 h 145386"/>
              <a:gd name="connsiteX80" fmla="*/ 1762125 w 6196318"/>
              <a:gd name="connsiteY80" fmla="*/ 77588 h 145386"/>
              <a:gd name="connsiteX81" fmla="*/ 1795462 w 6196318"/>
              <a:gd name="connsiteY81" fmla="*/ 110925 h 145386"/>
              <a:gd name="connsiteX82" fmla="*/ 1828800 w 6196318"/>
              <a:gd name="connsiteY82" fmla="*/ 68063 h 145386"/>
              <a:gd name="connsiteX83" fmla="*/ 1847850 w 6196318"/>
              <a:gd name="connsiteY83" fmla="*/ 63300 h 145386"/>
              <a:gd name="connsiteX84" fmla="*/ 1862137 w 6196318"/>
              <a:gd name="connsiteY84" fmla="*/ 58538 h 145386"/>
              <a:gd name="connsiteX85" fmla="*/ 1876425 w 6196318"/>
              <a:gd name="connsiteY85" fmla="*/ 91875 h 145386"/>
              <a:gd name="connsiteX86" fmla="*/ 1905000 w 6196318"/>
              <a:gd name="connsiteY86" fmla="*/ 115688 h 145386"/>
              <a:gd name="connsiteX87" fmla="*/ 1914525 w 6196318"/>
              <a:gd name="connsiteY87" fmla="*/ 82350 h 145386"/>
              <a:gd name="connsiteX88" fmla="*/ 1924050 w 6196318"/>
              <a:gd name="connsiteY88" fmla="*/ 63300 h 145386"/>
              <a:gd name="connsiteX89" fmla="*/ 1938337 w 6196318"/>
              <a:gd name="connsiteY89" fmla="*/ 58538 h 145386"/>
              <a:gd name="connsiteX90" fmla="*/ 1966912 w 6196318"/>
              <a:gd name="connsiteY90" fmla="*/ 82350 h 145386"/>
              <a:gd name="connsiteX91" fmla="*/ 2000250 w 6196318"/>
              <a:gd name="connsiteY91" fmla="*/ 106163 h 145386"/>
              <a:gd name="connsiteX92" fmla="*/ 2014537 w 6196318"/>
              <a:gd name="connsiteY92" fmla="*/ 101400 h 145386"/>
              <a:gd name="connsiteX93" fmla="*/ 2033587 w 6196318"/>
              <a:gd name="connsiteY93" fmla="*/ 96638 h 145386"/>
              <a:gd name="connsiteX94" fmla="*/ 2066925 w 6196318"/>
              <a:gd name="connsiteY94" fmla="*/ 82350 h 145386"/>
              <a:gd name="connsiteX95" fmla="*/ 2095500 w 6196318"/>
              <a:gd name="connsiteY95" fmla="*/ 106163 h 145386"/>
              <a:gd name="connsiteX96" fmla="*/ 2105025 w 6196318"/>
              <a:gd name="connsiteY96" fmla="*/ 120450 h 145386"/>
              <a:gd name="connsiteX97" fmla="*/ 2138362 w 6196318"/>
              <a:gd name="connsiteY97" fmla="*/ 101400 h 145386"/>
              <a:gd name="connsiteX98" fmla="*/ 2157412 w 6196318"/>
              <a:gd name="connsiteY98" fmla="*/ 96638 h 145386"/>
              <a:gd name="connsiteX99" fmla="*/ 2171700 w 6196318"/>
              <a:gd name="connsiteY99" fmla="*/ 91875 h 145386"/>
              <a:gd name="connsiteX100" fmla="*/ 2200275 w 6196318"/>
              <a:gd name="connsiteY100" fmla="*/ 101400 h 145386"/>
              <a:gd name="connsiteX101" fmla="*/ 2219325 w 6196318"/>
              <a:gd name="connsiteY101" fmla="*/ 129975 h 145386"/>
              <a:gd name="connsiteX102" fmla="*/ 2238375 w 6196318"/>
              <a:gd name="connsiteY102" fmla="*/ 106163 h 145386"/>
              <a:gd name="connsiteX103" fmla="*/ 2252662 w 6196318"/>
              <a:gd name="connsiteY103" fmla="*/ 91875 h 145386"/>
              <a:gd name="connsiteX104" fmla="*/ 2276475 w 6196318"/>
              <a:gd name="connsiteY104" fmla="*/ 63300 h 145386"/>
              <a:gd name="connsiteX105" fmla="*/ 2290762 w 6196318"/>
              <a:gd name="connsiteY105" fmla="*/ 58538 h 145386"/>
              <a:gd name="connsiteX106" fmla="*/ 2309812 w 6196318"/>
              <a:gd name="connsiteY106" fmla="*/ 87113 h 145386"/>
              <a:gd name="connsiteX107" fmla="*/ 2319337 w 6196318"/>
              <a:gd name="connsiteY107" fmla="*/ 101400 h 145386"/>
              <a:gd name="connsiteX108" fmla="*/ 2338387 w 6196318"/>
              <a:gd name="connsiteY108" fmla="*/ 82350 h 145386"/>
              <a:gd name="connsiteX109" fmla="*/ 2352675 w 6196318"/>
              <a:gd name="connsiteY109" fmla="*/ 68063 h 145386"/>
              <a:gd name="connsiteX110" fmla="*/ 2386012 w 6196318"/>
              <a:gd name="connsiteY110" fmla="*/ 34725 h 145386"/>
              <a:gd name="connsiteX111" fmla="*/ 2400300 w 6196318"/>
              <a:gd name="connsiteY111" fmla="*/ 44250 h 145386"/>
              <a:gd name="connsiteX112" fmla="*/ 2409825 w 6196318"/>
              <a:gd name="connsiteY112" fmla="*/ 58538 h 145386"/>
              <a:gd name="connsiteX113" fmla="*/ 2424112 w 6196318"/>
              <a:gd name="connsiteY113" fmla="*/ 77588 h 145386"/>
              <a:gd name="connsiteX114" fmla="*/ 2433637 w 6196318"/>
              <a:gd name="connsiteY114" fmla="*/ 96638 h 145386"/>
              <a:gd name="connsiteX115" fmla="*/ 2462212 w 6196318"/>
              <a:gd name="connsiteY115" fmla="*/ 115688 h 145386"/>
              <a:gd name="connsiteX116" fmla="*/ 2471737 w 6196318"/>
              <a:gd name="connsiteY116" fmla="*/ 101400 h 145386"/>
              <a:gd name="connsiteX117" fmla="*/ 2476500 w 6196318"/>
              <a:gd name="connsiteY117" fmla="*/ 87113 h 145386"/>
              <a:gd name="connsiteX118" fmla="*/ 2505075 w 6196318"/>
              <a:gd name="connsiteY118" fmla="*/ 53775 h 145386"/>
              <a:gd name="connsiteX119" fmla="*/ 2528887 w 6196318"/>
              <a:gd name="connsiteY119" fmla="*/ 29963 h 145386"/>
              <a:gd name="connsiteX120" fmla="*/ 2543175 w 6196318"/>
              <a:gd name="connsiteY120" fmla="*/ 49013 h 145386"/>
              <a:gd name="connsiteX121" fmla="*/ 2562225 w 6196318"/>
              <a:gd name="connsiteY121" fmla="*/ 77588 h 145386"/>
              <a:gd name="connsiteX122" fmla="*/ 2576512 w 6196318"/>
              <a:gd name="connsiteY122" fmla="*/ 91875 h 145386"/>
              <a:gd name="connsiteX123" fmla="*/ 2590800 w 6196318"/>
              <a:gd name="connsiteY123" fmla="*/ 82350 h 145386"/>
              <a:gd name="connsiteX124" fmla="*/ 2605087 w 6196318"/>
              <a:gd name="connsiteY124" fmla="*/ 49013 h 145386"/>
              <a:gd name="connsiteX125" fmla="*/ 2619375 w 6196318"/>
              <a:gd name="connsiteY125" fmla="*/ 34725 h 145386"/>
              <a:gd name="connsiteX126" fmla="*/ 2628900 w 6196318"/>
              <a:gd name="connsiteY126" fmla="*/ 49013 h 145386"/>
              <a:gd name="connsiteX127" fmla="*/ 2657475 w 6196318"/>
              <a:gd name="connsiteY127" fmla="*/ 39488 h 145386"/>
              <a:gd name="connsiteX128" fmla="*/ 2671762 w 6196318"/>
              <a:gd name="connsiteY128" fmla="*/ 34725 h 145386"/>
              <a:gd name="connsiteX129" fmla="*/ 2681287 w 6196318"/>
              <a:gd name="connsiteY129" fmla="*/ 63300 h 145386"/>
              <a:gd name="connsiteX130" fmla="*/ 2695575 w 6196318"/>
              <a:gd name="connsiteY130" fmla="*/ 49013 h 145386"/>
              <a:gd name="connsiteX131" fmla="*/ 2705100 w 6196318"/>
              <a:gd name="connsiteY131" fmla="*/ 34725 h 145386"/>
              <a:gd name="connsiteX132" fmla="*/ 2719387 w 6196318"/>
              <a:gd name="connsiteY132" fmla="*/ 25200 h 145386"/>
              <a:gd name="connsiteX133" fmla="*/ 2733675 w 6196318"/>
              <a:gd name="connsiteY133" fmla="*/ 39488 h 145386"/>
              <a:gd name="connsiteX134" fmla="*/ 2752725 w 6196318"/>
              <a:gd name="connsiteY134" fmla="*/ 44250 h 145386"/>
              <a:gd name="connsiteX135" fmla="*/ 2762250 w 6196318"/>
              <a:gd name="connsiteY135" fmla="*/ 29963 h 145386"/>
              <a:gd name="connsiteX136" fmla="*/ 2795587 w 6196318"/>
              <a:gd name="connsiteY136" fmla="*/ 10913 h 145386"/>
              <a:gd name="connsiteX137" fmla="*/ 2809875 w 6196318"/>
              <a:gd name="connsiteY137" fmla="*/ 1388 h 145386"/>
              <a:gd name="connsiteX138" fmla="*/ 2814637 w 6196318"/>
              <a:gd name="connsiteY138" fmla="*/ 15675 h 145386"/>
              <a:gd name="connsiteX139" fmla="*/ 2828925 w 6196318"/>
              <a:gd name="connsiteY139" fmla="*/ 44250 h 145386"/>
              <a:gd name="connsiteX140" fmla="*/ 2843212 w 6196318"/>
              <a:gd name="connsiteY140" fmla="*/ 29963 h 145386"/>
              <a:gd name="connsiteX141" fmla="*/ 2852737 w 6196318"/>
              <a:gd name="connsiteY141" fmla="*/ 15675 h 145386"/>
              <a:gd name="connsiteX142" fmla="*/ 2867025 w 6196318"/>
              <a:gd name="connsiteY142" fmla="*/ 6150 h 145386"/>
              <a:gd name="connsiteX143" fmla="*/ 2881312 w 6196318"/>
              <a:gd name="connsiteY143" fmla="*/ 10913 h 145386"/>
              <a:gd name="connsiteX144" fmla="*/ 2895600 w 6196318"/>
              <a:gd name="connsiteY144" fmla="*/ 39488 h 145386"/>
              <a:gd name="connsiteX145" fmla="*/ 2909887 w 6196318"/>
              <a:gd name="connsiteY145" fmla="*/ 29963 h 145386"/>
              <a:gd name="connsiteX146" fmla="*/ 2924175 w 6196318"/>
              <a:gd name="connsiteY146" fmla="*/ 15675 h 145386"/>
              <a:gd name="connsiteX147" fmla="*/ 2938462 w 6196318"/>
              <a:gd name="connsiteY147" fmla="*/ 25200 h 145386"/>
              <a:gd name="connsiteX148" fmla="*/ 2952750 w 6196318"/>
              <a:gd name="connsiteY148" fmla="*/ 53775 h 145386"/>
              <a:gd name="connsiteX149" fmla="*/ 2957512 w 6196318"/>
              <a:gd name="connsiteY149" fmla="*/ 68063 h 145386"/>
              <a:gd name="connsiteX150" fmla="*/ 3005137 w 6196318"/>
              <a:gd name="connsiteY150" fmla="*/ 53775 h 145386"/>
              <a:gd name="connsiteX151" fmla="*/ 3019425 w 6196318"/>
              <a:gd name="connsiteY151" fmla="*/ 63300 h 145386"/>
              <a:gd name="connsiteX152" fmla="*/ 3024187 w 6196318"/>
              <a:gd name="connsiteY152" fmla="*/ 82350 h 145386"/>
              <a:gd name="connsiteX153" fmla="*/ 3033712 w 6196318"/>
              <a:gd name="connsiteY153" fmla="*/ 96638 h 145386"/>
              <a:gd name="connsiteX154" fmla="*/ 3076575 w 6196318"/>
              <a:gd name="connsiteY154" fmla="*/ 96638 h 145386"/>
              <a:gd name="connsiteX155" fmla="*/ 3086100 w 6196318"/>
              <a:gd name="connsiteY155" fmla="*/ 125213 h 145386"/>
              <a:gd name="connsiteX156" fmla="*/ 3095625 w 6196318"/>
              <a:gd name="connsiteY156" fmla="*/ 139500 h 145386"/>
              <a:gd name="connsiteX157" fmla="*/ 3109912 w 6196318"/>
              <a:gd name="connsiteY157" fmla="*/ 129975 h 145386"/>
              <a:gd name="connsiteX158" fmla="*/ 3138487 w 6196318"/>
              <a:gd name="connsiteY158" fmla="*/ 120450 h 145386"/>
              <a:gd name="connsiteX159" fmla="*/ 3152775 w 6196318"/>
              <a:gd name="connsiteY159" fmla="*/ 129975 h 145386"/>
              <a:gd name="connsiteX160" fmla="*/ 3162300 w 6196318"/>
              <a:gd name="connsiteY160" fmla="*/ 144263 h 145386"/>
              <a:gd name="connsiteX161" fmla="*/ 3176587 w 6196318"/>
              <a:gd name="connsiteY161" fmla="*/ 134738 h 145386"/>
              <a:gd name="connsiteX162" fmla="*/ 3200400 w 6196318"/>
              <a:gd name="connsiteY162" fmla="*/ 110925 h 145386"/>
              <a:gd name="connsiteX163" fmla="*/ 3224212 w 6196318"/>
              <a:gd name="connsiteY163" fmla="*/ 115688 h 145386"/>
              <a:gd name="connsiteX164" fmla="*/ 3233737 w 6196318"/>
              <a:gd name="connsiteY164" fmla="*/ 129975 h 145386"/>
              <a:gd name="connsiteX165" fmla="*/ 3248025 w 6196318"/>
              <a:gd name="connsiteY165" fmla="*/ 120450 h 145386"/>
              <a:gd name="connsiteX166" fmla="*/ 3257550 w 6196318"/>
              <a:gd name="connsiteY166" fmla="*/ 101400 h 145386"/>
              <a:gd name="connsiteX167" fmla="*/ 3286125 w 6196318"/>
              <a:gd name="connsiteY167" fmla="*/ 77588 h 145386"/>
              <a:gd name="connsiteX168" fmla="*/ 3300412 w 6196318"/>
              <a:gd name="connsiteY168" fmla="*/ 91875 h 145386"/>
              <a:gd name="connsiteX169" fmla="*/ 3309937 w 6196318"/>
              <a:gd name="connsiteY169" fmla="*/ 106163 h 145386"/>
              <a:gd name="connsiteX170" fmla="*/ 3324225 w 6196318"/>
              <a:gd name="connsiteY170" fmla="*/ 110925 h 145386"/>
              <a:gd name="connsiteX171" fmla="*/ 3333750 w 6196318"/>
              <a:gd name="connsiteY171" fmla="*/ 96638 h 145386"/>
              <a:gd name="connsiteX172" fmla="*/ 3376612 w 6196318"/>
              <a:gd name="connsiteY172" fmla="*/ 72825 h 145386"/>
              <a:gd name="connsiteX173" fmla="*/ 3390900 w 6196318"/>
              <a:gd name="connsiteY173" fmla="*/ 82350 h 145386"/>
              <a:gd name="connsiteX174" fmla="*/ 3405187 w 6196318"/>
              <a:gd name="connsiteY174" fmla="*/ 110925 h 145386"/>
              <a:gd name="connsiteX175" fmla="*/ 3424237 w 6196318"/>
              <a:gd name="connsiteY175" fmla="*/ 106163 h 145386"/>
              <a:gd name="connsiteX176" fmla="*/ 3433762 w 6196318"/>
              <a:gd name="connsiteY176" fmla="*/ 91875 h 145386"/>
              <a:gd name="connsiteX177" fmla="*/ 3448050 w 6196318"/>
              <a:gd name="connsiteY177" fmla="*/ 82350 h 145386"/>
              <a:gd name="connsiteX178" fmla="*/ 3462337 w 6196318"/>
              <a:gd name="connsiteY178" fmla="*/ 87113 h 145386"/>
              <a:gd name="connsiteX179" fmla="*/ 3471862 w 6196318"/>
              <a:gd name="connsiteY179" fmla="*/ 101400 h 145386"/>
              <a:gd name="connsiteX180" fmla="*/ 3486150 w 6196318"/>
              <a:gd name="connsiteY180" fmla="*/ 115688 h 145386"/>
              <a:gd name="connsiteX181" fmla="*/ 3500437 w 6196318"/>
              <a:gd name="connsiteY181" fmla="*/ 106163 h 145386"/>
              <a:gd name="connsiteX182" fmla="*/ 3509962 w 6196318"/>
              <a:gd name="connsiteY182" fmla="*/ 91875 h 145386"/>
              <a:gd name="connsiteX183" fmla="*/ 3524250 w 6196318"/>
              <a:gd name="connsiteY183" fmla="*/ 87113 h 145386"/>
              <a:gd name="connsiteX184" fmla="*/ 3562350 w 6196318"/>
              <a:gd name="connsiteY184" fmla="*/ 120450 h 145386"/>
              <a:gd name="connsiteX185" fmla="*/ 3581400 w 6196318"/>
              <a:gd name="connsiteY185" fmla="*/ 115688 h 145386"/>
              <a:gd name="connsiteX186" fmla="*/ 3609975 w 6196318"/>
              <a:gd name="connsiteY186" fmla="*/ 91875 h 145386"/>
              <a:gd name="connsiteX187" fmla="*/ 3638550 w 6196318"/>
              <a:gd name="connsiteY187" fmla="*/ 72825 h 145386"/>
              <a:gd name="connsiteX188" fmla="*/ 3648075 w 6196318"/>
              <a:gd name="connsiteY188" fmla="*/ 58538 h 145386"/>
              <a:gd name="connsiteX189" fmla="*/ 3652837 w 6196318"/>
              <a:gd name="connsiteY189" fmla="*/ 44250 h 145386"/>
              <a:gd name="connsiteX190" fmla="*/ 3676650 w 6196318"/>
              <a:gd name="connsiteY190" fmla="*/ 72825 h 145386"/>
              <a:gd name="connsiteX191" fmla="*/ 3719512 w 6196318"/>
              <a:gd name="connsiteY191" fmla="*/ 91875 h 145386"/>
              <a:gd name="connsiteX192" fmla="*/ 3762375 w 6196318"/>
              <a:gd name="connsiteY192" fmla="*/ 101400 h 145386"/>
              <a:gd name="connsiteX193" fmla="*/ 3805237 w 6196318"/>
              <a:gd name="connsiteY193" fmla="*/ 96638 h 145386"/>
              <a:gd name="connsiteX194" fmla="*/ 3819525 w 6196318"/>
              <a:gd name="connsiteY194" fmla="*/ 63300 h 145386"/>
              <a:gd name="connsiteX195" fmla="*/ 3848100 w 6196318"/>
              <a:gd name="connsiteY195" fmla="*/ 58538 h 145386"/>
              <a:gd name="connsiteX196" fmla="*/ 3876675 w 6196318"/>
              <a:gd name="connsiteY196" fmla="*/ 44250 h 145386"/>
              <a:gd name="connsiteX197" fmla="*/ 3886200 w 6196318"/>
              <a:gd name="connsiteY197" fmla="*/ 58538 h 145386"/>
              <a:gd name="connsiteX198" fmla="*/ 3890962 w 6196318"/>
              <a:gd name="connsiteY198" fmla="*/ 82350 h 145386"/>
              <a:gd name="connsiteX199" fmla="*/ 3924300 w 6196318"/>
              <a:gd name="connsiteY199" fmla="*/ 63300 h 145386"/>
              <a:gd name="connsiteX200" fmla="*/ 3943350 w 6196318"/>
              <a:gd name="connsiteY200" fmla="*/ 68063 h 145386"/>
              <a:gd name="connsiteX201" fmla="*/ 3967162 w 6196318"/>
              <a:gd name="connsiteY201" fmla="*/ 91875 h 145386"/>
              <a:gd name="connsiteX202" fmla="*/ 3995737 w 6196318"/>
              <a:gd name="connsiteY202" fmla="*/ 106163 h 145386"/>
              <a:gd name="connsiteX203" fmla="*/ 4014787 w 6196318"/>
              <a:gd name="connsiteY203" fmla="*/ 101400 h 145386"/>
              <a:gd name="connsiteX204" fmla="*/ 4038600 w 6196318"/>
              <a:gd name="connsiteY204" fmla="*/ 96638 h 145386"/>
              <a:gd name="connsiteX205" fmla="*/ 4052887 w 6196318"/>
              <a:gd name="connsiteY205" fmla="*/ 91875 h 145386"/>
              <a:gd name="connsiteX206" fmla="*/ 4086225 w 6196318"/>
              <a:gd name="connsiteY206" fmla="*/ 87113 h 145386"/>
              <a:gd name="connsiteX207" fmla="*/ 4081462 w 6196318"/>
              <a:gd name="connsiteY207" fmla="*/ 68063 h 145386"/>
              <a:gd name="connsiteX208" fmla="*/ 4071937 w 6196318"/>
              <a:gd name="connsiteY208" fmla="*/ 53775 h 145386"/>
              <a:gd name="connsiteX209" fmla="*/ 4100512 w 6196318"/>
              <a:gd name="connsiteY209" fmla="*/ 63300 h 145386"/>
              <a:gd name="connsiteX210" fmla="*/ 4129087 w 6196318"/>
              <a:gd name="connsiteY210" fmla="*/ 72825 h 145386"/>
              <a:gd name="connsiteX211" fmla="*/ 4152900 w 6196318"/>
              <a:gd name="connsiteY211" fmla="*/ 77588 h 145386"/>
              <a:gd name="connsiteX212" fmla="*/ 4162425 w 6196318"/>
              <a:gd name="connsiteY212" fmla="*/ 91875 h 145386"/>
              <a:gd name="connsiteX213" fmla="*/ 4205287 w 6196318"/>
              <a:gd name="connsiteY213" fmla="*/ 77588 h 145386"/>
              <a:gd name="connsiteX214" fmla="*/ 4229100 w 6196318"/>
              <a:gd name="connsiteY214" fmla="*/ 72825 h 145386"/>
              <a:gd name="connsiteX215" fmla="*/ 4267200 w 6196318"/>
              <a:gd name="connsiteY215" fmla="*/ 53775 h 145386"/>
              <a:gd name="connsiteX216" fmla="*/ 4276725 w 6196318"/>
              <a:gd name="connsiteY216" fmla="*/ 68063 h 145386"/>
              <a:gd name="connsiteX217" fmla="*/ 4295775 w 6196318"/>
              <a:gd name="connsiteY217" fmla="*/ 96638 h 145386"/>
              <a:gd name="connsiteX218" fmla="*/ 4310062 w 6196318"/>
              <a:gd name="connsiteY218" fmla="*/ 87113 h 145386"/>
              <a:gd name="connsiteX219" fmla="*/ 4343400 w 6196318"/>
              <a:gd name="connsiteY219" fmla="*/ 49013 h 145386"/>
              <a:gd name="connsiteX220" fmla="*/ 4357687 w 6196318"/>
              <a:gd name="connsiteY220" fmla="*/ 44250 h 145386"/>
              <a:gd name="connsiteX221" fmla="*/ 4371975 w 6196318"/>
              <a:gd name="connsiteY221" fmla="*/ 49013 h 145386"/>
              <a:gd name="connsiteX222" fmla="*/ 4381500 w 6196318"/>
              <a:gd name="connsiteY222" fmla="*/ 77588 h 145386"/>
              <a:gd name="connsiteX223" fmla="*/ 4443412 w 6196318"/>
              <a:gd name="connsiteY223" fmla="*/ 68063 h 145386"/>
              <a:gd name="connsiteX224" fmla="*/ 4486275 w 6196318"/>
              <a:gd name="connsiteY224" fmla="*/ 72825 h 145386"/>
              <a:gd name="connsiteX225" fmla="*/ 4495800 w 6196318"/>
              <a:gd name="connsiteY225" fmla="*/ 87113 h 145386"/>
              <a:gd name="connsiteX226" fmla="*/ 4500562 w 6196318"/>
              <a:gd name="connsiteY226" fmla="*/ 101400 h 145386"/>
              <a:gd name="connsiteX227" fmla="*/ 4514850 w 6196318"/>
              <a:gd name="connsiteY227" fmla="*/ 96638 h 145386"/>
              <a:gd name="connsiteX228" fmla="*/ 4533900 w 6196318"/>
              <a:gd name="connsiteY228" fmla="*/ 82350 h 145386"/>
              <a:gd name="connsiteX229" fmla="*/ 4562475 w 6196318"/>
              <a:gd name="connsiteY229" fmla="*/ 72825 h 145386"/>
              <a:gd name="connsiteX230" fmla="*/ 4576762 w 6196318"/>
              <a:gd name="connsiteY230" fmla="*/ 77588 h 145386"/>
              <a:gd name="connsiteX231" fmla="*/ 4591050 w 6196318"/>
              <a:gd name="connsiteY231" fmla="*/ 106163 h 145386"/>
              <a:gd name="connsiteX232" fmla="*/ 4605337 w 6196318"/>
              <a:gd name="connsiteY232" fmla="*/ 115688 h 145386"/>
              <a:gd name="connsiteX233" fmla="*/ 4624387 w 6196318"/>
              <a:gd name="connsiteY233" fmla="*/ 87113 h 145386"/>
              <a:gd name="connsiteX234" fmla="*/ 4633912 w 6196318"/>
              <a:gd name="connsiteY234" fmla="*/ 72825 h 145386"/>
              <a:gd name="connsiteX235" fmla="*/ 4662487 w 6196318"/>
              <a:gd name="connsiteY235" fmla="*/ 63300 h 145386"/>
              <a:gd name="connsiteX236" fmla="*/ 4676775 w 6196318"/>
              <a:gd name="connsiteY236" fmla="*/ 58538 h 145386"/>
              <a:gd name="connsiteX237" fmla="*/ 4691062 w 6196318"/>
              <a:gd name="connsiteY237" fmla="*/ 63300 h 145386"/>
              <a:gd name="connsiteX238" fmla="*/ 4719637 w 6196318"/>
              <a:gd name="connsiteY238" fmla="*/ 82350 h 145386"/>
              <a:gd name="connsiteX239" fmla="*/ 4733925 w 6196318"/>
              <a:gd name="connsiteY239" fmla="*/ 72825 h 145386"/>
              <a:gd name="connsiteX240" fmla="*/ 4738687 w 6196318"/>
              <a:gd name="connsiteY240" fmla="*/ 58538 h 145386"/>
              <a:gd name="connsiteX241" fmla="*/ 4748212 w 6196318"/>
              <a:gd name="connsiteY241" fmla="*/ 44250 h 145386"/>
              <a:gd name="connsiteX242" fmla="*/ 4781550 w 6196318"/>
              <a:gd name="connsiteY242" fmla="*/ 49013 h 145386"/>
              <a:gd name="connsiteX243" fmla="*/ 4795837 w 6196318"/>
              <a:gd name="connsiteY243" fmla="*/ 53775 h 145386"/>
              <a:gd name="connsiteX244" fmla="*/ 4824412 w 6196318"/>
              <a:gd name="connsiteY244" fmla="*/ 82350 h 145386"/>
              <a:gd name="connsiteX245" fmla="*/ 4843462 w 6196318"/>
              <a:gd name="connsiteY245" fmla="*/ 110925 h 145386"/>
              <a:gd name="connsiteX246" fmla="*/ 4919662 w 6196318"/>
              <a:gd name="connsiteY246" fmla="*/ 120450 h 145386"/>
              <a:gd name="connsiteX247" fmla="*/ 4967287 w 6196318"/>
              <a:gd name="connsiteY247" fmla="*/ 115688 h 145386"/>
              <a:gd name="connsiteX248" fmla="*/ 4981575 w 6196318"/>
              <a:gd name="connsiteY248" fmla="*/ 110925 h 145386"/>
              <a:gd name="connsiteX249" fmla="*/ 4976812 w 6196318"/>
              <a:gd name="connsiteY249" fmla="*/ 87113 h 145386"/>
              <a:gd name="connsiteX250" fmla="*/ 4967287 w 6196318"/>
              <a:gd name="connsiteY250" fmla="*/ 72825 h 145386"/>
              <a:gd name="connsiteX251" fmla="*/ 5053012 w 6196318"/>
              <a:gd name="connsiteY251" fmla="*/ 72825 h 145386"/>
              <a:gd name="connsiteX252" fmla="*/ 5062537 w 6196318"/>
              <a:gd name="connsiteY252" fmla="*/ 87113 h 145386"/>
              <a:gd name="connsiteX253" fmla="*/ 5076825 w 6196318"/>
              <a:gd name="connsiteY253" fmla="*/ 96638 h 145386"/>
              <a:gd name="connsiteX254" fmla="*/ 5119687 w 6196318"/>
              <a:gd name="connsiteY254" fmla="*/ 77588 h 145386"/>
              <a:gd name="connsiteX255" fmla="*/ 5133975 w 6196318"/>
              <a:gd name="connsiteY255" fmla="*/ 72825 h 145386"/>
              <a:gd name="connsiteX256" fmla="*/ 5157787 w 6196318"/>
              <a:gd name="connsiteY256" fmla="*/ 101400 h 145386"/>
              <a:gd name="connsiteX257" fmla="*/ 5172075 w 6196318"/>
              <a:gd name="connsiteY257" fmla="*/ 110925 h 145386"/>
              <a:gd name="connsiteX258" fmla="*/ 5200650 w 6196318"/>
              <a:gd name="connsiteY258" fmla="*/ 91875 h 145386"/>
              <a:gd name="connsiteX259" fmla="*/ 5214937 w 6196318"/>
              <a:gd name="connsiteY259" fmla="*/ 87113 h 145386"/>
              <a:gd name="connsiteX260" fmla="*/ 5238750 w 6196318"/>
              <a:gd name="connsiteY260" fmla="*/ 91875 h 145386"/>
              <a:gd name="connsiteX261" fmla="*/ 5253037 w 6196318"/>
              <a:gd name="connsiteY261" fmla="*/ 96638 h 145386"/>
              <a:gd name="connsiteX262" fmla="*/ 5276850 w 6196318"/>
              <a:gd name="connsiteY262" fmla="*/ 120450 h 145386"/>
              <a:gd name="connsiteX263" fmla="*/ 5291137 w 6196318"/>
              <a:gd name="connsiteY263" fmla="*/ 110925 h 145386"/>
              <a:gd name="connsiteX264" fmla="*/ 5295900 w 6196318"/>
              <a:gd name="connsiteY264" fmla="*/ 91875 h 145386"/>
              <a:gd name="connsiteX265" fmla="*/ 5324475 w 6196318"/>
              <a:gd name="connsiteY265" fmla="*/ 77588 h 145386"/>
              <a:gd name="connsiteX266" fmla="*/ 5343525 w 6196318"/>
              <a:gd name="connsiteY266" fmla="*/ 68063 h 145386"/>
              <a:gd name="connsiteX267" fmla="*/ 5381625 w 6196318"/>
              <a:gd name="connsiteY267" fmla="*/ 72825 h 145386"/>
              <a:gd name="connsiteX268" fmla="*/ 5400675 w 6196318"/>
              <a:gd name="connsiteY268" fmla="*/ 101400 h 145386"/>
              <a:gd name="connsiteX269" fmla="*/ 5414962 w 6196318"/>
              <a:gd name="connsiteY269" fmla="*/ 110925 h 145386"/>
              <a:gd name="connsiteX270" fmla="*/ 5443537 w 6196318"/>
              <a:gd name="connsiteY270" fmla="*/ 87113 h 145386"/>
              <a:gd name="connsiteX271" fmla="*/ 5462587 w 6196318"/>
              <a:gd name="connsiteY271" fmla="*/ 63300 h 145386"/>
              <a:gd name="connsiteX272" fmla="*/ 5481637 w 6196318"/>
              <a:gd name="connsiteY272" fmla="*/ 72825 h 145386"/>
              <a:gd name="connsiteX273" fmla="*/ 5491162 w 6196318"/>
              <a:gd name="connsiteY273" fmla="*/ 87113 h 145386"/>
              <a:gd name="connsiteX274" fmla="*/ 5505450 w 6196318"/>
              <a:gd name="connsiteY274" fmla="*/ 106163 h 145386"/>
              <a:gd name="connsiteX275" fmla="*/ 5514975 w 6196318"/>
              <a:gd name="connsiteY275" fmla="*/ 120450 h 145386"/>
              <a:gd name="connsiteX276" fmla="*/ 5534025 w 6196318"/>
              <a:gd name="connsiteY276" fmla="*/ 125213 h 145386"/>
              <a:gd name="connsiteX277" fmla="*/ 5562600 w 6196318"/>
              <a:gd name="connsiteY277" fmla="*/ 120450 h 145386"/>
              <a:gd name="connsiteX278" fmla="*/ 5576887 w 6196318"/>
              <a:gd name="connsiteY278" fmla="*/ 101400 h 145386"/>
              <a:gd name="connsiteX279" fmla="*/ 5591175 w 6196318"/>
              <a:gd name="connsiteY279" fmla="*/ 87113 h 145386"/>
              <a:gd name="connsiteX280" fmla="*/ 5605462 w 6196318"/>
              <a:gd name="connsiteY280" fmla="*/ 77588 h 145386"/>
              <a:gd name="connsiteX281" fmla="*/ 5634037 w 6196318"/>
              <a:gd name="connsiteY281" fmla="*/ 68063 h 145386"/>
              <a:gd name="connsiteX282" fmla="*/ 5648325 w 6196318"/>
              <a:gd name="connsiteY282" fmla="*/ 77588 h 145386"/>
              <a:gd name="connsiteX283" fmla="*/ 5653087 w 6196318"/>
              <a:gd name="connsiteY283" fmla="*/ 91875 h 145386"/>
              <a:gd name="connsiteX284" fmla="*/ 5667375 w 6196318"/>
              <a:gd name="connsiteY284" fmla="*/ 106163 h 145386"/>
              <a:gd name="connsiteX285" fmla="*/ 5672137 w 6196318"/>
              <a:gd name="connsiteY285" fmla="*/ 120450 h 145386"/>
              <a:gd name="connsiteX286" fmla="*/ 5686425 w 6196318"/>
              <a:gd name="connsiteY286" fmla="*/ 115688 h 145386"/>
              <a:gd name="connsiteX287" fmla="*/ 5715000 w 6196318"/>
              <a:gd name="connsiteY287" fmla="*/ 91875 h 145386"/>
              <a:gd name="connsiteX288" fmla="*/ 5743575 w 6196318"/>
              <a:gd name="connsiteY288" fmla="*/ 77588 h 145386"/>
              <a:gd name="connsiteX289" fmla="*/ 5757862 w 6196318"/>
              <a:gd name="connsiteY289" fmla="*/ 91875 h 145386"/>
              <a:gd name="connsiteX290" fmla="*/ 5767387 w 6196318"/>
              <a:gd name="connsiteY290" fmla="*/ 110925 h 145386"/>
              <a:gd name="connsiteX291" fmla="*/ 5776912 w 6196318"/>
              <a:gd name="connsiteY291" fmla="*/ 125213 h 145386"/>
              <a:gd name="connsiteX292" fmla="*/ 5786437 w 6196318"/>
              <a:gd name="connsiteY292" fmla="*/ 87113 h 145386"/>
              <a:gd name="connsiteX293" fmla="*/ 5795962 w 6196318"/>
              <a:gd name="connsiteY293" fmla="*/ 72825 h 145386"/>
              <a:gd name="connsiteX294" fmla="*/ 5800725 w 6196318"/>
              <a:gd name="connsiteY294" fmla="*/ 58538 h 145386"/>
              <a:gd name="connsiteX295" fmla="*/ 5815012 w 6196318"/>
              <a:gd name="connsiteY295" fmla="*/ 53775 h 145386"/>
              <a:gd name="connsiteX296" fmla="*/ 5829300 w 6196318"/>
              <a:gd name="connsiteY296" fmla="*/ 58538 h 145386"/>
              <a:gd name="connsiteX297" fmla="*/ 5834062 w 6196318"/>
              <a:gd name="connsiteY297" fmla="*/ 72825 h 145386"/>
              <a:gd name="connsiteX298" fmla="*/ 5843587 w 6196318"/>
              <a:gd name="connsiteY298" fmla="*/ 87113 h 145386"/>
              <a:gd name="connsiteX299" fmla="*/ 5862637 w 6196318"/>
              <a:gd name="connsiteY299" fmla="*/ 82350 h 145386"/>
              <a:gd name="connsiteX300" fmla="*/ 5876925 w 6196318"/>
              <a:gd name="connsiteY300" fmla="*/ 63300 h 145386"/>
              <a:gd name="connsiteX301" fmla="*/ 5900737 w 6196318"/>
              <a:gd name="connsiteY301" fmla="*/ 39488 h 145386"/>
              <a:gd name="connsiteX302" fmla="*/ 5915025 w 6196318"/>
              <a:gd name="connsiteY302" fmla="*/ 34725 h 145386"/>
              <a:gd name="connsiteX303" fmla="*/ 5929312 w 6196318"/>
              <a:gd name="connsiteY303" fmla="*/ 25200 h 145386"/>
              <a:gd name="connsiteX304" fmla="*/ 5943600 w 6196318"/>
              <a:gd name="connsiteY304" fmla="*/ 39488 h 145386"/>
              <a:gd name="connsiteX305" fmla="*/ 5948362 w 6196318"/>
              <a:gd name="connsiteY305" fmla="*/ 63300 h 145386"/>
              <a:gd name="connsiteX306" fmla="*/ 5962650 w 6196318"/>
              <a:gd name="connsiteY306" fmla="*/ 101400 h 145386"/>
              <a:gd name="connsiteX307" fmla="*/ 5967412 w 6196318"/>
              <a:gd name="connsiteY307" fmla="*/ 115688 h 145386"/>
              <a:gd name="connsiteX308" fmla="*/ 5981700 w 6196318"/>
              <a:gd name="connsiteY308" fmla="*/ 125213 h 145386"/>
              <a:gd name="connsiteX309" fmla="*/ 6000750 w 6196318"/>
              <a:gd name="connsiteY309" fmla="*/ 110925 h 145386"/>
              <a:gd name="connsiteX310" fmla="*/ 6043612 w 6196318"/>
              <a:gd name="connsiteY310" fmla="*/ 72825 h 145386"/>
              <a:gd name="connsiteX311" fmla="*/ 6072187 w 6196318"/>
              <a:gd name="connsiteY311" fmla="*/ 63300 h 145386"/>
              <a:gd name="connsiteX312" fmla="*/ 6076950 w 6196318"/>
              <a:gd name="connsiteY312" fmla="*/ 77588 h 145386"/>
              <a:gd name="connsiteX313" fmla="*/ 6081712 w 6196318"/>
              <a:gd name="connsiteY313" fmla="*/ 96638 h 145386"/>
              <a:gd name="connsiteX314" fmla="*/ 6096000 w 6196318"/>
              <a:gd name="connsiteY314" fmla="*/ 101400 h 145386"/>
              <a:gd name="connsiteX315" fmla="*/ 6105525 w 6196318"/>
              <a:gd name="connsiteY315" fmla="*/ 87113 h 145386"/>
              <a:gd name="connsiteX316" fmla="*/ 6153150 w 6196318"/>
              <a:gd name="connsiteY316" fmla="*/ 82350 h 145386"/>
              <a:gd name="connsiteX317" fmla="*/ 6181725 w 6196318"/>
              <a:gd name="connsiteY317" fmla="*/ 96638 h 145386"/>
              <a:gd name="connsiteX318" fmla="*/ 6191250 w 6196318"/>
              <a:gd name="connsiteY318" fmla="*/ 87113 h 14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</a:cxnLst>
            <a:rect l="l" t="t" r="r" b="b"/>
            <a:pathLst>
              <a:path w="6196318" h="145386">
                <a:moveTo>
                  <a:pt x="0" y="77588"/>
                </a:moveTo>
                <a:cubicBezTo>
                  <a:pt x="27007" y="74212"/>
                  <a:pt x="34678" y="74804"/>
                  <a:pt x="57150" y="68063"/>
                </a:cubicBezTo>
                <a:cubicBezTo>
                  <a:pt x="66767" y="65178"/>
                  <a:pt x="76200" y="61713"/>
                  <a:pt x="85725" y="58538"/>
                </a:cubicBezTo>
                <a:lnTo>
                  <a:pt x="100012" y="53775"/>
                </a:lnTo>
                <a:cubicBezTo>
                  <a:pt x="119389" y="58620"/>
                  <a:pt x="120324" y="57390"/>
                  <a:pt x="138112" y="68063"/>
                </a:cubicBezTo>
                <a:cubicBezTo>
                  <a:pt x="179051" y="92626"/>
                  <a:pt x="152237" y="82297"/>
                  <a:pt x="180975" y="91875"/>
                </a:cubicBezTo>
                <a:cubicBezTo>
                  <a:pt x="185737" y="95050"/>
                  <a:pt x="190032" y="99075"/>
                  <a:pt x="195262" y="101400"/>
                </a:cubicBezTo>
                <a:cubicBezTo>
                  <a:pt x="204437" y="105478"/>
                  <a:pt x="223837" y="110925"/>
                  <a:pt x="223837" y="110925"/>
                </a:cubicBezTo>
                <a:cubicBezTo>
                  <a:pt x="230187" y="109338"/>
                  <a:pt x="236871" y="108741"/>
                  <a:pt x="242887" y="106163"/>
                </a:cubicBezTo>
                <a:cubicBezTo>
                  <a:pt x="248148" y="103908"/>
                  <a:pt x="251451" y="96638"/>
                  <a:pt x="257175" y="96638"/>
                </a:cubicBezTo>
                <a:cubicBezTo>
                  <a:pt x="287504" y="96638"/>
                  <a:pt x="317500" y="102988"/>
                  <a:pt x="347662" y="106163"/>
                </a:cubicBezTo>
                <a:cubicBezTo>
                  <a:pt x="349250" y="110925"/>
                  <a:pt x="347405" y="120450"/>
                  <a:pt x="352425" y="120450"/>
                </a:cubicBezTo>
                <a:cubicBezTo>
                  <a:pt x="360456" y="120450"/>
                  <a:pt x="363893" y="95398"/>
                  <a:pt x="366712" y="91875"/>
                </a:cubicBezTo>
                <a:cubicBezTo>
                  <a:pt x="370288" y="87405"/>
                  <a:pt x="376237" y="85525"/>
                  <a:pt x="381000" y="82350"/>
                </a:cubicBezTo>
                <a:cubicBezTo>
                  <a:pt x="387350" y="85525"/>
                  <a:pt x="394273" y="87748"/>
                  <a:pt x="400050" y="91875"/>
                </a:cubicBezTo>
                <a:cubicBezTo>
                  <a:pt x="431264" y="114171"/>
                  <a:pt x="397976" y="100710"/>
                  <a:pt x="428625" y="110925"/>
                </a:cubicBezTo>
                <a:cubicBezTo>
                  <a:pt x="432536" y="105058"/>
                  <a:pt x="445105" y="84183"/>
                  <a:pt x="452437" y="82350"/>
                </a:cubicBezTo>
                <a:cubicBezTo>
                  <a:pt x="460290" y="80387"/>
                  <a:pt x="468312" y="85525"/>
                  <a:pt x="476250" y="87113"/>
                </a:cubicBezTo>
                <a:cubicBezTo>
                  <a:pt x="482357" y="96274"/>
                  <a:pt x="485785" y="107749"/>
                  <a:pt x="500062" y="106163"/>
                </a:cubicBezTo>
                <a:cubicBezTo>
                  <a:pt x="510041" y="105054"/>
                  <a:pt x="519112" y="99813"/>
                  <a:pt x="528637" y="96638"/>
                </a:cubicBezTo>
                <a:lnTo>
                  <a:pt x="542925" y="91875"/>
                </a:lnTo>
                <a:cubicBezTo>
                  <a:pt x="550862" y="93463"/>
                  <a:pt x="560002" y="92148"/>
                  <a:pt x="566737" y="96638"/>
                </a:cubicBezTo>
                <a:cubicBezTo>
                  <a:pt x="570914" y="99423"/>
                  <a:pt x="567950" y="107375"/>
                  <a:pt x="571500" y="110925"/>
                </a:cubicBezTo>
                <a:cubicBezTo>
                  <a:pt x="575050" y="114475"/>
                  <a:pt x="581025" y="114100"/>
                  <a:pt x="585787" y="115688"/>
                </a:cubicBezTo>
                <a:cubicBezTo>
                  <a:pt x="588925" y="106276"/>
                  <a:pt x="591682" y="93828"/>
                  <a:pt x="600075" y="87113"/>
                </a:cubicBezTo>
                <a:cubicBezTo>
                  <a:pt x="603995" y="83977"/>
                  <a:pt x="609600" y="83938"/>
                  <a:pt x="614362" y="82350"/>
                </a:cubicBezTo>
                <a:cubicBezTo>
                  <a:pt x="654502" y="95730"/>
                  <a:pt x="636361" y="100266"/>
                  <a:pt x="647700" y="77588"/>
                </a:cubicBezTo>
                <a:cubicBezTo>
                  <a:pt x="650260" y="72468"/>
                  <a:pt x="652371" y="66334"/>
                  <a:pt x="657225" y="63300"/>
                </a:cubicBezTo>
                <a:cubicBezTo>
                  <a:pt x="665739" y="57979"/>
                  <a:pt x="685800" y="53775"/>
                  <a:pt x="685800" y="53775"/>
                </a:cubicBezTo>
                <a:cubicBezTo>
                  <a:pt x="695070" y="81590"/>
                  <a:pt x="683308" y="56047"/>
                  <a:pt x="704850" y="77588"/>
                </a:cubicBezTo>
                <a:cubicBezTo>
                  <a:pt x="726393" y="99130"/>
                  <a:pt x="700847" y="87365"/>
                  <a:pt x="728662" y="96638"/>
                </a:cubicBezTo>
                <a:cubicBezTo>
                  <a:pt x="735012" y="95050"/>
                  <a:pt x="741443" y="93756"/>
                  <a:pt x="747712" y="91875"/>
                </a:cubicBezTo>
                <a:cubicBezTo>
                  <a:pt x="757329" y="88990"/>
                  <a:pt x="776287" y="82350"/>
                  <a:pt x="776287" y="82350"/>
                </a:cubicBezTo>
                <a:cubicBezTo>
                  <a:pt x="784225" y="83938"/>
                  <a:pt x="792521" y="84271"/>
                  <a:pt x="800100" y="87113"/>
                </a:cubicBezTo>
                <a:cubicBezTo>
                  <a:pt x="805459" y="89123"/>
                  <a:pt x="808741" y="95697"/>
                  <a:pt x="814387" y="96638"/>
                </a:cubicBezTo>
                <a:cubicBezTo>
                  <a:pt x="819339" y="97463"/>
                  <a:pt x="823912" y="93463"/>
                  <a:pt x="828675" y="91875"/>
                </a:cubicBezTo>
                <a:cubicBezTo>
                  <a:pt x="835025" y="87113"/>
                  <a:pt x="841266" y="82202"/>
                  <a:pt x="847725" y="77588"/>
                </a:cubicBezTo>
                <a:cubicBezTo>
                  <a:pt x="852383" y="74261"/>
                  <a:pt x="856366" y="69004"/>
                  <a:pt x="862012" y="68063"/>
                </a:cubicBezTo>
                <a:cubicBezTo>
                  <a:pt x="866964" y="67238"/>
                  <a:pt x="871537" y="71238"/>
                  <a:pt x="876300" y="72825"/>
                </a:cubicBezTo>
                <a:cubicBezTo>
                  <a:pt x="877887" y="77588"/>
                  <a:pt x="877926" y="83193"/>
                  <a:pt x="881062" y="87113"/>
                </a:cubicBezTo>
                <a:cubicBezTo>
                  <a:pt x="887776" y="95506"/>
                  <a:pt x="900225" y="98263"/>
                  <a:pt x="909637" y="101400"/>
                </a:cubicBezTo>
                <a:cubicBezTo>
                  <a:pt x="915987" y="99813"/>
                  <a:pt x="922833" y="99565"/>
                  <a:pt x="928687" y="96638"/>
                </a:cubicBezTo>
                <a:cubicBezTo>
                  <a:pt x="938926" y="91519"/>
                  <a:pt x="957262" y="77588"/>
                  <a:pt x="957262" y="77588"/>
                </a:cubicBezTo>
                <a:cubicBezTo>
                  <a:pt x="966787" y="80763"/>
                  <a:pt x="977323" y="81792"/>
                  <a:pt x="985837" y="87113"/>
                </a:cubicBezTo>
                <a:cubicBezTo>
                  <a:pt x="1035079" y="117889"/>
                  <a:pt x="957538" y="88791"/>
                  <a:pt x="1009650" y="106163"/>
                </a:cubicBezTo>
                <a:cubicBezTo>
                  <a:pt x="1014412" y="104575"/>
                  <a:pt x="1020017" y="104536"/>
                  <a:pt x="1023937" y="101400"/>
                </a:cubicBezTo>
                <a:cubicBezTo>
                  <a:pt x="1028406" y="97824"/>
                  <a:pt x="1029798" y="91510"/>
                  <a:pt x="1033462" y="87113"/>
                </a:cubicBezTo>
                <a:cubicBezTo>
                  <a:pt x="1037774" y="81939"/>
                  <a:pt x="1043438" y="77999"/>
                  <a:pt x="1047750" y="72825"/>
                </a:cubicBezTo>
                <a:cubicBezTo>
                  <a:pt x="1051414" y="68428"/>
                  <a:pt x="1052806" y="62114"/>
                  <a:pt x="1057275" y="58538"/>
                </a:cubicBezTo>
                <a:cubicBezTo>
                  <a:pt x="1061195" y="55402"/>
                  <a:pt x="1067072" y="56020"/>
                  <a:pt x="1071562" y="53775"/>
                </a:cubicBezTo>
                <a:cubicBezTo>
                  <a:pt x="1108483" y="35314"/>
                  <a:pt x="1064234" y="51455"/>
                  <a:pt x="1100137" y="39488"/>
                </a:cubicBezTo>
                <a:cubicBezTo>
                  <a:pt x="1111530" y="47083"/>
                  <a:pt x="1120378" y="51632"/>
                  <a:pt x="1128712" y="63300"/>
                </a:cubicBezTo>
                <a:cubicBezTo>
                  <a:pt x="1150684" y="94061"/>
                  <a:pt x="1124358" y="73098"/>
                  <a:pt x="1152525" y="91875"/>
                </a:cubicBezTo>
                <a:cubicBezTo>
                  <a:pt x="1157287" y="90288"/>
                  <a:pt x="1162850" y="90195"/>
                  <a:pt x="1166812" y="87113"/>
                </a:cubicBezTo>
                <a:cubicBezTo>
                  <a:pt x="1177445" y="78843"/>
                  <a:pt x="1182608" y="62798"/>
                  <a:pt x="1195387" y="58538"/>
                </a:cubicBezTo>
                <a:lnTo>
                  <a:pt x="1223962" y="49013"/>
                </a:lnTo>
                <a:cubicBezTo>
                  <a:pt x="1227836" y="60632"/>
                  <a:pt x="1229019" y="68356"/>
                  <a:pt x="1238250" y="77588"/>
                </a:cubicBezTo>
                <a:cubicBezTo>
                  <a:pt x="1242297" y="81635"/>
                  <a:pt x="1247418" y="84553"/>
                  <a:pt x="1252537" y="87113"/>
                </a:cubicBezTo>
                <a:cubicBezTo>
                  <a:pt x="1257027" y="89358"/>
                  <a:pt x="1262062" y="90288"/>
                  <a:pt x="1266825" y="91875"/>
                </a:cubicBezTo>
                <a:cubicBezTo>
                  <a:pt x="1276350" y="85525"/>
                  <a:pt x="1287305" y="80920"/>
                  <a:pt x="1295400" y="72825"/>
                </a:cubicBezTo>
                <a:cubicBezTo>
                  <a:pt x="1306659" y="61566"/>
                  <a:pt x="1314483" y="52395"/>
                  <a:pt x="1328737" y="44250"/>
                </a:cubicBezTo>
                <a:cubicBezTo>
                  <a:pt x="1333096" y="41759"/>
                  <a:pt x="1338262" y="41075"/>
                  <a:pt x="1343025" y="39488"/>
                </a:cubicBezTo>
                <a:cubicBezTo>
                  <a:pt x="1349580" y="35118"/>
                  <a:pt x="1369110" y="21244"/>
                  <a:pt x="1376362" y="20438"/>
                </a:cubicBezTo>
                <a:cubicBezTo>
                  <a:pt x="1384407" y="19544"/>
                  <a:pt x="1392237" y="23613"/>
                  <a:pt x="1400175" y="25200"/>
                </a:cubicBezTo>
                <a:cubicBezTo>
                  <a:pt x="1423824" y="60675"/>
                  <a:pt x="1393429" y="17105"/>
                  <a:pt x="1423987" y="53775"/>
                </a:cubicBezTo>
                <a:cubicBezTo>
                  <a:pt x="1427651" y="58172"/>
                  <a:pt x="1429465" y="64016"/>
                  <a:pt x="1433512" y="68063"/>
                </a:cubicBezTo>
                <a:cubicBezTo>
                  <a:pt x="1442744" y="77295"/>
                  <a:pt x="1450467" y="78477"/>
                  <a:pt x="1462087" y="82350"/>
                </a:cubicBezTo>
                <a:cubicBezTo>
                  <a:pt x="1466850" y="79175"/>
                  <a:pt x="1471255" y="75385"/>
                  <a:pt x="1476375" y="72825"/>
                </a:cubicBezTo>
                <a:cubicBezTo>
                  <a:pt x="1483983" y="69021"/>
                  <a:pt x="1502597" y="65333"/>
                  <a:pt x="1509712" y="63300"/>
                </a:cubicBezTo>
                <a:cubicBezTo>
                  <a:pt x="1514539" y="61921"/>
                  <a:pt x="1519237" y="60125"/>
                  <a:pt x="1524000" y="58538"/>
                </a:cubicBezTo>
                <a:cubicBezTo>
                  <a:pt x="1536700" y="60125"/>
                  <a:pt x="1551045" y="56851"/>
                  <a:pt x="1562100" y="63300"/>
                </a:cubicBezTo>
                <a:cubicBezTo>
                  <a:pt x="1571988" y="69068"/>
                  <a:pt x="1581150" y="91875"/>
                  <a:pt x="1581150" y="91875"/>
                </a:cubicBezTo>
                <a:cubicBezTo>
                  <a:pt x="1582737" y="96638"/>
                  <a:pt x="1581422" y="103918"/>
                  <a:pt x="1585912" y="106163"/>
                </a:cubicBezTo>
                <a:cubicBezTo>
                  <a:pt x="1599927" y="113171"/>
                  <a:pt x="1607865" y="86070"/>
                  <a:pt x="1609725" y="82350"/>
                </a:cubicBezTo>
                <a:cubicBezTo>
                  <a:pt x="1619250" y="85525"/>
                  <a:pt x="1635125" y="82350"/>
                  <a:pt x="1638300" y="91875"/>
                </a:cubicBezTo>
                <a:cubicBezTo>
                  <a:pt x="1644649" y="110926"/>
                  <a:pt x="1638299" y="104576"/>
                  <a:pt x="1657350" y="110925"/>
                </a:cubicBezTo>
                <a:cubicBezTo>
                  <a:pt x="1664574" y="115741"/>
                  <a:pt x="1676066" y="125213"/>
                  <a:pt x="1685925" y="125213"/>
                </a:cubicBezTo>
                <a:cubicBezTo>
                  <a:pt x="1695360" y="125213"/>
                  <a:pt x="1707759" y="115739"/>
                  <a:pt x="1714500" y="110925"/>
                </a:cubicBezTo>
                <a:cubicBezTo>
                  <a:pt x="1720959" y="106312"/>
                  <a:pt x="1727524" y="101804"/>
                  <a:pt x="1733550" y="96638"/>
                </a:cubicBezTo>
                <a:cubicBezTo>
                  <a:pt x="1738664" y="92255"/>
                  <a:pt x="1742233" y="86086"/>
                  <a:pt x="1747837" y="82350"/>
                </a:cubicBezTo>
                <a:cubicBezTo>
                  <a:pt x="1752014" y="79565"/>
                  <a:pt x="1757362" y="79175"/>
                  <a:pt x="1762125" y="77588"/>
                </a:cubicBezTo>
                <a:cubicBezTo>
                  <a:pt x="1783960" y="110340"/>
                  <a:pt x="1770315" y="102543"/>
                  <a:pt x="1795462" y="110925"/>
                </a:cubicBezTo>
                <a:cubicBezTo>
                  <a:pt x="1800692" y="103080"/>
                  <a:pt x="1816746" y="74951"/>
                  <a:pt x="1828800" y="68063"/>
                </a:cubicBezTo>
                <a:cubicBezTo>
                  <a:pt x="1834483" y="64816"/>
                  <a:pt x="1841556" y="65098"/>
                  <a:pt x="1847850" y="63300"/>
                </a:cubicBezTo>
                <a:cubicBezTo>
                  <a:pt x="1852677" y="61921"/>
                  <a:pt x="1857375" y="60125"/>
                  <a:pt x="1862137" y="58538"/>
                </a:cubicBezTo>
                <a:cubicBezTo>
                  <a:pt x="1866024" y="70197"/>
                  <a:pt x="1869070" y="81577"/>
                  <a:pt x="1876425" y="91875"/>
                </a:cubicBezTo>
                <a:cubicBezTo>
                  <a:pt x="1884760" y="103545"/>
                  <a:pt x="1893606" y="108092"/>
                  <a:pt x="1905000" y="115688"/>
                </a:cubicBezTo>
                <a:cubicBezTo>
                  <a:pt x="1907418" y="106015"/>
                  <a:pt x="1910424" y="91919"/>
                  <a:pt x="1914525" y="82350"/>
                </a:cubicBezTo>
                <a:cubicBezTo>
                  <a:pt x="1917322" y="75825"/>
                  <a:pt x="1919030" y="68320"/>
                  <a:pt x="1924050" y="63300"/>
                </a:cubicBezTo>
                <a:cubicBezTo>
                  <a:pt x="1927600" y="59750"/>
                  <a:pt x="1933575" y="60125"/>
                  <a:pt x="1938337" y="58538"/>
                </a:cubicBezTo>
                <a:cubicBezTo>
                  <a:pt x="1965625" y="67633"/>
                  <a:pt x="1940964" y="56401"/>
                  <a:pt x="1966912" y="82350"/>
                </a:cubicBezTo>
                <a:cubicBezTo>
                  <a:pt x="1972822" y="88260"/>
                  <a:pt x="1992135" y="100753"/>
                  <a:pt x="2000250" y="106163"/>
                </a:cubicBezTo>
                <a:cubicBezTo>
                  <a:pt x="2005012" y="104575"/>
                  <a:pt x="2009710" y="102779"/>
                  <a:pt x="2014537" y="101400"/>
                </a:cubicBezTo>
                <a:cubicBezTo>
                  <a:pt x="2020831" y="99602"/>
                  <a:pt x="2027571" y="99216"/>
                  <a:pt x="2033587" y="96638"/>
                </a:cubicBezTo>
                <a:cubicBezTo>
                  <a:pt x="2079640" y="76902"/>
                  <a:pt x="2012225" y="96026"/>
                  <a:pt x="2066925" y="82350"/>
                </a:cubicBezTo>
                <a:cubicBezTo>
                  <a:pt x="2080973" y="91716"/>
                  <a:pt x="2084040" y="92412"/>
                  <a:pt x="2095500" y="106163"/>
                </a:cubicBezTo>
                <a:cubicBezTo>
                  <a:pt x="2099164" y="110560"/>
                  <a:pt x="2101850" y="115688"/>
                  <a:pt x="2105025" y="120450"/>
                </a:cubicBezTo>
                <a:cubicBezTo>
                  <a:pt x="2155119" y="107928"/>
                  <a:pt x="2094226" y="126621"/>
                  <a:pt x="2138362" y="101400"/>
                </a:cubicBezTo>
                <a:cubicBezTo>
                  <a:pt x="2144045" y="98153"/>
                  <a:pt x="2151118" y="98436"/>
                  <a:pt x="2157412" y="96638"/>
                </a:cubicBezTo>
                <a:cubicBezTo>
                  <a:pt x="2162239" y="95259"/>
                  <a:pt x="2166937" y="93463"/>
                  <a:pt x="2171700" y="91875"/>
                </a:cubicBezTo>
                <a:cubicBezTo>
                  <a:pt x="2181225" y="95050"/>
                  <a:pt x="2192435" y="95128"/>
                  <a:pt x="2200275" y="101400"/>
                </a:cubicBezTo>
                <a:cubicBezTo>
                  <a:pt x="2209214" y="108551"/>
                  <a:pt x="2219325" y="129975"/>
                  <a:pt x="2219325" y="129975"/>
                </a:cubicBezTo>
                <a:cubicBezTo>
                  <a:pt x="2251276" y="108674"/>
                  <a:pt x="2219973" y="133766"/>
                  <a:pt x="2238375" y="106163"/>
                </a:cubicBezTo>
                <a:cubicBezTo>
                  <a:pt x="2242111" y="100559"/>
                  <a:pt x="2248350" y="97049"/>
                  <a:pt x="2252662" y="91875"/>
                </a:cubicBezTo>
                <a:cubicBezTo>
                  <a:pt x="2263643" y="78698"/>
                  <a:pt x="2260823" y="73734"/>
                  <a:pt x="2276475" y="63300"/>
                </a:cubicBezTo>
                <a:cubicBezTo>
                  <a:pt x="2280652" y="60515"/>
                  <a:pt x="2286000" y="60125"/>
                  <a:pt x="2290762" y="58538"/>
                </a:cubicBezTo>
                <a:lnTo>
                  <a:pt x="2309812" y="87113"/>
                </a:lnTo>
                <a:lnTo>
                  <a:pt x="2319337" y="101400"/>
                </a:lnTo>
                <a:cubicBezTo>
                  <a:pt x="2346553" y="92329"/>
                  <a:pt x="2323872" y="104122"/>
                  <a:pt x="2338387" y="82350"/>
                </a:cubicBezTo>
                <a:cubicBezTo>
                  <a:pt x="2342123" y="76746"/>
                  <a:pt x="2348540" y="73379"/>
                  <a:pt x="2352675" y="68063"/>
                </a:cubicBezTo>
                <a:cubicBezTo>
                  <a:pt x="2379424" y="33673"/>
                  <a:pt x="2358710" y="43827"/>
                  <a:pt x="2386012" y="34725"/>
                </a:cubicBezTo>
                <a:cubicBezTo>
                  <a:pt x="2390775" y="37900"/>
                  <a:pt x="2396253" y="40203"/>
                  <a:pt x="2400300" y="44250"/>
                </a:cubicBezTo>
                <a:cubicBezTo>
                  <a:pt x="2404347" y="48297"/>
                  <a:pt x="2406498" y="53880"/>
                  <a:pt x="2409825" y="58538"/>
                </a:cubicBezTo>
                <a:cubicBezTo>
                  <a:pt x="2414438" y="64997"/>
                  <a:pt x="2419905" y="70857"/>
                  <a:pt x="2424112" y="77588"/>
                </a:cubicBezTo>
                <a:cubicBezTo>
                  <a:pt x="2427875" y="83608"/>
                  <a:pt x="2428617" y="91618"/>
                  <a:pt x="2433637" y="96638"/>
                </a:cubicBezTo>
                <a:cubicBezTo>
                  <a:pt x="2441732" y="104733"/>
                  <a:pt x="2462212" y="115688"/>
                  <a:pt x="2462212" y="115688"/>
                </a:cubicBezTo>
                <a:cubicBezTo>
                  <a:pt x="2465387" y="110925"/>
                  <a:pt x="2469177" y="106520"/>
                  <a:pt x="2471737" y="101400"/>
                </a:cubicBezTo>
                <a:cubicBezTo>
                  <a:pt x="2473982" y="96910"/>
                  <a:pt x="2474009" y="91472"/>
                  <a:pt x="2476500" y="87113"/>
                </a:cubicBezTo>
                <a:cubicBezTo>
                  <a:pt x="2489473" y="64411"/>
                  <a:pt x="2489719" y="72202"/>
                  <a:pt x="2505075" y="53775"/>
                </a:cubicBezTo>
                <a:cubicBezTo>
                  <a:pt x="2524919" y="29963"/>
                  <a:pt x="2502694" y="47426"/>
                  <a:pt x="2528887" y="29963"/>
                </a:cubicBezTo>
                <a:cubicBezTo>
                  <a:pt x="2533650" y="36313"/>
                  <a:pt x="2538623" y="42510"/>
                  <a:pt x="2543175" y="49013"/>
                </a:cubicBezTo>
                <a:cubicBezTo>
                  <a:pt x="2549740" y="58391"/>
                  <a:pt x="2554130" y="69493"/>
                  <a:pt x="2562225" y="77588"/>
                </a:cubicBezTo>
                <a:lnTo>
                  <a:pt x="2576512" y="91875"/>
                </a:lnTo>
                <a:cubicBezTo>
                  <a:pt x="2581275" y="88700"/>
                  <a:pt x="2587136" y="86747"/>
                  <a:pt x="2590800" y="82350"/>
                </a:cubicBezTo>
                <a:cubicBezTo>
                  <a:pt x="2620736" y="46427"/>
                  <a:pt x="2585235" y="78791"/>
                  <a:pt x="2605087" y="49013"/>
                </a:cubicBezTo>
                <a:cubicBezTo>
                  <a:pt x="2608823" y="43409"/>
                  <a:pt x="2614612" y="39488"/>
                  <a:pt x="2619375" y="34725"/>
                </a:cubicBezTo>
                <a:cubicBezTo>
                  <a:pt x="2622550" y="39488"/>
                  <a:pt x="2624430" y="45437"/>
                  <a:pt x="2628900" y="49013"/>
                </a:cubicBezTo>
                <a:cubicBezTo>
                  <a:pt x="2646018" y="62708"/>
                  <a:pt x="2644412" y="48197"/>
                  <a:pt x="2657475" y="39488"/>
                </a:cubicBezTo>
                <a:cubicBezTo>
                  <a:pt x="2661652" y="36703"/>
                  <a:pt x="2667000" y="36313"/>
                  <a:pt x="2671762" y="34725"/>
                </a:cubicBezTo>
                <a:cubicBezTo>
                  <a:pt x="2674937" y="44250"/>
                  <a:pt x="2674187" y="70399"/>
                  <a:pt x="2681287" y="63300"/>
                </a:cubicBezTo>
                <a:cubicBezTo>
                  <a:pt x="2686050" y="58538"/>
                  <a:pt x="2691263" y="54187"/>
                  <a:pt x="2695575" y="49013"/>
                </a:cubicBezTo>
                <a:cubicBezTo>
                  <a:pt x="2699239" y="44616"/>
                  <a:pt x="2701053" y="38773"/>
                  <a:pt x="2705100" y="34725"/>
                </a:cubicBezTo>
                <a:cubicBezTo>
                  <a:pt x="2709147" y="30678"/>
                  <a:pt x="2714625" y="28375"/>
                  <a:pt x="2719387" y="25200"/>
                </a:cubicBezTo>
                <a:cubicBezTo>
                  <a:pt x="2724150" y="29963"/>
                  <a:pt x="2729939" y="33884"/>
                  <a:pt x="2733675" y="39488"/>
                </a:cubicBezTo>
                <a:cubicBezTo>
                  <a:pt x="2744797" y="56172"/>
                  <a:pt x="2729071" y="60018"/>
                  <a:pt x="2752725" y="44250"/>
                </a:cubicBezTo>
                <a:cubicBezTo>
                  <a:pt x="2755900" y="39488"/>
                  <a:pt x="2758203" y="34010"/>
                  <a:pt x="2762250" y="29963"/>
                </a:cubicBezTo>
                <a:cubicBezTo>
                  <a:pt x="2776667" y="15546"/>
                  <a:pt x="2779239" y="16362"/>
                  <a:pt x="2795587" y="10913"/>
                </a:cubicBezTo>
                <a:cubicBezTo>
                  <a:pt x="2800350" y="7738"/>
                  <a:pt x="2804322" y="0"/>
                  <a:pt x="2809875" y="1388"/>
                </a:cubicBezTo>
                <a:cubicBezTo>
                  <a:pt x="2814745" y="2605"/>
                  <a:pt x="2812392" y="11185"/>
                  <a:pt x="2814637" y="15675"/>
                </a:cubicBezTo>
                <a:cubicBezTo>
                  <a:pt x="2833105" y="52611"/>
                  <a:pt x="2816951" y="8333"/>
                  <a:pt x="2828925" y="44250"/>
                </a:cubicBezTo>
                <a:cubicBezTo>
                  <a:pt x="2833687" y="39488"/>
                  <a:pt x="2838900" y="35137"/>
                  <a:pt x="2843212" y="29963"/>
                </a:cubicBezTo>
                <a:cubicBezTo>
                  <a:pt x="2846876" y="25566"/>
                  <a:pt x="2848690" y="19722"/>
                  <a:pt x="2852737" y="15675"/>
                </a:cubicBezTo>
                <a:cubicBezTo>
                  <a:pt x="2856784" y="11628"/>
                  <a:pt x="2862262" y="9325"/>
                  <a:pt x="2867025" y="6150"/>
                </a:cubicBezTo>
                <a:cubicBezTo>
                  <a:pt x="2871787" y="7738"/>
                  <a:pt x="2877392" y="7777"/>
                  <a:pt x="2881312" y="10913"/>
                </a:cubicBezTo>
                <a:cubicBezTo>
                  <a:pt x="2889705" y="17628"/>
                  <a:pt x="2892462" y="30076"/>
                  <a:pt x="2895600" y="39488"/>
                </a:cubicBezTo>
                <a:cubicBezTo>
                  <a:pt x="2900362" y="36313"/>
                  <a:pt x="2905490" y="33627"/>
                  <a:pt x="2909887" y="29963"/>
                </a:cubicBezTo>
                <a:cubicBezTo>
                  <a:pt x="2915061" y="25651"/>
                  <a:pt x="2917531" y="16782"/>
                  <a:pt x="2924175" y="15675"/>
                </a:cubicBezTo>
                <a:cubicBezTo>
                  <a:pt x="2929821" y="14734"/>
                  <a:pt x="2933700" y="22025"/>
                  <a:pt x="2938462" y="25200"/>
                </a:cubicBezTo>
                <a:cubicBezTo>
                  <a:pt x="2950437" y="61121"/>
                  <a:pt x="2934282" y="16838"/>
                  <a:pt x="2952750" y="53775"/>
                </a:cubicBezTo>
                <a:cubicBezTo>
                  <a:pt x="2954995" y="58265"/>
                  <a:pt x="2955925" y="63300"/>
                  <a:pt x="2957512" y="68063"/>
                </a:cubicBezTo>
                <a:cubicBezTo>
                  <a:pt x="2991533" y="45382"/>
                  <a:pt x="2974981" y="46237"/>
                  <a:pt x="3005137" y="53775"/>
                </a:cubicBezTo>
                <a:cubicBezTo>
                  <a:pt x="3009900" y="56950"/>
                  <a:pt x="3016250" y="58537"/>
                  <a:pt x="3019425" y="63300"/>
                </a:cubicBezTo>
                <a:cubicBezTo>
                  <a:pt x="3023056" y="68746"/>
                  <a:pt x="3021609" y="76334"/>
                  <a:pt x="3024187" y="82350"/>
                </a:cubicBezTo>
                <a:cubicBezTo>
                  <a:pt x="3026442" y="87611"/>
                  <a:pt x="3030537" y="91875"/>
                  <a:pt x="3033712" y="96638"/>
                </a:cubicBezTo>
                <a:cubicBezTo>
                  <a:pt x="3041628" y="95055"/>
                  <a:pt x="3067716" y="86302"/>
                  <a:pt x="3076575" y="96638"/>
                </a:cubicBezTo>
                <a:cubicBezTo>
                  <a:pt x="3083109" y="104261"/>
                  <a:pt x="3080531" y="116859"/>
                  <a:pt x="3086100" y="125213"/>
                </a:cubicBezTo>
                <a:lnTo>
                  <a:pt x="3095625" y="139500"/>
                </a:lnTo>
                <a:cubicBezTo>
                  <a:pt x="3100387" y="136325"/>
                  <a:pt x="3104682" y="132300"/>
                  <a:pt x="3109912" y="129975"/>
                </a:cubicBezTo>
                <a:cubicBezTo>
                  <a:pt x="3119087" y="125897"/>
                  <a:pt x="3138487" y="120450"/>
                  <a:pt x="3138487" y="120450"/>
                </a:cubicBezTo>
                <a:cubicBezTo>
                  <a:pt x="3143250" y="123625"/>
                  <a:pt x="3148728" y="125928"/>
                  <a:pt x="3152775" y="129975"/>
                </a:cubicBezTo>
                <a:cubicBezTo>
                  <a:pt x="3156822" y="134022"/>
                  <a:pt x="3156687" y="143140"/>
                  <a:pt x="3162300" y="144263"/>
                </a:cubicBezTo>
                <a:cubicBezTo>
                  <a:pt x="3167912" y="145386"/>
                  <a:pt x="3171825" y="137913"/>
                  <a:pt x="3176587" y="134738"/>
                </a:cubicBezTo>
                <a:cubicBezTo>
                  <a:pt x="3181783" y="126944"/>
                  <a:pt x="3188854" y="112368"/>
                  <a:pt x="3200400" y="110925"/>
                </a:cubicBezTo>
                <a:cubicBezTo>
                  <a:pt x="3208432" y="109921"/>
                  <a:pt x="3216275" y="114100"/>
                  <a:pt x="3224212" y="115688"/>
                </a:cubicBezTo>
                <a:cubicBezTo>
                  <a:pt x="3227387" y="120450"/>
                  <a:pt x="3228124" y="128853"/>
                  <a:pt x="3233737" y="129975"/>
                </a:cubicBezTo>
                <a:cubicBezTo>
                  <a:pt x="3239350" y="131097"/>
                  <a:pt x="3244361" y="124847"/>
                  <a:pt x="3248025" y="120450"/>
                </a:cubicBezTo>
                <a:cubicBezTo>
                  <a:pt x="3252570" y="114996"/>
                  <a:pt x="3253424" y="107177"/>
                  <a:pt x="3257550" y="101400"/>
                </a:cubicBezTo>
                <a:cubicBezTo>
                  <a:pt x="3265884" y="89732"/>
                  <a:pt x="3274732" y="85183"/>
                  <a:pt x="3286125" y="77588"/>
                </a:cubicBezTo>
                <a:cubicBezTo>
                  <a:pt x="3290887" y="82350"/>
                  <a:pt x="3296100" y="86701"/>
                  <a:pt x="3300412" y="91875"/>
                </a:cubicBezTo>
                <a:cubicBezTo>
                  <a:pt x="3304076" y="96272"/>
                  <a:pt x="3305467" y="102587"/>
                  <a:pt x="3309937" y="106163"/>
                </a:cubicBezTo>
                <a:cubicBezTo>
                  <a:pt x="3313857" y="109299"/>
                  <a:pt x="3319462" y="109338"/>
                  <a:pt x="3324225" y="110925"/>
                </a:cubicBezTo>
                <a:cubicBezTo>
                  <a:pt x="3327400" y="106163"/>
                  <a:pt x="3329442" y="100407"/>
                  <a:pt x="3333750" y="96638"/>
                </a:cubicBezTo>
                <a:cubicBezTo>
                  <a:pt x="3353904" y="79003"/>
                  <a:pt x="3356989" y="79367"/>
                  <a:pt x="3376612" y="72825"/>
                </a:cubicBezTo>
                <a:cubicBezTo>
                  <a:pt x="3381375" y="76000"/>
                  <a:pt x="3386853" y="78303"/>
                  <a:pt x="3390900" y="82350"/>
                </a:cubicBezTo>
                <a:cubicBezTo>
                  <a:pt x="3400132" y="91582"/>
                  <a:pt x="3401314" y="99305"/>
                  <a:pt x="3405187" y="110925"/>
                </a:cubicBezTo>
                <a:cubicBezTo>
                  <a:pt x="3411537" y="109338"/>
                  <a:pt x="3418791" y="109794"/>
                  <a:pt x="3424237" y="106163"/>
                </a:cubicBezTo>
                <a:cubicBezTo>
                  <a:pt x="3429000" y="102988"/>
                  <a:pt x="3429715" y="95922"/>
                  <a:pt x="3433762" y="91875"/>
                </a:cubicBezTo>
                <a:cubicBezTo>
                  <a:pt x="3437809" y="87828"/>
                  <a:pt x="3443287" y="85525"/>
                  <a:pt x="3448050" y="82350"/>
                </a:cubicBezTo>
                <a:cubicBezTo>
                  <a:pt x="3452812" y="83938"/>
                  <a:pt x="3458417" y="83977"/>
                  <a:pt x="3462337" y="87113"/>
                </a:cubicBezTo>
                <a:cubicBezTo>
                  <a:pt x="3466806" y="90689"/>
                  <a:pt x="3468198" y="97003"/>
                  <a:pt x="3471862" y="101400"/>
                </a:cubicBezTo>
                <a:cubicBezTo>
                  <a:pt x="3476174" y="106574"/>
                  <a:pt x="3481387" y="110925"/>
                  <a:pt x="3486150" y="115688"/>
                </a:cubicBezTo>
                <a:cubicBezTo>
                  <a:pt x="3490912" y="112513"/>
                  <a:pt x="3496390" y="110210"/>
                  <a:pt x="3500437" y="106163"/>
                </a:cubicBezTo>
                <a:cubicBezTo>
                  <a:pt x="3504484" y="102115"/>
                  <a:pt x="3505492" y="95451"/>
                  <a:pt x="3509962" y="91875"/>
                </a:cubicBezTo>
                <a:cubicBezTo>
                  <a:pt x="3513882" y="88739"/>
                  <a:pt x="3519487" y="88700"/>
                  <a:pt x="3524250" y="87113"/>
                </a:cubicBezTo>
                <a:cubicBezTo>
                  <a:pt x="3557587" y="109338"/>
                  <a:pt x="3546475" y="96638"/>
                  <a:pt x="3562350" y="120450"/>
                </a:cubicBezTo>
                <a:cubicBezTo>
                  <a:pt x="3568700" y="118863"/>
                  <a:pt x="3575384" y="118266"/>
                  <a:pt x="3581400" y="115688"/>
                </a:cubicBezTo>
                <a:cubicBezTo>
                  <a:pt x="3597642" y="108727"/>
                  <a:pt x="3595933" y="102796"/>
                  <a:pt x="3609975" y="91875"/>
                </a:cubicBezTo>
                <a:cubicBezTo>
                  <a:pt x="3619011" y="84847"/>
                  <a:pt x="3638550" y="72825"/>
                  <a:pt x="3638550" y="72825"/>
                </a:cubicBezTo>
                <a:cubicBezTo>
                  <a:pt x="3641725" y="68063"/>
                  <a:pt x="3645515" y="63657"/>
                  <a:pt x="3648075" y="58538"/>
                </a:cubicBezTo>
                <a:cubicBezTo>
                  <a:pt x="3650320" y="54048"/>
                  <a:pt x="3647817" y="44250"/>
                  <a:pt x="3652837" y="44250"/>
                </a:cubicBezTo>
                <a:cubicBezTo>
                  <a:pt x="3660639" y="44250"/>
                  <a:pt x="3672340" y="68515"/>
                  <a:pt x="3676650" y="72825"/>
                </a:cubicBezTo>
                <a:cubicBezTo>
                  <a:pt x="3687971" y="84146"/>
                  <a:pt x="3705363" y="87159"/>
                  <a:pt x="3719512" y="91875"/>
                </a:cubicBezTo>
                <a:cubicBezTo>
                  <a:pt x="3742963" y="99692"/>
                  <a:pt x="3728844" y="95812"/>
                  <a:pt x="3762375" y="101400"/>
                </a:cubicBezTo>
                <a:cubicBezTo>
                  <a:pt x="3776662" y="99813"/>
                  <a:pt x="3791727" y="101551"/>
                  <a:pt x="3805237" y="96638"/>
                </a:cubicBezTo>
                <a:cubicBezTo>
                  <a:pt x="3826158" y="89030"/>
                  <a:pt x="3804494" y="74036"/>
                  <a:pt x="3819525" y="63300"/>
                </a:cubicBezTo>
                <a:cubicBezTo>
                  <a:pt x="3827383" y="57687"/>
                  <a:pt x="3838575" y="60125"/>
                  <a:pt x="3848100" y="58538"/>
                </a:cubicBezTo>
                <a:cubicBezTo>
                  <a:pt x="3851109" y="56532"/>
                  <a:pt x="3870513" y="41785"/>
                  <a:pt x="3876675" y="44250"/>
                </a:cubicBezTo>
                <a:cubicBezTo>
                  <a:pt x="3881990" y="46376"/>
                  <a:pt x="3883025" y="53775"/>
                  <a:pt x="3886200" y="58538"/>
                </a:cubicBezTo>
                <a:cubicBezTo>
                  <a:pt x="3887787" y="66475"/>
                  <a:pt x="3884641" y="77293"/>
                  <a:pt x="3890962" y="82350"/>
                </a:cubicBezTo>
                <a:cubicBezTo>
                  <a:pt x="3901622" y="90879"/>
                  <a:pt x="3920741" y="66859"/>
                  <a:pt x="3924300" y="63300"/>
                </a:cubicBezTo>
                <a:cubicBezTo>
                  <a:pt x="3930650" y="64888"/>
                  <a:pt x="3938322" y="63873"/>
                  <a:pt x="3943350" y="68063"/>
                </a:cubicBezTo>
                <a:cubicBezTo>
                  <a:pt x="3982581" y="100756"/>
                  <a:pt x="3926723" y="78396"/>
                  <a:pt x="3967162" y="91875"/>
                </a:cubicBezTo>
                <a:cubicBezTo>
                  <a:pt x="3974384" y="96689"/>
                  <a:pt x="3985880" y="106163"/>
                  <a:pt x="3995737" y="106163"/>
                </a:cubicBezTo>
                <a:cubicBezTo>
                  <a:pt x="4002282" y="106163"/>
                  <a:pt x="4008397" y="102820"/>
                  <a:pt x="4014787" y="101400"/>
                </a:cubicBezTo>
                <a:cubicBezTo>
                  <a:pt x="4022689" y="99644"/>
                  <a:pt x="4030747" y="98601"/>
                  <a:pt x="4038600" y="96638"/>
                </a:cubicBezTo>
                <a:cubicBezTo>
                  <a:pt x="4043470" y="95420"/>
                  <a:pt x="4047964" y="92860"/>
                  <a:pt x="4052887" y="91875"/>
                </a:cubicBezTo>
                <a:cubicBezTo>
                  <a:pt x="4063894" y="89674"/>
                  <a:pt x="4075112" y="88700"/>
                  <a:pt x="4086225" y="87113"/>
                </a:cubicBezTo>
                <a:cubicBezTo>
                  <a:pt x="4084637" y="80763"/>
                  <a:pt x="4084040" y="74079"/>
                  <a:pt x="4081462" y="68063"/>
                </a:cubicBezTo>
                <a:cubicBezTo>
                  <a:pt x="4079207" y="62802"/>
                  <a:pt x="4066384" y="55163"/>
                  <a:pt x="4071937" y="53775"/>
                </a:cubicBezTo>
                <a:cubicBezTo>
                  <a:pt x="4081677" y="51340"/>
                  <a:pt x="4090987" y="60125"/>
                  <a:pt x="4100512" y="63300"/>
                </a:cubicBezTo>
                <a:lnTo>
                  <a:pt x="4129087" y="72825"/>
                </a:lnTo>
                <a:lnTo>
                  <a:pt x="4152900" y="77588"/>
                </a:lnTo>
                <a:cubicBezTo>
                  <a:pt x="4156075" y="82350"/>
                  <a:pt x="4156872" y="90487"/>
                  <a:pt x="4162425" y="91875"/>
                </a:cubicBezTo>
                <a:cubicBezTo>
                  <a:pt x="4191408" y="99121"/>
                  <a:pt x="4186070" y="84794"/>
                  <a:pt x="4205287" y="77588"/>
                </a:cubicBezTo>
                <a:cubicBezTo>
                  <a:pt x="4212866" y="74746"/>
                  <a:pt x="4221162" y="74413"/>
                  <a:pt x="4229100" y="72825"/>
                </a:cubicBezTo>
                <a:cubicBezTo>
                  <a:pt x="4237424" y="67276"/>
                  <a:pt x="4257604" y="52404"/>
                  <a:pt x="4267200" y="53775"/>
                </a:cubicBezTo>
                <a:cubicBezTo>
                  <a:pt x="4272866" y="54585"/>
                  <a:pt x="4273550" y="63300"/>
                  <a:pt x="4276725" y="68063"/>
                </a:cubicBezTo>
                <a:cubicBezTo>
                  <a:pt x="4279115" y="77622"/>
                  <a:pt x="4279329" y="96638"/>
                  <a:pt x="4295775" y="96638"/>
                </a:cubicBezTo>
                <a:cubicBezTo>
                  <a:pt x="4301499" y="96638"/>
                  <a:pt x="4305300" y="90288"/>
                  <a:pt x="4310062" y="87113"/>
                </a:cubicBezTo>
                <a:cubicBezTo>
                  <a:pt x="4324351" y="65679"/>
                  <a:pt x="4323555" y="58936"/>
                  <a:pt x="4343400" y="49013"/>
                </a:cubicBezTo>
                <a:cubicBezTo>
                  <a:pt x="4347890" y="46768"/>
                  <a:pt x="4352925" y="45838"/>
                  <a:pt x="4357687" y="44250"/>
                </a:cubicBezTo>
                <a:cubicBezTo>
                  <a:pt x="4362450" y="45838"/>
                  <a:pt x="4369057" y="44928"/>
                  <a:pt x="4371975" y="49013"/>
                </a:cubicBezTo>
                <a:cubicBezTo>
                  <a:pt x="4377811" y="57183"/>
                  <a:pt x="4381500" y="77588"/>
                  <a:pt x="4381500" y="77588"/>
                </a:cubicBezTo>
                <a:cubicBezTo>
                  <a:pt x="4389524" y="76251"/>
                  <a:pt x="4437277" y="68063"/>
                  <a:pt x="4443412" y="68063"/>
                </a:cubicBezTo>
                <a:cubicBezTo>
                  <a:pt x="4457788" y="68063"/>
                  <a:pt x="4471987" y="71238"/>
                  <a:pt x="4486275" y="72825"/>
                </a:cubicBezTo>
                <a:cubicBezTo>
                  <a:pt x="4489450" y="77588"/>
                  <a:pt x="4493240" y="81993"/>
                  <a:pt x="4495800" y="87113"/>
                </a:cubicBezTo>
                <a:cubicBezTo>
                  <a:pt x="4498045" y="91603"/>
                  <a:pt x="4496072" y="99155"/>
                  <a:pt x="4500562" y="101400"/>
                </a:cubicBezTo>
                <a:cubicBezTo>
                  <a:pt x="4505052" y="103645"/>
                  <a:pt x="4510087" y="98225"/>
                  <a:pt x="4514850" y="96638"/>
                </a:cubicBezTo>
                <a:cubicBezTo>
                  <a:pt x="4521200" y="91875"/>
                  <a:pt x="4526800" y="85900"/>
                  <a:pt x="4533900" y="82350"/>
                </a:cubicBezTo>
                <a:cubicBezTo>
                  <a:pt x="4542880" y="77860"/>
                  <a:pt x="4562475" y="72825"/>
                  <a:pt x="4562475" y="72825"/>
                </a:cubicBezTo>
                <a:cubicBezTo>
                  <a:pt x="4567237" y="74413"/>
                  <a:pt x="4572842" y="74452"/>
                  <a:pt x="4576762" y="77588"/>
                </a:cubicBezTo>
                <a:cubicBezTo>
                  <a:pt x="4599064" y="95430"/>
                  <a:pt x="4575712" y="86991"/>
                  <a:pt x="4591050" y="106163"/>
                </a:cubicBezTo>
                <a:cubicBezTo>
                  <a:pt x="4594626" y="110632"/>
                  <a:pt x="4600575" y="112513"/>
                  <a:pt x="4605337" y="115688"/>
                </a:cubicBezTo>
                <a:lnTo>
                  <a:pt x="4624387" y="87113"/>
                </a:lnTo>
                <a:cubicBezTo>
                  <a:pt x="4627562" y="82350"/>
                  <a:pt x="4628482" y="74635"/>
                  <a:pt x="4633912" y="72825"/>
                </a:cubicBezTo>
                <a:lnTo>
                  <a:pt x="4662487" y="63300"/>
                </a:lnTo>
                <a:lnTo>
                  <a:pt x="4676775" y="58538"/>
                </a:lnTo>
                <a:cubicBezTo>
                  <a:pt x="4681537" y="60125"/>
                  <a:pt x="4686674" y="60862"/>
                  <a:pt x="4691062" y="63300"/>
                </a:cubicBezTo>
                <a:cubicBezTo>
                  <a:pt x="4701069" y="68859"/>
                  <a:pt x="4719637" y="82350"/>
                  <a:pt x="4719637" y="82350"/>
                </a:cubicBezTo>
                <a:cubicBezTo>
                  <a:pt x="4724400" y="79175"/>
                  <a:pt x="4730349" y="77295"/>
                  <a:pt x="4733925" y="72825"/>
                </a:cubicBezTo>
                <a:cubicBezTo>
                  <a:pt x="4737061" y="68905"/>
                  <a:pt x="4736442" y="63028"/>
                  <a:pt x="4738687" y="58538"/>
                </a:cubicBezTo>
                <a:cubicBezTo>
                  <a:pt x="4741247" y="53418"/>
                  <a:pt x="4745037" y="49013"/>
                  <a:pt x="4748212" y="44250"/>
                </a:cubicBezTo>
                <a:cubicBezTo>
                  <a:pt x="4759325" y="45838"/>
                  <a:pt x="4770542" y="46811"/>
                  <a:pt x="4781550" y="49013"/>
                </a:cubicBezTo>
                <a:cubicBezTo>
                  <a:pt x="4786472" y="49997"/>
                  <a:pt x="4791875" y="50693"/>
                  <a:pt x="4795837" y="53775"/>
                </a:cubicBezTo>
                <a:cubicBezTo>
                  <a:pt x="4806470" y="62045"/>
                  <a:pt x="4816940" y="71142"/>
                  <a:pt x="4824412" y="82350"/>
                </a:cubicBezTo>
                <a:cubicBezTo>
                  <a:pt x="4830762" y="91875"/>
                  <a:pt x="4832602" y="107305"/>
                  <a:pt x="4843462" y="110925"/>
                </a:cubicBezTo>
                <a:cubicBezTo>
                  <a:pt x="4877386" y="122234"/>
                  <a:pt x="4852744" y="115303"/>
                  <a:pt x="4919662" y="120450"/>
                </a:cubicBezTo>
                <a:cubicBezTo>
                  <a:pt x="4935537" y="118863"/>
                  <a:pt x="4951518" y="118114"/>
                  <a:pt x="4967287" y="115688"/>
                </a:cubicBezTo>
                <a:cubicBezTo>
                  <a:pt x="4972249" y="114925"/>
                  <a:pt x="4979987" y="115688"/>
                  <a:pt x="4981575" y="110925"/>
                </a:cubicBezTo>
                <a:cubicBezTo>
                  <a:pt x="4984135" y="103246"/>
                  <a:pt x="4979654" y="94692"/>
                  <a:pt x="4976812" y="87113"/>
                </a:cubicBezTo>
                <a:cubicBezTo>
                  <a:pt x="4974802" y="81754"/>
                  <a:pt x="4970462" y="77588"/>
                  <a:pt x="4967287" y="72825"/>
                </a:cubicBezTo>
                <a:cubicBezTo>
                  <a:pt x="4980402" y="71732"/>
                  <a:pt x="5032686" y="62662"/>
                  <a:pt x="5053012" y="72825"/>
                </a:cubicBezTo>
                <a:cubicBezTo>
                  <a:pt x="5058132" y="75385"/>
                  <a:pt x="5058490" y="83066"/>
                  <a:pt x="5062537" y="87113"/>
                </a:cubicBezTo>
                <a:cubicBezTo>
                  <a:pt x="5066584" y="91160"/>
                  <a:pt x="5072062" y="93463"/>
                  <a:pt x="5076825" y="96638"/>
                </a:cubicBezTo>
                <a:cubicBezTo>
                  <a:pt x="5099466" y="81543"/>
                  <a:pt x="5085681" y="88924"/>
                  <a:pt x="5119687" y="77588"/>
                </a:cubicBezTo>
                <a:lnTo>
                  <a:pt x="5133975" y="72825"/>
                </a:lnTo>
                <a:cubicBezTo>
                  <a:pt x="5168785" y="96032"/>
                  <a:pt x="5127573" y="65144"/>
                  <a:pt x="5157787" y="101400"/>
                </a:cubicBezTo>
                <a:cubicBezTo>
                  <a:pt x="5161451" y="105797"/>
                  <a:pt x="5167312" y="107750"/>
                  <a:pt x="5172075" y="110925"/>
                </a:cubicBezTo>
                <a:cubicBezTo>
                  <a:pt x="5206045" y="99602"/>
                  <a:pt x="5164976" y="115658"/>
                  <a:pt x="5200650" y="91875"/>
                </a:cubicBezTo>
                <a:cubicBezTo>
                  <a:pt x="5204827" y="89090"/>
                  <a:pt x="5210175" y="88700"/>
                  <a:pt x="5214937" y="87113"/>
                </a:cubicBezTo>
                <a:cubicBezTo>
                  <a:pt x="5240049" y="70373"/>
                  <a:pt x="5219989" y="76866"/>
                  <a:pt x="5238750" y="91875"/>
                </a:cubicBezTo>
                <a:cubicBezTo>
                  <a:pt x="5242670" y="95011"/>
                  <a:pt x="5248275" y="95050"/>
                  <a:pt x="5253037" y="96638"/>
                </a:cubicBezTo>
                <a:cubicBezTo>
                  <a:pt x="5257271" y="102988"/>
                  <a:pt x="5266266" y="120450"/>
                  <a:pt x="5276850" y="120450"/>
                </a:cubicBezTo>
                <a:cubicBezTo>
                  <a:pt x="5282574" y="120450"/>
                  <a:pt x="5286375" y="114100"/>
                  <a:pt x="5291137" y="110925"/>
                </a:cubicBezTo>
                <a:cubicBezTo>
                  <a:pt x="5292725" y="104575"/>
                  <a:pt x="5292269" y="97321"/>
                  <a:pt x="5295900" y="91875"/>
                </a:cubicBezTo>
                <a:cubicBezTo>
                  <a:pt x="5302003" y="82721"/>
                  <a:pt x="5315599" y="81392"/>
                  <a:pt x="5324475" y="77588"/>
                </a:cubicBezTo>
                <a:cubicBezTo>
                  <a:pt x="5331001" y="74791"/>
                  <a:pt x="5337175" y="71238"/>
                  <a:pt x="5343525" y="68063"/>
                </a:cubicBezTo>
                <a:cubicBezTo>
                  <a:pt x="5356225" y="69650"/>
                  <a:pt x="5370570" y="66376"/>
                  <a:pt x="5381625" y="72825"/>
                </a:cubicBezTo>
                <a:cubicBezTo>
                  <a:pt x="5391513" y="78593"/>
                  <a:pt x="5391150" y="95050"/>
                  <a:pt x="5400675" y="101400"/>
                </a:cubicBezTo>
                <a:lnTo>
                  <a:pt x="5414962" y="110925"/>
                </a:lnTo>
                <a:cubicBezTo>
                  <a:pt x="5425505" y="103897"/>
                  <a:pt x="5436203" y="98114"/>
                  <a:pt x="5443537" y="87113"/>
                </a:cubicBezTo>
                <a:cubicBezTo>
                  <a:pt x="5461940" y="59508"/>
                  <a:pt x="5430635" y="84602"/>
                  <a:pt x="5462587" y="63300"/>
                </a:cubicBezTo>
                <a:cubicBezTo>
                  <a:pt x="5468937" y="66475"/>
                  <a:pt x="5476183" y="68280"/>
                  <a:pt x="5481637" y="72825"/>
                </a:cubicBezTo>
                <a:cubicBezTo>
                  <a:pt x="5486034" y="76489"/>
                  <a:pt x="5487835" y="82455"/>
                  <a:pt x="5491162" y="87113"/>
                </a:cubicBezTo>
                <a:cubicBezTo>
                  <a:pt x="5495776" y="93572"/>
                  <a:pt x="5500836" y="99704"/>
                  <a:pt x="5505450" y="106163"/>
                </a:cubicBezTo>
                <a:cubicBezTo>
                  <a:pt x="5508777" y="110820"/>
                  <a:pt x="5510213" y="117275"/>
                  <a:pt x="5514975" y="120450"/>
                </a:cubicBezTo>
                <a:cubicBezTo>
                  <a:pt x="5520421" y="124081"/>
                  <a:pt x="5527675" y="123625"/>
                  <a:pt x="5534025" y="125213"/>
                </a:cubicBezTo>
                <a:cubicBezTo>
                  <a:pt x="5543550" y="123625"/>
                  <a:pt x="5554159" y="125140"/>
                  <a:pt x="5562600" y="120450"/>
                </a:cubicBezTo>
                <a:cubicBezTo>
                  <a:pt x="5569538" y="116595"/>
                  <a:pt x="5571721" y="107426"/>
                  <a:pt x="5576887" y="101400"/>
                </a:cubicBezTo>
                <a:cubicBezTo>
                  <a:pt x="5581270" y="96286"/>
                  <a:pt x="5586001" y="91425"/>
                  <a:pt x="5591175" y="87113"/>
                </a:cubicBezTo>
                <a:cubicBezTo>
                  <a:pt x="5595572" y="83449"/>
                  <a:pt x="5600232" y="79913"/>
                  <a:pt x="5605462" y="77588"/>
                </a:cubicBezTo>
                <a:cubicBezTo>
                  <a:pt x="5614637" y="73510"/>
                  <a:pt x="5634037" y="68063"/>
                  <a:pt x="5634037" y="68063"/>
                </a:cubicBezTo>
                <a:cubicBezTo>
                  <a:pt x="5638800" y="71238"/>
                  <a:pt x="5644749" y="73118"/>
                  <a:pt x="5648325" y="77588"/>
                </a:cubicBezTo>
                <a:cubicBezTo>
                  <a:pt x="5651461" y="81508"/>
                  <a:pt x="5650302" y="87698"/>
                  <a:pt x="5653087" y="91875"/>
                </a:cubicBezTo>
                <a:cubicBezTo>
                  <a:pt x="5656823" y="97479"/>
                  <a:pt x="5662612" y="101400"/>
                  <a:pt x="5667375" y="106163"/>
                </a:cubicBezTo>
                <a:cubicBezTo>
                  <a:pt x="5668962" y="110925"/>
                  <a:pt x="5667647" y="118205"/>
                  <a:pt x="5672137" y="120450"/>
                </a:cubicBezTo>
                <a:cubicBezTo>
                  <a:pt x="5676627" y="122695"/>
                  <a:pt x="5681935" y="117933"/>
                  <a:pt x="5686425" y="115688"/>
                </a:cubicBezTo>
                <a:cubicBezTo>
                  <a:pt x="5704158" y="106822"/>
                  <a:pt x="5699204" y="105038"/>
                  <a:pt x="5715000" y="91875"/>
                </a:cubicBezTo>
                <a:cubicBezTo>
                  <a:pt x="5727310" y="81616"/>
                  <a:pt x="5729254" y="82361"/>
                  <a:pt x="5743575" y="77588"/>
                </a:cubicBezTo>
                <a:cubicBezTo>
                  <a:pt x="5748337" y="82350"/>
                  <a:pt x="5753947" y="86395"/>
                  <a:pt x="5757862" y="91875"/>
                </a:cubicBezTo>
                <a:cubicBezTo>
                  <a:pt x="5761988" y="97652"/>
                  <a:pt x="5763865" y="104761"/>
                  <a:pt x="5767387" y="110925"/>
                </a:cubicBezTo>
                <a:cubicBezTo>
                  <a:pt x="5770227" y="115895"/>
                  <a:pt x="5773737" y="120450"/>
                  <a:pt x="5776912" y="125213"/>
                </a:cubicBezTo>
                <a:cubicBezTo>
                  <a:pt x="5780087" y="112513"/>
                  <a:pt x="5779176" y="98005"/>
                  <a:pt x="5786437" y="87113"/>
                </a:cubicBezTo>
                <a:cubicBezTo>
                  <a:pt x="5789612" y="82350"/>
                  <a:pt x="5793402" y="77945"/>
                  <a:pt x="5795962" y="72825"/>
                </a:cubicBezTo>
                <a:cubicBezTo>
                  <a:pt x="5798207" y="68335"/>
                  <a:pt x="5797175" y="62088"/>
                  <a:pt x="5800725" y="58538"/>
                </a:cubicBezTo>
                <a:cubicBezTo>
                  <a:pt x="5804275" y="54988"/>
                  <a:pt x="5810250" y="55363"/>
                  <a:pt x="5815012" y="53775"/>
                </a:cubicBezTo>
                <a:cubicBezTo>
                  <a:pt x="5819775" y="55363"/>
                  <a:pt x="5825750" y="54988"/>
                  <a:pt x="5829300" y="58538"/>
                </a:cubicBezTo>
                <a:cubicBezTo>
                  <a:pt x="5832850" y="62088"/>
                  <a:pt x="5831817" y="68335"/>
                  <a:pt x="5834062" y="72825"/>
                </a:cubicBezTo>
                <a:cubicBezTo>
                  <a:pt x="5836622" y="77945"/>
                  <a:pt x="5840412" y="82350"/>
                  <a:pt x="5843587" y="87113"/>
                </a:cubicBezTo>
                <a:cubicBezTo>
                  <a:pt x="5849937" y="85525"/>
                  <a:pt x="5857311" y="86154"/>
                  <a:pt x="5862637" y="82350"/>
                </a:cubicBezTo>
                <a:cubicBezTo>
                  <a:pt x="5869096" y="77736"/>
                  <a:pt x="5871652" y="69233"/>
                  <a:pt x="5876925" y="63300"/>
                </a:cubicBezTo>
                <a:cubicBezTo>
                  <a:pt x="5884383" y="54910"/>
                  <a:pt x="5891757" y="46223"/>
                  <a:pt x="5900737" y="39488"/>
                </a:cubicBezTo>
                <a:cubicBezTo>
                  <a:pt x="5904753" y="36476"/>
                  <a:pt x="5910535" y="36970"/>
                  <a:pt x="5915025" y="34725"/>
                </a:cubicBezTo>
                <a:cubicBezTo>
                  <a:pt x="5920144" y="32165"/>
                  <a:pt x="5924550" y="28375"/>
                  <a:pt x="5929312" y="25200"/>
                </a:cubicBezTo>
                <a:cubicBezTo>
                  <a:pt x="5934075" y="29963"/>
                  <a:pt x="5940588" y="33464"/>
                  <a:pt x="5943600" y="39488"/>
                </a:cubicBezTo>
                <a:cubicBezTo>
                  <a:pt x="5947220" y="46728"/>
                  <a:pt x="5946399" y="55447"/>
                  <a:pt x="5948362" y="63300"/>
                </a:cubicBezTo>
                <a:cubicBezTo>
                  <a:pt x="5951064" y="74108"/>
                  <a:pt x="5959374" y="92663"/>
                  <a:pt x="5962650" y="101400"/>
                </a:cubicBezTo>
                <a:cubicBezTo>
                  <a:pt x="5964413" y="106101"/>
                  <a:pt x="5964276" y="111768"/>
                  <a:pt x="5967412" y="115688"/>
                </a:cubicBezTo>
                <a:cubicBezTo>
                  <a:pt x="5970988" y="120158"/>
                  <a:pt x="5976937" y="122038"/>
                  <a:pt x="5981700" y="125213"/>
                </a:cubicBezTo>
                <a:cubicBezTo>
                  <a:pt x="5988050" y="120450"/>
                  <a:pt x="5994850" y="116235"/>
                  <a:pt x="6000750" y="110925"/>
                </a:cubicBezTo>
                <a:cubicBezTo>
                  <a:pt x="6011262" y="101464"/>
                  <a:pt x="6027512" y="79981"/>
                  <a:pt x="6043612" y="72825"/>
                </a:cubicBezTo>
                <a:cubicBezTo>
                  <a:pt x="6052787" y="68747"/>
                  <a:pt x="6072187" y="63300"/>
                  <a:pt x="6072187" y="63300"/>
                </a:cubicBezTo>
                <a:cubicBezTo>
                  <a:pt x="6073775" y="68063"/>
                  <a:pt x="6075571" y="72761"/>
                  <a:pt x="6076950" y="77588"/>
                </a:cubicBezTo>
                <a:cubicBezTo>
                  <a:pt x="6078748" y="83882"/>
                  <a:pt x="6077623" y="91527"/>
                  <a:pt x="6081712" y="96638"/>
                </a:cubicBezTo>
                <a:cubicBezTo>
                  <a:pt x="6084848" y="100558"/>
                  <a:pt x="6091237" y="99813"/>
                  <a:pt x="6096000" y="101400"/>
                </a:cubicBezTo>
                <a:cubicBezTo>
                  <a:pt x="6099175" y="96638"/>
                  <a:pt x="6101478" y="91160"/>
                  <a:pt x="6105525" y="87113"/>
                </a:cubicBezTo>
                <a:cubicBezTo>
                  <a:pt x="6122261" y="70377"/>
                  <a:pt x="6127660" y="78709"/>
                  <a:pt x="6153150" y="82350"/>
                </a:cubicBezTo>
                <a:cubicBezTo>
                  <a:pt x="6155557" y="83954"/>
                  <a:pt x="6176091" y="99455"/>
                  <a:pt x="6181725" y="96638"/>
                </a:cubicBezTo>
                <a:cubicBezTo>
                  <a:pt x="6196318" y="89341"/>
                  <a:pt x="6178858" y="74721"/>
                  <a:pt x="6191250" y="87113"/>
                </a:cubicBezTo>
              </a:path>
            </a:pathLst>
          </a:cu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endParaRPr lang="ja-JP" altLang="en-US" sz="1600"/>
          </a:p>
        </p:txBody>
      </p:sp>
      <p:sp>
        <p:nvSpPr>
          <p:cNvPr id="10" name="テキスト ボックス 27"/>
          <p:cNvSpPr txBox="1">
            <a:spLocks noChangeArrowheads="1"/>
          </p:cNvSpPr>
          <p:nvPr/>
        </p:nvSpPr>
        <p:spPr bwMode="auto">
          <a:xfrm>
            <a:off x="3987608" y="2996952"/>
            <a:ext cx="623234" cy="25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1" tIns="45706" rIns="91411" bIns="45706">
            <a:spAutoFit/>
          </a:bodyPr>
          <a:lstStyle/>
          <a:p>
            <a:r>
              <a:rPr lang="en-US" altLang="ja-JP" sz="1600" dirty="0"/>
              <a:t>SiO</a:t>
            </a:r>
            <a:r>
              <a:rPr lang="en-US" altLang="ja-JP" sz="1600" baseline="-25000" dirty="0"/>
              <a:t>2</a:t>
            </a:r>
            <a:endParaRPr lang="ja-JP" altLang="en-US" sz="1600" baseline="-25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7281" y="3042514"/>
            <a:ext cx="173734" cy="15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7369" y="2988965"/>
            <a:ext cx="175113" cy="14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1401" y="3042514"/>
            <a:ext cx="173734" cy="15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0883" y="2988965"/>
            <a:ext cx="173734" cy="14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テキスト ボックス 35"/>
          <p:cNvSpPr txBox="1">
            <a:spLocks noChangeArrowheads="1"/>
          </p:cNvSpPr>
          <p:nvPr/>
        </p:nvSpPr>
        <p:spPr bwMode="auto">
          <a:xfrm>
            <a:off x="3696673" y="2332102"/>
            <a:ext cx="1140299" cy="29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spAutoFit/>
          </a:bodyPr>
          <a:lstStyle/>
          <a:p>
            <a:r>
              <a:rPr lang="en-US" altLang="ja-JP" sz="2000"/>
              <a:t>Graphene</a:t>
            </a:r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2051720" y="2924707"/>
            <a:ext cx="0" cy="38436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V="1">
            <a:off x="6375754" y="2935417"/>
            <a:ext cx="0" cy="384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5"/>
          <p:cNvSpPr>
            <a:spLocks noChangeArrowheads="1"/>
          </p:cNvSpPr>
          <p:nvPr/>
        </p:nvSpPr>
        <p:spPr bwMode="auto">
          <a:xfrm>
            <a:off x="2053098" y="3304308"/>
            <a:ext cx="4314383" cy="271313"/>
          </a:xfrm>
          <a:prstGeom prst="rect">
            <a:avLst/>
          </a:prstGeom>
          <a:solidFill>
            <a:srgbClr val="999999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lIns="91411" tIns="45706" rIns="91411" bIns="45706" anchor="ctr">
            <a:spAutoFit/>
          </a:bodyPr>
          <a:lstStyle/>
          <a:p>
            <a:pPr algn="ctr"/>
            <a:r>
              <a:rPr lang="en-US" altLang="ja-JP" sz="1600">
                <a:solidFill>
                  <a:srgbClr val="FFFFFF"/>
                </a:solidFill>
                <a:latin typeface="Times New Roman" pitchFamily="18" charset="0"/>
              </a:rPr>
              <a:t>Si</a:t>
            </a:r>
            <a:endParaRPr lang="ja-JP" altLang="en-US" sz="16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0" name="Rectangle 1475"/>
          <p:cNvSpPr>
            <a:spLocks noChangeArrowheads="1"/>
          </p:cNvSpPr>
          <p:nvPr/>
        </p:nvSpPr>
        <p:spPr bwMode="auto">
          <a:xfrm>
            <a:off x="3265097" y="2679573"/>
            <a:ext cx="1828338" cy="66638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22" name="直線矢印コネクタ 21"/>
          <p:cNvCxnSpPr>
            <a:cxnSpLocks noChangeShapeType="1"/>
          </p:cNvCxnSpPr>
          <p:nvPr/>
        </p:nvCxnSpPr>
        <p:spPr bwMode="auto">
          <a:xfrm>
            <a:off x="2483768" y="2060848"/>
            <a:ext cx="486257" cy="66870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3" name="直線矢印コネクタ 37"/>
          <p:cNvCxnSpPr>
            <a:cxnSpLocks noChangeShapeType="1"/>
          </p:cNvCxnSpPr>
          <p:nvPr/>
        </p:nvCxnSpPr>
        <p:spPr bwMode="auto">
          <a:xfrm flipH="1">
            <a:off x="5385750" y="2564904"/>
            <a:ext cx="1058458" cy="146799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5" name="グループ化 126"/>
          <p:cNvGrpSpPr>
            <a:grpSpLocks/>
          </p:cNvGrpSpPr>
          <p:nvPr/>
        </p:nvGrpSpPr>
        <p:grpSpPr bwMode="auto">
          <a:xfrm>
            <a:off x="6444208" y="2204865"/>
            <a:ext cx="1584176" cy="1008112"/>
            <a:chOff x="725860" y="1335027"/>
            <a:chExt cx="2972519" cy="2259806"/>
          </a:xfrm>
        </p:grpSpPr>
        <p:pic>
          <p:nvPicPr>
            <p:cNvPr id="26" name="図 68" descr="Graphene.ai"/>
            <p:cNvPicPr>
              <a:picLocks noChangeAspect="1"/>
            </p:cNvPicPr>
            <p:nvPr/>
          </p:nvPicPr>
          <p:blipFill>
            <a:blip r:embed="rId6" cstate="print"/>
            <a:srcRect b="41003"/>
            <a:stretch>
              <a:fillRect/>
            </a:stretch>
          </p:blipFill>
          <p:spPr bwMode="auto">
            <a:xfrm>
              <a:off x="725860" y="1335027"/>
              <a:ext cx="2968745" cy="1462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図 68" descr="Graphene.ai"/>
            <p:cNvPicPr>
              <a:picLocks noChangeAspect="1"/>
            </p:cNvPicPr>
            <p:nvPr/>
          </p:nvPicPr>
          <p:blipFill>
            <a:blip r:embed="rId6" cstate="print">
              <a:lum bright="-20000"/>
            </a:blip>
            <a:srcRect b="41003"/>
            <a:stretch>
              <a:fillRect/>
            </a:stretch>
          </p:blipFill>
          <p:spPr bwMode="auto">
            <a:xfrm>
              <a:off x="729634" y="2132314"/>
              <a:ext cx="2968745" cy="1462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直線コネクタ 27"/>
            <p:cNvCxnSpPr/>
            <p:nvPr/>
          </p:nvCxnSpPr>
          <p:spPr>
            <a:xfrm>
              <a:off x="2896552" y="2648815"/>
              <a:ext cx="0" cy="66021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3332905" y="2642170"/>
              <a:ext cx="0" cy="68015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3512320" y="2526964"/>
              <a:ext cx="0" cy="68015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>
              <a:off x="2178895" y="2502593"/>
              <a:ext cx="0" cy="68015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2615247" y="2495947"/>
              <a:ext cx="0" cy="68015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1893160" y="2349724"/>
              <a:ext cx="0" cy="68015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1461237" y="2363017"/>
              <a:ext cx="0" cy="68015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1175503" y="2203501"/>
              <a:ext cx="0" cy="68015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1066969" y="1962012"/>
              <a:ext cx="0" cy="68015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>
              <a:off x="945143" y="1727169"/>
              <a:ext cx="0" cy="68015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>
              <a:off x="3410430" y="2292121"/>
              <a:ext cx="0" cy="68015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正方形/長方形 42"/>
          <p:cNvSpPr/>
          <p:nvPr/>
        </p:nvSpPr>
        <p:spPr>
          <a:xfrm>
            <a:off x="6398371" y="3212976"/>
            <a:ext cx="2745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ｈ－ＢＮ：平らな原子面</a:t>
            </a:r>
            <a:endParaRPr lang="ja-JP" altLang="en-US" sz="2000" dirty="0"/>
          </a:p>
        </p:txBody>
      </p:sp>
      <p:sp>
        <p:nvSpPr>
          <p:cNvPr id="44" name="正方形/長方形 43"/>
          <p:cNvSpPr/>
          <p:nvPr/>
        </p:nvSpPr>
        <p:spPr>
          <a:xfrm>
            <a:off x="395536" y="2492896"/>
            <a:ext cx="1584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酸化膜は</a:t>
            </a:r>
            <a:endParaRPr lang="en-US" altLang="ja-JP" sz="24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r"/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でこぼこ</a:t>
            </a:r>
            <a:endParaRPr lang="ja-JP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4725144"/>
            <a:ext cx="61817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正方形/長方形 44"/>
          <p:cNvSpPr/>
          <p:nvPr/>
        </p:nvSpPr>
        <p:spPr>
          <a:xfrm>
            <a:off x="7362894" y="594928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latin typeface="HGP創英角ﾎﾟｯﾌﾟ体" pitchFamily="50" charset="-128"/>
                <a:ea typeface="HGP創英角ﾎﾟｯﾌﾟ体" pitchFamily="50" charset="-128"/>
              </a:rPr>
              <a:t>電子顕微鏡像</a:t>
            </a:r>
            <a:endParaRPr lang="ja-JP" altLang="en-US" dirty="0"/>
          </a:p>
        </p:txBody>
      </p:sp>
      <p:sp>
        <p:nvSpPr>
          <p:cNvPr id="46" name="正方形/長方形 45"/>
          <p:cNvSpPr/>
          <p:nvPr/>
        </p:nvSpPr>
        <p:spPr>
          <a:xfrm>
            <a:off x="7380312" y="5013176"/>
            <a:ext cx="1497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latin typeface="HGP創英角ﾎﾟｯﾌﾟ体" pitchFamily="50" charset="-128"/>
                <a:ea typeface="HGP創英角ﾎﾟｯﾌﾟ体" pitchFamily="50" charset="-128"/>
              </a:rPr>
              <a:t>欠陥のモデル</a:t>
            </a:r>
            <a:endParaRPr lang="ja-JP" altLang="en-US" dirty="0"/>
          </a:p>
        </p:txBody>
      </p:sp>
      <p:pic>
        <p:nvPicPr>
          <p:cNvPr id="41" name="図 40" descr="!cid_ii_13dfd570ff7a86f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00392" y="2204864"/>
            <a:ext cx="720080" cy="824863"/>
          </a:xfrm>
          <a:prstGeom prst="rect">
            <a:avLst/>
          </a:prstGeom>
        </p:spPr>
      </p:pic>
      <p:pic>
        <p:nvPicPr>
          <p:cNvPr id="42" name="図 35" descr="名称未設定 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28384" y="3789040"/>
            <a:ext cx="792088" cy="10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テキスト ボックス 30"/>
          <p:cNvSpPr txBox="1"/>
          <p:nvPr/>
        </p:nvSpPr>
        <p:spPr>
          <a:xfrm>
            <a:off x="107504" y="908720"/>
            <a:ext cx="90364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lang="ja-JP" altLang="en-US" sz="3200" dirty="0" smtClean="0">
                <a:latin typeface="+mn-ea"/>
              </a:rPr>
              <a:t>研究室レベルでは、日本は世界をリード</a:t>
            </a:r>
            <a:endParaRPr lang="en-US" altLang="ja-JP" sz="32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 smtClean="0">
                <a:latin typeface="+mn-ea"/>
              </a:rPr>
              <a:t>　</a:t>
            </a:r>
            <a:r>
              <a:rPr lang="ja-JP" altLang="en-US" sz="2400" dirty="0" smtClean="0">
                <a:latin typeface="+mn-ea"/>
              </a:rPr>
              <a:t>複数の学会が関連する境界領域</a:t>
            </a:r>
            <a:endParaRPr lang="en-US" altLang="ja-JP" sz="2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 smtClean="0">
                <a:solidFill>
                  <a:srgbClr val="FF0000"/>
                </a:solidFill>
                <a:latin typeface="+mn-ea"/>
              </a:rPr>
              <a:t>　 →　横断プロジェクトの強化</a:t>
            </a:r>
            <a:endParaRPr lang="en-US" altLang="ja-JP" sz="2400" dirty="0" smtClean="0">
              <a:latin typeface="+mn-ea"/>
            </a:endParaRPr>
          </a:p>
          <a:p>
            <a:r>
              <a:rPr lang="ja-JP" altLang="en-US" sz="2000" dirty="0" smtClean="0">
                <a:latin typeface="+mn-ea"/>
              </a:rPr>
              <a:t>　　　</a:t>
            </a:r>
          </a:p>
        </p:txBody>
      </p:sp>
      <p:grpSp>
        <p:nvGrpSpPr>
          <p:cNvPr id="44" name="グループ化 43"/>
          <p:cNvGrpSpPr/>
          <p:nvPr/>
        </p:nvGrpSpPr>
        <p:grpSpPr>
          <a:xfrm>
            <a:off x="6156176" y="1772816"/>
            <a:ext cx="2523834" cy="864096"/>
            <a:chOff x="5148064" y="1340768"/>
            <a:chExt cx="3531946" cy="1296144"/>
          </a:xfrm>
        </p:grpSpPr>
        <p:sp>
          <p:nvSpPr>
            <p:cNvPr id="7" name="Rectangle 1463"/>
            <p:cNvSpPr>
              <a:spLocks noChangeArrowheads="1"/>
            </p:cNvSpPr>
            <p:nvPr/>
          </p:nvSpPr>
          <p:spPr bwMode="auto">
            <a:xfrm>
              <a:off x="5963475" y="1915454"/>
              <a:ext cx="1884230" cy="17984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" name="正方形/長方形 6"/>
            <p:cNvSpPr>
              <a:spLocks noChangeArrowheads="1"/>
            </p:cNvSpPr>
            <p:nvPr/>
          </p:nvSpPr>
          <p:spPr bwMode="auto">
            <a:xfrm>
              <a:off x="5148064" y="1890648"/>
              <a:ext cx="3529693" cy="235662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1411" tIns="45706" rIns="91411" bIns="45706" anchor="ctr">
              <a:spAutoFit/>
            </a:bodyPr>
            <a:lstStyle/>
            <a:p>
              <a:pPr algn="ctr">
                <a:defRPr/>
              </a:pPr>
              <a:endParaRPr lang="ja-JP" altLang="en-US" sz="160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フリーフォーム 5"/>
            <p:cNvSpPr/>
            <p:nvPr/>
          </p:nvSpPr>
          <p:spPr>
            <a:xfrm>
              <a:off x="5148064" y="1953697"/>
              <a:ext cx="3531946" cy="221192"/>
            </a:xfrm>
            <a:custGeom>
              <a:avLst/>
              <a:gdLst>
                <a:gd name="connsiteX0" fmla="*/ 0 w 6196318"/>
                <a:gd name="connsiteY0" fmla="*/ 77588 h 145386"/>
                <a:gd name="connsiteX1" fmla="*/ 57150 w 6196318"/>
                <a:gd name="connsiteY1" fmla="*/ 68063 h 145386"/>
                <a:gd name="connsiteX2" fmla="*/ 85725 w 6196318"/>
                <a:gd name="connsiteY2" fmla="*/ 58538 h 145386"/>
                <a:gd name="connsiteX3" fmla="*/ 100012 w 6196318"/>
                <a:gd name="connsiteY3" fmla="*/ 53775 h 145386"/>
                <a:gd name="connsiteX4" fmla="*/ 138112 w 6196318"/>
                <a:gd name="connsiteY4" fmla="*/ 68063 h 145386"/>
                <a:gd name="connsiteX5" fmla="*/ 180975 w 6196318"/>
                <a:gd name="connsiteY5" fmla="*/ 91875 h 145386"/>
                <a:gd name="connsiteX6" fmla="*/ 195262 w 6196318"/>
                <a:gd name="connsiteY6" fmla="*/ 101400 h 145386"/>
                <a:gd name="connsiteX7" fmla="*/ 223837 w 6196318"/>
                <a:gd name="connsiteY7" fmla="*/ 110925 h 145386"/>
                <a:gd name="connsiteX8" fmla="*/ 242887 w 6196318"/>
                <a:gd name="connsiteY8" fmla="*/ 106163 h 145386"/>
                <a:gd name="connsiteX9" fmla="*/ 257175 w 6196318"/>
                <a:gd name="connsiteY9" fmla="*/ 96638 h 145386"/>
                <a:gd name="connsiteX10" fmla="*/ 347662 w 6196318"/>
                <a:gd name="connsiteY10" fmla="*/ 106163 h 145386"/>
                <a:gd name="connsiteX11" fmla="*/ 352425 w 6196318"/>
                <a:gd name="connsiteY11" fmla="*/ 120450 h 145386"/>
                <a:gd name="connsiteX12" fmla="*/ 366712 w 6196318"/>
                <a:gd name="connsiteY12" fmla="*/ 91875 h 145386"/>
                <a:gd name="connsiteX13" fmla="*/ 381000 w 6196318"/>
                <a:gd name="connsiteY13" fmla="*/ 82350 h 145386"/>
                <a:gd name="connsiteX14" fmla="*/ 400050 w 6196318"/>
                <a:gd name="connsiteY14" fmla="*/ 91875 h 145386"/>
                <a:gd name="connsiteX15" fmla="*/ 428625 w 6196318"/>
                <a:gd name="connsiteY15" fmla="*/ 110925 h 145386"/>
                <a:gd name="connsiteX16" fmla="*/ 452437 w 6196318"/>
                <a:gd name="connsiteY16" fmla="*/ 82350 h 145386"/>
                <a:gd name="connsiteX17" fmla="*/ 476250 w 6196318"/>
                <a:gd name="connsiteY17" fmla="*/ 87113 h 145386"/>
                <a:gd name="connsiteX18" fmla="*/ 500062 w 6196318"/>
                <a:gd name="connsiteY18" fmla="*/ 106163 h 145386"/>
                <a:gd name="connsiteX19" fmla="*/ 528637 w 6196318"/>
                <a:gd name="connsiteY19" fmla="*/ 96638 h 145386"/>
                <a:gd name="connsiteX20" fmla="*/ 542925 w 6196318"/>
                <a:gd name="connsiteY20" fmla="*/ 91875 h 145386"/>
                <a:gd name="connsiteX21" fmla="*/ 566737 w 6196318"/>
                <a:gd name="connsiteY21" fmla="*/ 96638 h 145386"/>
                <a:gd name="connsiteX22" fmla="*/ 571500 w 6196318"/>
                <a:gd name="connsiteY22" fmla="*/ 110925 h 145386"/>
                <a:gd name="connsiteX23" fmla="*/ 585787 w 6196318"/>
                <a:gd name="connsiteY23" fmla="*/ 115688 h 145386"/>
                <a:gd name="connsiteX24" fmla="*/ 600075 w 6196318"/>
                <a:gd name="connsiteY24" fmla="*/ 87113 h 145386"/>
                <a:gd name="connsiteX25" fmla="*/ 614362 w 6196318"/>
                <a:gd name="connsiteY25" fmla="*/ 82350 h 145386"/>
                <a:gd name="connsiteX26" fmla="*/ 647700 w 6196318"/>
                <a:gd name="connsiteY26" fmla="*/ 77588 h 145386"/>
                <a:gd name="connsiteX27" fmla="*/ 657225 w 6196318"/>
                <a:gd name="connsiteY27" fmla="*/ 63300 h 145386"/>
                <a:gd name="connsiteX28" fmla="*/ 685800 w 6196318"/>
                <a:gd name="connsiteY28" fmla="*/ 53775 h 145386"/>
                <a:gd name="connsiteX29" fmla="*/ 704850 w 6196318"/>
                <a:gd name="connsiteY29" fmla="*/ 77588 h 145386"/>
                <a:gd name="connsiteX30" fmla="*/ 728662 w 6196318"/>
                <a:gd name="connsiteY30" fmla="*/ 96638 h 145386"/>
                <a:gd name="connsiteX31" fmla="*/ 747712 w 6196318"/>
                <a:gd name="connsiteY31" fmla="*/ 91875 h 145386"/>
                <a:gd name="connsiteX32" fmla="*/ 776287 w 6196318"/>
                <a:gd name="connsiteY32" fmla="*/ 82350 h 145386"/>
                <a:gd name="connsiteX33" fmla="*/ 800100 w 6196318"/>
                <a:gd name="connsiteY33" fmla="*/ 87113 h 145386"/>
                <a:gd name="connsiteX34" fmla="*/ 814387 w 6196318"/>
                <a:gd name="connsiteY34" fmla="*/ 96638 h 145386"/>
                <a:gd name="connsiteX35" fmla="*/ 828675 w 6196318"/>
                <a:gd name="connsiteY35" fmla="*/ 91875 h 145386"/>
                <a:gd name="connsiteX36" fmla="*/ 847725 w 6196318"/>
                <a:gd name="connsiteY36" fmla="*/ 77588 h 145386"/>
                <a:gd name="connsiteX37" fmla="*/ 862012 w 6196318"/>
                <a:gd name="connsiteY37" fmla="*/ 68063 h 145386"/>
                <a:gd name="connsiteX38" fmla="*/ 876300 w 6196318"/>
                <a:gd name="connsiteY38" fmla="*/ 72825 h 145386"/>
                <a:gd name="connsiteX39" fmla="*/ 881062 w 6196318"/>
                <a:gd name="connsiteY39" fmla="*/ 87113 h 145386"/>
                <a:gd name="connsiteX40" fmla="*/ 909637 w 6196318"/>
                <a:gd name="connsiteY40" fmla="*/ 101400 h 145386"/>
                <a:gd name="connsiteX41" fmla="*/ 928687 w 6196318"/>
                <a:gd name="connsiteY41" fmla="*/ 96638 h 145386"/>
                <a:gd name="connsiteX42" fmla="*/ 957262 w 6196318"/>
                <a:gd name="connsiteY42" fmla="*/ 77588 h 145386"/>
                <a:gd name="connsiteX43" fmla="*/ 985837 w 6196318"/>
                <a:gd name="connsiteY43" fmla="*/ 87113 h 145386"/>
                <a:gd name="connsiteX44" fmla="*/ 1009650 w 6196318"/>
                <a:gd name="connsiteY44" fmla="*/ 106163 h 145386"/>
                <a:gd name="connsiteX45" fmla="*/ 1023937 w 6196318"/>
                <a:gd name="connsiteY45" fmla="*/ 101400 h 145386"/>
                <a:gd name="connsiteX46" fmla="*/ 1033462 w 6196318"/>
                <a:gd name="connsiteY46" fmla="*/ 87113 h 145386"/>
                <a:gd name="connsiteX47" fmla="*/ 1047750 w 6196318"/>
                <a:gd name="connsiteY47" fmla="*/ 72825 h 145386"/>
                <a:gd name="connsiteX48" fmla="*/ 1057275 w 6196318"/>
                <a:gd name="connsiteY48" fmla="*/ 58538 h 145386"/>
                <a:gd name="connsiteX49" fmla="*/ 1071562 w 6196318"/>
                <a:gd name="connsiteY49" fmla="*/ 53775 h 145386"/>
                <a:gd name="connsiteX50" fmla="*/ 1100137 w 6196318"/>
                <a:gd name="connsiteY50" fmla="*/ 39488 h 145386"/>
                <a:gd name="connsiteX51" fmla="*/ 1128712 w 6196318"/>
                <a:gd name="connsiteY51" fmla="*/ 63300 h 145386"/>
                <a:gd name="connsiteX52" fmla="*/ 1152525 w 6196318"/>
                <a:gd name="connsiteY52" fmla="*/ 91875 h 145386"/>
                <a:gd name="connsiteX53" fmla="*/ 1166812 w 6196318"/>
                <a:gd name="connsiteY53" fmla="*/ 87113 h 145386"/>
                <a:gd name="connsiteX54" fmla="*/ 1195387 w 6196318"/>
                <a:gd name="connsiteY54" fmla="*/ 58538 h 145386"/>
                <a:gd name="connsiteX55" fmla="*/ 1223962 w 6196318"/>
                <a:gd name="connsiteY55" fmla="*/ 49013 h 145386"/>
                <a:gd name="connsiteX56" fmla="*/ 1238250 w 6196318"/>
                <a:gd name="connsiteY56" fmla="*/ 77588 h 145386"/>
                <a:gd name="connsiteX57" fmla="*/ 1252537 w 6196318"/>
                <a:gd name="connsiteY57" fmla="*/ 87113 h 145386"/>
                <a:gd name="connsiteX58" fmla="*/ 1266825 w 6196318"/>
                <a:gd name="connsiteY58" fmla="*/ 91875 h 145386"/>
                <a:gd name="connsiteX59" fmla="*/ 1295400 w 6196318"/>
                <a:gd name="connsiteY59" fmla="*/ 72825 h 145386"/>
                <a:gd name="connsiteX60" fmla="*/ 1328737 w 6196318"/>
                <a:gd name="connsiteY60" fmla="*/ 44250 h 145386"/>
                <a:gd name="connsiteX61" fmla="*/ 1343025 w 6196318"/>
                <a:gd name="connsiteY61" fmla="*/ 39488 h 145386"/>
                <a:gd name="connsiteX62" fmla="*/ 1376362 w 6196318"/>
                <a:gd name="connsiteY62" fmla="*/ 20438 h 145386"/>
                <a:gd name="connsiteX63" fmla="*/ 1400175 w 6196318"/>
                <a:gd name="connsiteY63" fmla="*/ 25200 h 145386"/>
                <a:gd name="connsiteX64" fmla="*/ 1423987 w 6196318"/>
                <a:gd name="connsiteY64" fmla="*/ 53775 h 145386"/>
                <a:gd name="connsiteX65" fmla="*/ 1433512 w 6196318"/>
                <a:gd name="connsiteY65" fmla="*/ 68063 h 145386"/>
                <a:gd name="connsiteX66" fmla="*/ 1462087 w 6196318"/>
                <a:gd name="connsiteY66" fmla="*/ 82350 h 145386"/>
                <a:gd name="connsiteX67" fmla="*/ 1476375 w 6196318"/>
                <a:gd name="connsiteY67" fmla="*/ 72825 h 145386"/>
                <a:gd name="connsiteX68" fmla="*/ 1509712 w 6196318"/>
                <a:gd name="connsiteY68" fmla="*/ 63300 h 145386"/>
                <a:gd name="connsiteX69" fmla="*/ 1524000 w 6196318"/>
                <a:gd name="connsiteY69" fmla="*/ 58538 h 145386"/>
                <a:gd name="connsiteX70" fmla="*/ 1562100 w 6196318"/>
                <a:gd name="connsiteY70" fmla="*/ 63300 h 145386"/>
                <a:gd name="connsiteX71" fmla="*/ 1581150 w 6196318"/>
                <a:gd name="connsiteY71" fmla="*/ 91875 h 145386"/>
                <a:gd name="connsiteX72" fmla="*/ 1585912 w 6196318"/>
                <a:gd name="connsiteY72" fmla="*/ 106163 h 145386"/>
                <a:gd name="connsiteX73" fmla="*/ 1609725 w 6196318"/>
                <a:gd name="connsiteY73" fmla="*/ 82350 h 145386"/>
                <a:gd name="connsiteX74" fmla="*/ 1638300 w 6196318"/>
                <a:gd name="connsiteY74" fmla="*/ 91875 h 145386"/>
                <a:gd name="connsiteX75" fmla="*/ 1657350 w 6196318"/>
                <a:gd name="connsiteY75" fmla="*/ 110925 h 145386"/>
                <a:gd name="connsiteX76" fmla="*/ 1685925 w 6196318"/>
                <a:gd name="connsiteY76" fmla="*/ 125213 h 145386"/>
                <a:gd name="connsiteX77" fmla="*/ 1714500 w 6196318"/>
                <a:gd name="connsiteY77" fmla="*/ 110925 h 145386"/>
                <a:gd name="connsiteX78" fmla="*/ 1733550 w 6196318"/>
                <a:gd name="connsiteY78" fmla="*/ 96638 h 145386"/>
                <a:gd name="connsiteX79" fmla="*/ 1747837 w 6196318"/>
                <a:gd name="connsiteY79" fmla="*/ 82350 h 145386"/>
                <a:gd name="connsiteX80" fmla="*/ 1762125 w 6196318"/>
                <a:gd name="connsiteY80" fmla="*/ 77588 h 145386"/>
                <a:gd name="connsiteX81" fmla="*/ 1795462 w 6196318"/>
                <a:gd name="connsiteY81" fmla="*/ 110925 h 145386"/>
                <a:gd name="connsiteX82" fmla="*/ 1828800 w 6196318"/>
                <a:gd name="connsiteY82" fmla="*/ 68063 h 145386"/>
                <a:gd name="connsiteX83" fmla="*/ 1847850 w 6196318"/>
                <a:gd name="connsiteY83" fmla="*/ 63300 h 145386"/>
                <a:gd name="connsiteX84" fmla="*/ 1862137 w 6196318"/>
                <a:gd name="connsiteY84" fmla="*/ 58538 h 145386"/>
                <a:gd name="connsiteX85" fmla="*/ 1876425 w 6196318"/>
                <a:gd name="connsiteY85" fmla="*/ 91875 h 145386"/>
                <a:gd name="connsiteX86" fmla="*/ 1905000 w 6196318"/>
                <a:gd name="connsiteY86" fmla="*/ 115688 h 145386"/>
                <a:gd name="connsiteX87" fmla="*/ 1914525 w 6196318"/>
                <a:gd name="connsiteY87" fmla="*/ 82350 h 145386"/>
                <a:gd name="connsiteX88" fmla="*/ 1924050 w 6196318"/>
                <a:gd name="connsiteY88" fmla="*/ 63300 h 145386"/>
                <a:gd name="connsiteX89" fmla="*/ 1938337 w 6196318"/>
                <a:gd name="connsiteY89" fmla="*/ 58538 h 145386"/>
                <a:gd name="connsiteX90" fmla="*/ 1966912 w 6196318"/>
                <a:gd name="connsiteY90" fmla="*/ 82350 h 145386"/>
                <a:gd name="connsiteX91" fmla="*/ 2000250 w 6196318"/>
                <a:gd name="connsiteY91" fmla="*/ 106163 h 145386"/>
                <a:gd name="connsiteX92" fmla="*/ 2014537 w 6196318"/>
                <a:gd name="connsiteY92" fmla="*/ 101400 h 145386"/>
                <a:gd name="connsiteX93" fmla="*/ 2033587 w 6196318"/>
                <a:gd name="connsiteY93" fmla="*/ 96638 h 145386"/>
                <a:gd name="connsiteX94" fmla="*/ 2066925 w 6196318"/>
                <a:gd name="connsiteY94" fmla="*/ 82350 h 145386"/>
                <a:gd name="connsiteX95" fmla="*/ 2095500 w 6196318"/>
                <a:gd name="connsiteY95" fmla="*/ 106163 h 145386"/>
                <a:gd name="connsiteX96" fmla="*/ 2105025 w 6196318"/>
                <a:gd name="connsiteY96" fmla="*/ 120450 h 145386"/>
                <a:gd name="connsiteX97" fmla="*/ 2138362 w 6196318"/>
                <a:gd name="connsiteY97" fmla="*/ 101400 h 145386"/>
                <a:gd name="connsiteX98" fmla="*/ 2157412 w 6196318"/>
                <a:gd name="connsiteY98" fmla="*/ 96638 h 145386"/>
                <a:gd name="connsiteX99" fmla="*/ 2171700 w 6196318"/>
                <a:gd name="connsiteY99" fmla="*/ 91875 h 145386"/>
                <a:gd name="connsiteX100" fmla="*/ 2200275 w 6196318"/>
                <a:gd name="connsiteY100" fmla="*/ 101400 h 145386"/>
                <a:gd name="connsiteX101" fmla="*/ 2219325 w 6196318"/>
                <a:gd name="connsiteY101" fmla="*/ 129975 h 145386"/>
                <a:gd name="connsiteX102" fmla="*/ 2238375 w 6196318"/>
                <a:gd name="connsiteY102" fmla="*/ 106163 h 145386"/>
                <a:gd name="connsiteX103" fmla="*/ 2252662 w 6196318"/>
                <a:gd name="connsiteY103" fmla="*/ 91875 h 145386"/>
                <a:gd name="connsiteX104" fmla="*/ 2276475 w 6196318"/>
                <a:gd name="connsiteY104" fmla="*/ 63300 h 145386"/>
                <a:gd name="connsiteX105" fmla="*/ 2290762 w 6196318"/>
                <a:gd name="connsiteY105" fmla="*/ 58538 h 145386"/>
                <a:gd name="connsiteX106" fmla="*/ 2309812 w 6196318"/>
                <a:gd name="connsiteY106" fmla="*/ 87113 h 145386"/>
                <a:gd name="connsiteX107" fmla="*/ 2319337 w 6196318"/>
                <a:gd name="connsiteY107" fmla="*/ 101400 h 145386"/>
                <a:gd name="connsiteX108" fmla="*/ 2338387 w 6196318"/>
                <a:gd name="connsiteY108" fmla="*/ 82350 h 145386"/>
                <a:gd name="connsiteX109" fmla="*/ 2352675 w 6196318"/>
                <a:gd name="connsiteY109" fmla="*/ 68063 h 145386"/>
                <a:gd name="connsiteX110" fmla="*/ 2386012 w 6196318"/>
                <a:gd name="connsiteY110" fmla="*/ 34725 h 145386"/>
                <a:gd name="connsiteX111" fmla="*/ 2400300 w 6196318"/>
                <a:gd name="connsiteY111" fmla="*/ 44250 h 145386"/>
                <a:gd name="connsiteX112" fmla="*/ 2409825 w 6196318"/>
                <a:gd name="connsiteY112" fmla="*/ 58538 h 145386"/>
                <a:gd name="connsiteX113" fmla="*/ 2424112 w 6196318"/>
                <a:gd name="connsiteY113" fmla="*/ 77588 h 145386"/>
                <a:gd name="connsiteX114" fmla="*/ 2433637 w 6196318"/>
                <a:gd name="connsiteY114" fmla="*/ 96638 h 145386"/>
                <a:gd name="connsiteX115" fmla="*/ 2462212 w 6196318"/>
                <a:gd name="connsiteY115" fmla="*/ 115688 h 145386"/>
                <a:gd name="connsiteX116" fmla="*/ 2471737 w 6196318"/>
                <a:gd name="connsiteY116" fmla="*/ 101400 h 145386"/>
                <a:gd name="connsiteX117" fmla="*/ 2476500 w 6196318"/>
                <a:gd name="connsiteY117" fmla="*/ 87113 h 145386"/>
                <a:gd name="connsiteX118" fmla="*/ 2505075 w 6196318"/>
                <a:gd name="connsiteY118" fmla="*/ 53775 h 145386"/>
                <a:gd name="connsiteX119" fmla="*/ 2528887 w 6196318"/>
                <a:gd name="connsiteY119" fmla="*/ 29963 h 145386"/>
                <a:gd name="connsiteX120" fmla="*/ 2543175 w 6196318"/>
                <a:gd name="connsiteY120" fmla="*/ 49013 h 145386"/>
                <a:gd name="connsiteX121" fmla="*/ 2562225 w 6196318"/>
                <a:gd name="connsiteY121" fmla="*/ 77588 h 145386"/>
                <a:gd name="connsiteX122" fmla="*/ 2576512 w 6196318"/>
                <a:gd name="connsiteY122" fmla="*/ 91875 h 145386"/>
                <a:gd name="connsiteX123" fmla="*/ 2590800 w 6196318"/>
                <a:gd name="connsiteY123" fmla="*/ 82350 h 145386"/>
                <a:gd name="connsiteX124" fmla="*/ 2605087 w 6196318"/>
                <a:gd name="connsiteY124" fmla="*/ 49013 h 145386"/>
                <a:gd name="connsiteX125" fmla="*/ 2619375 w 6196318"/>
                <a:gd name="connsiteY125" fmla="*/ 34725 h 145386"/>
                <a:gd name="connsiteX126" fmla="*/ 2628900 w 6196318"/>
                <a:gd name="connsiteY126" fmla="*/ 49013 h 145386"/>
                <a:gd name="connsiteX127" fmla="*/ 2657475 w 6196318"/>
                <a:gd name="connsiteY127" fmla="*/ 39488 h 145386"/>
                <a:gd name="connsiteX128" fmla="*/ 2671762 w 6196318"/>
                <a:gd name="connsiteY128" fmla="*/ 34725 h 145386"/>
                <a:gd name="connsiteX129" fmla="*/ 2681287 w 6196318"/>
                <a:gd name="connsiteY129" fmla="*/ 63300 h 145386"/>
                <a:gd name="connsiteX130" fmla="*/ 2695575 w 6196318"/>
                <a:gd name="connsiteY130" fmla="*/ 49013 h 145386"/>
                <a:gd name="connsiteX131" fmla="*/ 2705100 w 6196318"/>
                <a:gd name="connsiteY131" fmla="*/ 34725 h 145386"/>
                <a:gd name="connsiteX132" fmla="*/ 2719387 w 6196318"/>
                <a:gd name="connsiteY132" fmla="*/ 25200 h 145386"/>
                <a:gd name="connsiteX133" fmla="*/ 2733675 w 6196318"/>
                <a:gd name="connsiteY133" fmla="*/ 39488 h 145386"/>
                <a:gd name="connsiteX134" fmla="*/ 2752725 w 6196318"/>
                <a:gd name="connsiteY134" fmla="*/ 44250 h 145386"/>
                <a:gd name="connsiteX135" fmla="*/ 2762250 w 6196318"/>
                <a:gd name="connsiteY135" fmla="*/ 29963 h 145386"/>
                <a:gd name="connsiteX136" fmla="*/ 2795587 w 6196318"/>
                <a:gd name="connsiteY136" fmla="*/ 10913 h 145386"/>
                <a:gd name="connsiteX137" fmla="*/ 2809875 w 6196318"/>
                <a:gd name="connsiteY137" fmla="*/ 1388 h 145386"/>
                <a:gd name="connsiteX138" fmla="*/ 2814637 w 6196318"/>
                <a:gd name="connsiteY138" fmla="*/ 15675 h 145386"/>
                <a:gd name="connsiteX139" fmla="*/ 2828925 w 6196318"/>
                <a:gd name="connsiteY139" fmla="*/ 44250 h 145386"/>
                <a:gd name="connsiteX140" fmla="*/ 2843212 w 6196318"/>
                <a:gd name="connsiteY140" fmla="*/ 29963 h 145386"/>
                <a:gd name="connsiteX141" fmla="*/ 2852737 w 6196318"/>
                <a:gd name="connsiteY141" fmla="*/ 15675 h 145386"/>
                <a:gd name="connsiteX142" fmla="*/ 2867025 w 6196318"/>
                <a:gd name="connsiteY142" fmla="*/ 6150 h 145386"/>
                <a:gd name="connsiteX143" fmla="*/ 2881312 w 6196318"/>
                <a:gd name="connsiteY143" fmla="*/ 10913 h 145386"/>
                <a:gd name="connsiteX144" fmla="*/ 2895600 w 6196318"/>
                <a:gd name="connsiteY144" fmla="*/ 39488 h 145386"/>
                <a:gd name="connsiteX145" fmla="*/ 2909887 w 6196318"/>
                <a:gd name="connsiteY145" fmla="*/ 29963 h 145386"/>
                <a:gd name="connsiteX146" fmla="*/ 2924175 w 6196318"/>
                <a:gd name="connsiteY146" fmla="*/ 15675 h 145386"/>
                <a:gd name="connsiteX147" fmla="*/ 2938462 w 6196318"/>
                <a:gd name="connsiteY147" fmla="*/ 25200 h 145386"/>
                <a:gd name="connsiteX148" fmla="*/ 2952750 w 6196318"/>
                <a:gd name="connsiteY148" fmla="*/ 53775 h 145386"/>
                <a:gd name="connsiteX149" fmla="*/ 2957512 w 6196318"/>
                <a:gd name="connsiteY149" fmla="*/ 68063 h 145386"/>
                <a:gd name="connsiteX150" fmla="*/ 3005137 w 6196318"/>
                <a:gd name="connsiteY150" fmla="*/ 53775 h 145386"/>
                <a:gd name="connsiteX151" fmla="*/ 3019425 w 6196318"/>
                <a:gd name="connsiteY151" fmla="*/ 63300 h 145386"/>
                <a:gd name="connsiteX152" fmla="*/ 3024187 w 6196318"/>
                <a:gd name="connsiteY152" fmla="*/ 82350 h 145386"/>
                <a:gd name="connsiteX153" fmla="*/ 3033712 w 6196318"/>
                <a:gd name="connsiteY153" fmla="*/ 96638 h 145386"/>
                <a:gd name="connsiteX154" fmla="*/ 3076575 w 6196318"/>
                <a:gd name="connsiteY154" fmla="*/ 96638 h 145386"/>
                <a:gd name="connsiteX155" fmla="*/ 3086100 w 6196318"/>
                <a:gd name="connsiteY155" fmla="*/ 125213 h 145386"/>
                <a:gd name="connsiteX156" fmla="*/ 3095625 w 6196318"/>
                <a:gd name="connsiteY156" fmla="*/ 139500 h 145386"/>
                <a:gd name="connsiteX157" fmla="*/ 3109912 w 6196318"/>
                <a:gd name="connsiteY157" fmla="*/ 129975 h 145386"/>
                <a:gd name="connsiteX158" fmla="*/ 3138487 w 6196318"/>
                <a:gd name="connsiteY158" fmla="*/ 120450 h 145386"/>
                <a:gd name="connsiteX159" fmla="*/ 3152775 w 6196318"/>
                <a:gd name="connsiteY159" fmla="*/ 129975 h 145386"/>
                <a:gd name="connsiteX160" fmla="*/ 3162300 w 6196318"/>
                <a:gd name="connsiteY160" fmla="*/ 144263 h 145386"/>
                <a:gd name="connsiteX161" fmla="*/ 3176587 w 6196318"/>
                <a:gd name="connsiteY161" fmla="*/ 134738 h 145386"/>
                <a:gd name="connsiteX162" fmla="*/ 3200400 w 6196318"/>
                <a:gd name="connsiteY162" fmla="*/ 110925 h 145386"/>
                <a:gd name="connsiteX163" fmla="*/ 3224212 w 6196318"/>
                <a:gd name="connsiteY163" fmla="*/ 115688 h 145386"/>
                <a:gd name="connsiteX164" fmla="*/ 3233737 w 6196318"/>
                <a:gd name="connsiteY164" fmla="*/ 129975 h 145386"/>
                <a:gd name="connsiteX165" fmla="*/ 3248025 w 6196318"/>
                <a:gd name="connsiteY165" fmla="*/ 120450 h 145386"/>
                <a:gd name="connsiteX166" fmla="*/ 3257550 w 6196318"/>
                <a:gd name="connsiteY166" fmla="*/ 101400 h 145386"/>
                <a:gd name="connsiteX167" fmla="*/ 3286125 w 6196318"/>
                <a:gd name="connsiteY167" fmla="*/ 77588 h 145386"/>
                <a:gd name="connsiteX168" fmla="*/ 3300412 w 6196318"/>
                <a:gd name="connsiteY168" fmla="*/ 91875 h 145386"/>
                <a:gd name="connsiteX169" fmla="*/ 3309937 w 6196318"/>
                <a:gd name="connsiteY169" fmla="*/ 106163 h 145386"/>
                <a:gd name="connsiteX170" fmla="*/ 3324225 w 6196318"/>
                <a:gd name="connsiteY170" fmla="*/ 110925 h 145386"/>
                <a:gd name="connsiteX171" fmla="*/ 3333750 w 6196318"/>
                <a:gd name="connsiteY171" fmla="*/ 96638 h 145386"/>
                <a:gd name="connsiteX172" fmla="*/ 3376612 w 6196318"/>
                <a:gd name="connsiteY172" fmla="*/ 72825 h 145386"/>
                <a:gd name="connsiteX173" fmla="*/ 3390900 w 6196318"/>
                <a:gd name="connsiteY173" fmla="*/ 82350 h 145386"/>
                <a:gd name="connsiteX174" fmla="*/ 3405187 w 6196318"/>
                <a:gd name="connsiteY174" fmla="*/ 110925 h 145386"/>
                <a:gd name="connsiteX175" fmla="*/ 3424237 w 6196318"/>
                <a:gd name="connsiteY175" fmla="*/ 106163 h 145386"/>
                <a:gd name="connsiteX176" fmla="*/ 3433762 w 6196318"/>
                <a:gd name="connsiteY176" fmla="*/ 91875 h 145386"/>
                <a:gd name="connsiteX177" fmla="*/ 3448050 w 6196318"/>
                <a:gd name="connsiteY177" fmla="*/ 82350 h 145386"/>
                <a:gd name="connsiteX178" fmla="*/ 3462337 w 6196318"/>
                <a:gd name="connsiteY178" fmla="*/ 87113 h 145386"/>
                <a:gd name="connsiteX179" fmla="*/ 3471862 w 6196318"/>
                <a:gd name="connsiteY179" fmla="*/ 101400 h 145386"/>
                <a:gd name="connsiteX180" fmla="*/ 3486150 w 6196318"/>
                <a:gd name="connsiteY180" fmla="*/ 115688 h 145386"/>
                <a:gd name="connsiteX181" fmla="*/ 3500437 w 6196318"/>
                <a:gd name="connsiteY181" fmla="*/ 106163 h 145386"/>
                <a:gd name="connsiteX182" fmla="*/ 3509962 w 6196318"/>
                <a:gd name="connsiteY182" fmla="*/ 91875 h 145386"/>
                <a:gd name="connsiteX183" fmla="*/ 3524250 w 6196318"/>
                <a:gd name="connsiteY183" fmla="*/ 87113 h 145386"/>
                <a:gd name="connsiteX184" fmla="*/ 3562350 w 6196318"/>
                <a:gd name="connsiteY184" fmla="*/ 120450 h 145386"/>
                <a:gd name="connsiteX185" fmla="*/ 3581400 w 6196318"/>
                <a:gd name="connsiteY185" fmla="*/ 115688 h 145386"/>
                <a:gd name="connsiteX186" fmla="*/ 3609975 w 6196318"/>
                <a:gd name="connsiteY186" fmla="*/ 91875 h 145386"/>
                <a:gd name="connsiteX187" fmla="*/ 3638550 w 6196318"/>
                <a:gd name="connsiteY187" fmla="*/ 72825 h 145386"/>
                <a:gd name="connsiteX188" fmla="*/ 3648075 w 6196318"/>
                <a:gd name="connsiteY188" fmla="*/ 58538 h 145386"/>
                <a:gd name="connsiteX189" fmla="*/ 3652837 w 6196318"/>
                <a:gd name="connsiteY189" fmla="*/ 44250 h 145386"/>
                <a:gd name="connsiteX190" fmla="*/ 3676650 w 6196318"/>
                <a:gd name="connsiteY190" fmla="*/ 72825 h 145386"/>
                <a:gd name="connsiteX191" fmla="*/ 3719512 w 6196318"/>
                <a:gd name="connsiteY191" fmla="*/ 91875 h 145386"/>
                <a:gd name="connsiteX192" fmla="*/ 3762375 w 6196318"/>
                <a:gd name="connsiteY192" fmla="*/ 101400 h 145386"/>
                <a:gd name="connsiteX193" fmla="*/ 3805237 w 6196318"/>
                <a:gd name="connsiteY193" fmla="*/ 96638 h 145386"/>
                <a:gd name="connsiteX194" fmla="*/ 3819525 w 6196318"/>
                <a:gd name="connsiteY194" fmla="*/ 63300 h 145386"/>
                <a:gd name="connsiteX195" fmla="*/ 3848100 w 6196318"/>
                <a:gd name="connsiteY195" fmla="*/ 58538 h 145386"/>
                <a:gd name="connsiteX196" fmla="*/ 3876675 w 6196318"/>
                <a:gd name="connsiteY196" fmla="*/ 44250 h 145386"/>
                <a:gd name="connsiteX197" fmla="*/ 3886200 w 6196318"/>
                <a:gd name="connsiteY197" fmla="*/ 58538 h 145386"/>
                <a:gd name="connsiteX198" fmla="*/ 3890962 w 6196318"/>
                <a:gd name="connsiteY198" fmla="*/ 82350 h 145386"/>
                <a:gd name="connsiteX199" fmla="*/ 3924300 w 6196318"/>
                <a:gd name="connsiteY199" fmla="*/ 63300 h 145386"/>
                <a:gd name="connsiteX200" fmla="*/ 3943350 w 6196318"/>
                <a:gd name="connsiteY200" fmla="*/ 68063 h 145386"/>
                <a:gd name="connsiteX201" fmla="*/ 3967162 w 6196318"/>
                <a:gd name="connsiteY201" fmla="*/ 91875 h 145386"/>
                <a:gd name="connsiteX202" fmla="*/ 3995737 w 6196318"/>
                <a:gd name="connsiteY202" fmla="*/ 106163 h 145386"/>
                <a:gd name="connsiteX203" fmla="*/ 4014787 w 6196318"/>
                <a:gd name="connsiteY203" fmla="*/ 101400 h 145386"/>
                <a:gd name="connsiteX204" fmla="*/ 4038600 w 6196318"/>
                <a:gd name="connsiteY204" fmla="*/ 96638 h 145386"/>
                <a:gd name="connsiteX205" fmla="*/ 4052887 w 6196318"/>
                <a:gd name="connsiteY205" fmla="*/ 91875 h 145386"/>
                <a:gd name="connsiteX206" fmla="*/ 4086225 w 6196318"/>
                <a:gd name="connsiteY206" fmla="*/ 87113 h 145386"/>
                <a:gd name="connsiteX207" fmla="*/ 4081462 w 6196318"/>
                <a:gd name="connsiteY207" fmla="*/ 68063 h 145386"/>
                <a:gd name="connsiteX208" fmla="*/ 4071937 w 6196318"/>
                <a:gd name="connsiteY208" fmla="*/ 53775 h 145386"/>
                <a:gd name="connsiteX209" fmla="*/ 4100512 w 6196318"/>
                <a:gd name="connsiteY209" fmla="*/ 63300 h 145386"/>
                <a:gd name="connsiteX210" fmla="*/ 4129087 w 6196318"/>
                <a:gd name="connsiteY210" fmla="*/ 72825 h 145386"/>
                <a:gd name="connsiteX211" fmla="*/ 4152900 w 6196318"/>
                <a:gd name="connsiteY211" fmla="*/ 77588 h 145386"/>
                <a:gd name="connsiteX212" fmla="*/ 4162425 w 6196318"/>
                <a:gd name="connsiteY212" fmla="*/ 91875 h 145386"/>
                <a:gd name="connsiteX213" fmla="*/ 4205287 w 6196318"/>
                <a:gd name="connsiteY213" fmla="*/ 77588 h 145386"/>
                <a:gd name="connsiteX214" fmla="*/ 4229100 w 6196318"/>
                <a:gd name="connsiteY214" fmla="*/ 72825 h 145386"/>
                <a:gd name="connsiteX215" fmla="*/ 4267200 w 6196318"/>
                <a:gd name="connsiteY215" fmla="*/ 53775 h 145386"/>
                <a:gd name="connsiteX216" fmla="*/ 4276725 w 6196318"/>
                <a:gd name="connsiteY216" fmla="*/ 68063 h 145386"/>
                <a:gd name="connsiteX217" fmla="*/ 4295775 w 6196318"/>
                <a:gd name="connsiteY217" fmla="*/ 96638 h 145386"/>
                <a:gd name="connsiteX218" fmla="*/ 4310062 w 6196318"/>
                <a:gd name="connsiteY218" fmla="*/ 87113 h 145386"/>
                <a:gd name="connsiteX219" fmla="*/ 4343400 w 6196318"/>
                <a:gd name="connsiteY219" fmla="*/ 49013 h 145386"/>
                <a:gd name="connsiteX220" fmla="*/ 4357687 w 6196318"/>
                <a:gd name="connsiteY220" fmla="*/ 44250 h 145386"/>
                <a:gd name="connsiteX221" fmla="*/ 4371975 w 6196318"/>
                <a:gd name="connsiteY221" fmla="*/ 49013 h 145386"/>
                <a:gd name="connsiteX222" fmla="*/ 4381500 w 6196318"/>
                <a:gd name="connsiteY222" fmla="*/ 77588 h 145386"/>
                <a:gd name="connsiteX223" fmla="*/ 4443412 w 6196318"/>
                <a:gd name="connsiteY223" fmla="*/ 68063 h 145386"/>
                <a:gd name="connsiteX224" fmla="*/ 4486275 w 6196318"/>
                <a:gd name="connsiteY224" fmla="*/ 72825 h 145386"/>
                <a:gd name="connsiteX225" fmla="*/ 4495800 w 6196318"/>
                <a:gd name="connsiteY225" fmla="*/ 87113 h 145386"/>
                <a:gd name="connsiteX226" fmla="*/ 4500562 w 6196318"/>
                <a:gd name="connsiteY226" fmla="*/ 101400 h 145386"/>
                <a:gd name="connsiteX227" fmla="*/ 4514850 w 6196318"/>
                <a:gd name="connsiteY227" fmla="*/ 96638 h 145386"/>
                <a:gd name="connsiteX228" fmla="*/ 4533900 w 6196318"/>
                <a:gd name="connsiteY228" fmla="*/ 82350 h 145386"/>
                <a:gd name="connsiteX229" fmla="*/ 4562475 w 6196318"/>
                <a:gd name="connsiteY229" fmla="*/ 72825 h 145386"/>
                <a:gd name="connsiteX230" fmla="*/ 4576762 w 6196318"/>
                <a:gd name="connsiteY230" fmla="*/ 77588 h 145386"/>
                <a:gd name="connsiteX231" fmla="*/ 4591050 w 6196318"/>
                <a:gd name="connsiteY231" fmla="*/ 106163 h 145386"/>
                <a:gd name="connsiteX232" fmla="*/ 4605337 w 6196318"/>
                <a:gd name="connsiteY232" fmla="*/ 115688 h 145386"/>
                <a:gd name="connsiteX233" fmla="*/ 4624387 w 6196318"/>
                <a:gd name="connsiteY233" fmla="*/ 87113 h 145386"/>
                <a:gd name="connsiteX234" fmla="*/ 4633912 w 6196318"/>
                <a:gd name="connsiteY234" fmla="*/ 72825 h 145386"/>
                <a:gd name="connsiteX235" fmla="*/ 4662487 w 6196318"/>
                <a:gd name="connsiteY235" fmla="*/ 63300 h 145386"/>
                <a:gd name="connsiteX236" fmla="*/ 4676775 w 6196318"/>
                <a:gd name="connsiteY236" fmla="*/ 58538 h 145386"/>
                <a:gd name="connsiteX237" fmla="*/ 4691062 w 6196318"/>
                <a:gd name="connsiteY237" fmla="*/ 63300 h 145386"/>
                <a:gd name="connsiteX238" fmla="*/ 4719637 w 6196318"/>
                <a:gd name="connsiteY238" fmla="*/ 82350 h 145386"/>
                <a:gd name="connsiteX239" fmla="*/ 4733925 w 6196318"/>
                <a:gd name="connsiteY239" fmla="*/ 72825 h 145386"/>
                <a:gd name="connsiteX240" fmla="*/ 4738687 w 6196318"/>
                <a:gd name="connsiteY240" fmla="*/ 58538 h 145386"/>
                <a:gd name="connsiteX241" fmla="*/ 4748212 w 6196318"/>
                <a:gd name="connsiteY241" fmla="*/ 44250 h 145386"/>
                <a:gd name="connsiteX242" fmla="*/ 4781550 w 6196318"/>
                <a:gd name="connsiteY242" fmla="*/ 49013 h 145386"/>
                <a:gd name="connsiteX243" fmla="*/ 4795837 w 6196318"/>
                <a:gd name="connsiteY243" fmla="*/ 53775 h 145386"/>
                <a:gd name="connsiteX244" fmla="*/ 4824412 w 6196318"/>
                <a:gd name="connsiteY244" fmla="*/ 82350 h 145386"/>
                <a:gd name="connsiteX245" fmla="*/ 4843462 w 6196318"/>
                <a:gd name="connsiteY245" fmla="*/ 110925 h 145386"/>
                <a:gd name="connsiteX246" fmla="*/ 4919662 w 6196318"/>
                <a:gd name="connsiteY246" fmla="*/ 120450 h 145386"/>
                <a:gd name="connsiteX247" fmla="*/ 4967287 w 6196318"/>
                <a:gd name="connsiteY247" fmla="*/ 115688 h 145386"/>
                <a:gd name="connsiteX248" fmla="*/ 4981575 w 6196318"/>
                <a:gd name="connsiteY248" fmla="*/ 110925 h 145386"/>
                <a:gd name="connsiteX249" fmla="*/ 4976812 w 6196318"/>
                <a:gd name="connsiteY249" fmla="*/ 87113 h 145386"/>
                <a:gd name="connsiteX250" fmla="*/ 4967287 w 6196318"/>
                <a:gd name="connsiteY250" fmla="*/ 72825 h 145386"/>
                <a:gd name="connsiteX251" fmla="*/ 5053012 w 6196318"/>
                <a:gd name="connsiteY251" fmla="*/ 72825 h 145386"/>
                <a:gd name="connsiteX252" fmla="*/ 5062537 w 6196318"/>
                <a:gd name="connsiteY252" fmla="*/ 87113 h 145386"/>
                <a:gd name="connsiteX253" fmla="*/ 5076825 w 6196318"/>
                <a:gd name="connsiteY253" fmla="*/ 96638 h 145386"/>
                <a:gd name="connsiteX254" fmla="*/ 5119687 w 6196318"/>
                <a:gd name="connsiteY254" fmla="*/ 77588 h 145386"/>
                <a:gd name="connsiteX255" fmla="*/ 5133975 w 6196318"/>
                <a:gd name="connsiteY255" fmla="*/ 72825 h 145386"/>
                <a:gd name="connsiteX256" fmla="*/ 5157787 w 6196318"/>
                <a:gd name="connsiteY256" fmla="*/ 101400 h 145386"/>
                <a:gd name="connsiteX257" fmla="*/ 5172075 w 6196318"/>
                <a:gd name="connsiteY257" fmla="*/ 110925 h 145386"/>
                <a:gd name="connsiteX258" fmla="*/ 5200650 w 6196318"/>
                <a:gd name="connsiteY258" fmla="*/ 91875 h 145386"/>
                <a:gd name="connsiteX259" fmla="*/ 5214937 w 6196318"/>
                <a:gd name="connsiteY259" fmla="*/ 87113 h 145386"/>
                <a:gd name="connsiteX260" fmla="*/ 5238750 w 6196318"/>
                <a:gd name="connsiteY260" fmla="*/ 91875 h 145386"/>
                <a:gd name="connsiteX261" fmla="*/ 5253037 w 6196318"/>
                <a:gd name="connsiteY261" fmla="*/ 96638 h 145386"/>
                <a:gd name="connsiteX262" fmla="*/ 5276850 w 6196318"/>
                <a:gd name="connsiteY262" fmla="*/ 120450 h 145386"/>
                <a:gd name="connsiteX263" fmla="*/ 5291137 w 6196318"/>
                <a:gd name="connsiteY263" fmla="*/ 110925 h 145386"/>
                <a:gd name="connsiteX264" fmla="*/ 5295900 w 6196318"/>
                <a:gd name="connsiteY264" fmla="*/ 91875 h 145386"/>
                <a:gd name="connsiteX265" fmla="*/ 5324475 w 6196318"/>
                <a:gd name="connsiteY265" fmla="*/ 77588 h 145386"/>
                <a:gd name="connsiteX266" fmla="*/ 5343525 w 6196318"/>
                <a:gd name="connsiteY266" fmla="*/ 68063 h 145386"/>
                <a:gd name="connsiteX267" fmla="*/ 5381625 w 6196318"/>
                <a:gd name="connsiteY267" fmla="*/ 72825 h 145386"/>
                <a:gd name="connsiteX268" fmla="*/ 5400675 w 6196318"/>
                <a:gd name="connsiteY268" fmla="*/ 101400 h 145386"/>
                <a:gd name="connsiteX269" fmla="*/ 5414962 w 6196318"/>
                <a:gd name="connsiteY269" fmla="*/ 110925 h 145386"/>
                <a:gd name="connsiteX270" fmla="*/ 5443537 w 6196318"/>
                <a:gd name="connsiteY270" fmla="*/ 87113 h 145386"/>
                <a:gd name="connsiteX271" fmla="*/ 5462587 w 6196318"/>
                <a:gd name="connsiteY271" fmla="*/ 63300 h 145386"/>
                <a:gd name="connsiteX272" fmla="*/ 5481637 w 6196318"/>
                <a:gd name="connsiteY272" fmla="*/ 72825 h 145386"/>
                <a:gd name="connsiteX273" fmla="*/ 5491162 w 6196318"/>
                <a:gd name="connsiteY273" fmla="*/ 87113 h 145386"/>
                <a:gd name="connsiteX274" fmla="*/ 5505450 w 6196318"/>
                <a:gd name="connsiteY274" fmla="*/ 106163 h 145386"/>
                <a:gd name="connsiteX275" fmla="*/ 5514975 w 6196318"/>
                <a:gd name="connsiteY275" fmla="*/ 120450 h 145386"/>
                <a:gd name="connsiteX276" fmla="*/ 5534025 w 6196318"/>
                <a:gd name="connsiteY276" fmla="*/ 125213 h 145386"/>
                <a:gd name="connsiteX277" fmla="*/ 5562600 w 6196318"/>
                <a:gd name="connsiteY277" fmla="*/ 120450 h 145386"/>
                <a:gd name="connsiteX278" fmla="*/ 5576887 w 6196318"/>
                <a:gd name="connsiteY278" fmla="*/ 101400 h 145386"/>
                <a:gd name="connsiteX279" fmla="*/ 5591175 w 6196318"/>
                <a:gd name="connsiteY279" fmla="*/ 87113 h 145386"/>
                <a:gd name="connsiteX280" fmla="*/ 5605462 w 6196318"/>
                <a:gd name="connsiteY280" fmla="*/ 77588 h 145386"/>
                <a:gd name="connsiteX281" fmla="*/ 5634037 w 6196318"/>
                <a:gd name="connsiteY281" fmla="*/ 68063 h 145386"/>
                <a:gd name="connsiteX282" fmla="*/ 5648325 w 6196318"/>
                <a:gd name="connsiteY282" fmla="*/ 77588 h 145386"/>
                <a:gd name="connsiteX283" fmla="*/ 5653087 w 6196318"/>
                <a:gd name="connsiteY283" fmla="*/ 91875 h 145386"/>
                <a:gd name="connsiteX284" fmla="*/ 5667375 w 6196318"/>
                <a:gd name="connsiteY284" fmla="*/ 106163 h 145386"/>
                <a:gd name="connsiteX285" fmla="*/ 5672137 w 6196318"/>
                <a:gd name="connsiteY285" fmla="*/ 120450 h 145386"/>
                <a:gd name="connsiteX286" fmla="*/ 5686425 w 6196318"/>
                <a:gd name="connsiteY286" fmla="*/ 115688 h 145386"/>
                <a:gd name="connsiteX287" fmla="*/ 5715000 w 6196318"/>
                <a:gd name="connsiteY287" fmla="*/ 91875 h 145386"/>
                <a:gd name="connsiteX288" fmla="*/ 5743575 w 6196318"/>
                <a:gd name="connsiteY288" fmla="*/ 77588 h 145386"/>
                <a:gd name="connsiteX289" fmla="*/ 5757862 w 6196318"/>
                <a:gd name="connsiteY289" fmla="*/ 91875 h 145386"/>
                <a:gd name="connsiteX290" fmla="*/ 5767387 w 6196318"/>
                <a:gd name="connsiteY290" fmla="*/ 110925 h 145386"/>
                <a:gd name="connsiteX291" fmla="*/ 5776912 w 6196318"/>
                <a:gd name="connsiteY291" fmla="*/ 125213 h 145386"/>
                <a:gd name="connsiteX292" fmla="*/ 5786437 w 6196318"/>
                <a:gd name="connsiteY292" fmla="*/ 87113 h 145386"/>
                <a:gd name="connsiteX293" fmla="*/ 5795962 w 6196318"/>
                <a:gd name="connsiteY293" fmla="*/ 72825 h 145386"/>
                <a:gd name="connsiteX294" fmla="*/ 5800725 w 6196318"/>
                <a:gd name="connsiteY294" fmla="*/ 58538 h 145386"/>
                <a:gd name="connsiteX295" fmla="*/ 5815012 w 6196318"/>
                <a:gd name="connsiteY295" fmla="*/ 53775 h 145386"/>
                <a:gd name="connsiteX296" fmla="*/ 5829300 w 6196318"/>
                <a:gd name="connsiteY296" fmla="*/ 58538 h 145386"/>
                <a:gd name="connsiteX297" fmla="*/ 5834062 w 6196318"/>
                <a:gd name="connsiteY297" fmla="*/ 72825 h 145386"/>
                <a:gd name="connsiteX298" fmla="*/ 5843587 w 6196318"/>
                <a:gd name="connsiteY298" fmla="*/ 87113 h 145386"/>
                <a:gd name="connsiteX299" fmla="*/ 5862637 w 6196318"/>
                <a:gd name="connsiteY299" fmla="*/ 82350 h 145386"/>
                <a:gd name="connsiteX300" fmla="*/ 5876925 w 6196318"/>
                <a:gd name="connsiteY300" fmla="*/ 63300 h 145386"/>
                <a:gd name="connsiteX301" fmla="*/ 5900737 w 6196318"/>
                <a:gd name="connsiteY301" fmla="*/ 39488 h 145386"/>
                <a:gd name="connsiteX302" fmla="*/ 5915025 w 6196318"/>
                <a:gd name="connsiteY302" fmla="*/ 34725 h 145386"/>
                <a:gd name="connsiteX303" fmla="*/ 5929312 w 6196318"/>
                <a:gd name="connsiteY303" fmla="*/ 25200 h 145386"/>
                <a:gd name="connsiteX304" fmla="*/ 5943600 w 6196318"/>
                <a:gd name="connsiteY304" fmla="*/ 39488 h 145386"/>
                <a:gd name="connsiteX305" fmla="*/ 5948362 w 6196318"/>
                <a:gd name="connsiteY305" fmla="*/ 63300 h 145386"/>
                <a:gd name="connsiteX306" fmla="*/ 5962650 w 6196318"/>
                <a:gd name="connsiteY306" fmla="*/ 101400 h 145386"/>
                <a:gd name="connsiteX307" fmla="*/ 5967412 w 6196318"/>
                <a:gd name="connsiteY307" fmla="*/ 115688 h 145386"/>
                <a:gd name="connsiteX308" fmla="*/ 5981700 w 6196318"/>
                <a:gd name="connsiteY308" fmla="*/ 125213 h 145386"/>
                <a:gd name="connsiteX309" fmla="*/ 6000750 w 6196318"/>
                <a:gd name="connsiteY309" fmla="*/ 110925 h 145386"/>
                <a:gd name="connsiteX310" fmla="*/ 6043612 w 6196318"/>
                <a:gd name="connsiteY310" fmla="*/ 72825 h 145386"/>
                <a:gd name="connsiteX311" fmla="*/ 6072187 w 6196318"/>
                <a:gd name="connsiteY311" fmla="*/ 63300 h 145386"/>
                <a:gd name="connsiteX312" fmla="*/ 6076950 w 6196318"/>
                <a:gd name="connsiteY312" fmla="*/ 77588 h 145386"/>
                <a:gd name="connsiteX313" fmla="*/ 6081712 w 6196318"/>
                <a:gd name="connsiteY313" fmla="*/ 96638 h 145386"/>
                <a:gd name="connsiteX314" fmla="*/ 6096000 w 6196318"/>
                <a:gd name="connsiteY314" fmla="*/ 101400 h 145386"/>
                <a:gd name="connsiteX315" fmla="*/ 6105525 w 6196318"/>
                <a:gd name="connsiteY315" fmla="*/ 87113 h 145386"/>
                <a:gd name="connsiteX316" fmla="*/ 6153150 w 6196318"/>
                <a:gd name="connsiteY316" fmla="*/ 82350 h 145386"/>
                <a:gd name="connsiteX317" fmla="*/ 6181725 w 6196318"/>
                <a:gd name="connsiteY317" fmla="*/ 96638 h 145386"/>
                <a:gd name="connsiteX318" fmla="*/ 6191250 w 6196318"/>
                <a:gd name="connsiteY318" fmla="*/ 87113 h 14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</a:cxnLst>
              <a:rect l="l" t="t" r="r" b="b"/>
              <a:pathLst>
                <a:path w="6196318" h="145386">
                  <a:moveTo>
                    <a:pt x="0" y="77588"/>
                  </a:moveTo>
                  <a:cubicBezTo>
                    <a:pt x="27007" y="74212"/>
                    <a:pt x="34678" y="74804"/>
                    <a:pt x="57150" y="68063"/>
                  </a:cubicBezTo>
                  <a:cubicBezTo>
                    <a:pt x="66767" y="65178"/>
                    <a:pt x="76200" y="61713"/>
                    <a:pt x="85725" y="58538"/>
                  </a:cubicBezTo>
                  <a:lnTo>
                    <a:pt x="100012" y="53775"/>
                  </a:lnTo>
                  <a:cubicBezTo>
                    <a:pt x="119389" y="58620"/>
                    <a:pt x="120324" y="57390"/>
                    <a:pt x="138112" y="68063"/>
                  </a:cubicBezTo>
                  <a:cubicBezTo>
                    <a:pt x="179051" y="92626"/>
                    <a:pt x="152237" y="82297"/>
                    <a:pt x="180975" y="91875"/>
                  </a:cubicBezTo>
                  <a:cubicBezTo>
                    <a:pt x="185737" y="95050"/>
                    <a:pt x="190032" y="99075"/>
                    <a:pt x="195262" y="101400"/>
                  </a:cubicBezTo>
                  <a:cubicBezTo>
                    <a:pt x="204437" y="105478"/>
                    <a:pt x="223837" y="110925"/>
                    <a:pt x="223837" y="110925"/>
                  </a:cubicBezTo>
                  <a:cubicBezTo>
                    <a:pt x="230187" y="109338"/>
                    <a:pt x="236871" y="108741"/>
                    <a:pt x="242887" y="106163"/>
                  </a:cubicBezTo>
                  <a:cubicBezTo>
                    <a:pt x="248148" y="103908"/>
                    <a:pt x="251451" y="96638"/>
                    <a:pt x="257175" y="96638"/>
                  </a:cubicBezTo>
                  <a:cubicBezTo>
                    <a:pt x="287504" y="96638"/>
                    <a:pt x="317500" y="102988"/>
                    <a:pt x="347662" y="106163"/>
                  </a:cubicBezTo>
                  <a:cubicBezTo>
                    <a:pt x="349250" y="110925"/>
                    <a:pt x="347405" y="120450"/>
                    <a:pt x="352425" y="120450"/>
                  </a:cubicBezTo>
                  <a:cubicBezTo>
                    <a:pt x="360456" y="120450"/>
                    <a:pt x="363893" y="95398"/>
                    <a:pt x="366712" y="91875"/>
                  </a:cubicBezTo>
                  <a:cubicBezTo>
                    <a:pt x="370288" y="87405"/>
                    <a:pt x="376237" y="85525"/>
                    <a:pt x="381000" y="82350"/>
                  </a:cubicBezTo>
                  <a:cubicBezTo>
                    <a:pt x="387350" y="85525"/>
                    <a:pt x="394273" y="87748"/>
                    <a:pt x="400050" y="91875"/>
                  </a:cubicBezTo>
                  <a:cubicBezTo>
                    <a:pt x="431264" y="114171"/>
                    <a:pt x="397976" y="100710"/>
                    <a:pt x="428625" y="110925"/>
                  </a:cubicBezTo>
                  <a:cubicBezTo>
                    <a:pt x="432536" y="105058"/>
                    <a:pt x="445105" y="84183"/>
                    <a:pt x="452437" y="82350"/>
                  </a:cubicBezTo>
                  <a:cubicBezTo>
                    <a:pt x="460290" y="80387"/>
                    <a:pt x="468312" y="85525"/>
                    <a:pt x="476250" y="87113"/>
                  </a:cubicBezTo>
                  <a:cubicBezTo>
                    <a:pt x="482357" y="96274"/>
                    <a:pt x="485785" y="107749"/>
                    <a:pt x="500062" y="106163"/>
                  </a:cubicBezTo>
                  <a:cubicBezTo>
                    <a:pt x="510041" y="105054"/>
                    <a:pt x="519112" y="99813"/>
                    <a:pt x="528637" y="96638"/>
                  </a:cubicBezTo>
                  <a:lnTo>
                    <a:pt x="542925" y="91875"/>
                  </a:lnTo>
                  <a:cubicBezTo>
                    <a:pt x="550862" y="93463"/>
                    <a:pt x="560002" y="92148"/>
                    <a:pt x="566737" y="96638"/>
                  </a:cubicBezTo>
                  <a:cubicBezTo>
                    <a:pt x="570914" y="99423"/>
                    <a:pt x="567950" y="107375"/>
                    <a:pt x="571500" y="110925"/>
                  </a:cubicBezTo>
                  <a:cubicBezTo>
                    <a:pt x="575050" y="114475"/>
                    <a:pt x="581025" y="114100"/>
                    <a:pt x="585787" y="115688"/>
                  </a:cubicBezTo>
                  <a:cubicBezTo>
                    <a:pt x="588925" y="106276"/>
                    <a:pt x="591682" y="93828"/>
                    <a:pt x="600075" y="87113"/>
                  </a:cubicBezTo>
                  <a:cubicBezTo>
                    <a:pt x="603995" y="83977"/>
                    <a:pt x="609600" y="83938"/>
                    <a:pt x="614362" y="82350"/>
                  </a:cubicBezTo>
                  <a:cubicBezTo>
                    <a:pt x="654502" y="95730"/>
                    <a:pt x="636361" y="100266"/>
                    <a:pt x="647700" y="77588"/>
                  </a:cubicBezTo>
                  <a:cubicBezTo>
                    <a:pt x="650260" y="72468"/>
                    <a:pt x="652371" y="66334"/>
                    <a:pt x="657225" y="63300"/>
                  </a:cubicBezTo>
                  <a:cubicBezTo>
                    <a:pt x="665739" y="57979"/>
                    <a:pt x="685800" y="53775"/>
                    <a:pt x="685800" y="53775"/>
                  </a:cubicBezTo>
                  <a:cubicBezTo>
                    <a:pt x="695070" y="81590"/>
                    <a:pt x="683308" y="56047"/>
                    <a:pt x="704850" y="77588"/>
                  </a:cubicBezTo>
                  <a:cubicBezTo>
                    <a:pt x="726393" y="99130"/>
                    <a:pt x="700847" y="87365"/>
                    <a:pt x="728662" y="96638"/>
                  </a:cubicBezTo>
                  <a:cubicBezTo>
                    <a:pt x="735012" y="95050"/>
                    <a:pt x="741443" y="93756"/>
                    <a:pt x="747712" y="91875"/>
                  </a:cubicBezTo>
                  <a:cubicBezTo>
                    <a:pt x="757329" y="88990"/>
                    <a:pt x="776287" y="82350"/>
                    <a:pt x="776287" y="82350"/>
                  </a:cubicBezTo>
                  <a:cubicBezTo>
                    <a:pt x="784225" y="83938"/>
                    <a:pt x="792521" y="84271"/>
                    <a:pt x="800100" y="87113"/>
                  </a:cubicBezTo>
                  <a:cubicBezTo>
                    <a:pt x="805459" y="89123"/>
                    <a:pt x="808741" y="95697"/>
                    <a:pt x="814387" y="96638"/>
                  </a:cubicBezTo>
                  <a:cubicBezTo>
                    <a:pt x="819339" y="97463"/>
                    <a:pt x="823912" y="93463"/>
                    <a:pt x="828675" y="91875"/>
                  </a:cubicBezTo>
                  <a:cubicBezTo>
                    <a:pt x="835025" y="87113"/>
                    <a:pt x="841266" y="82202"/>
                    <a:pt x="847725" y="77588"/>
                  </a:cubicBezTo>
                  <a:cubicBezTo>
                    <a:pt x="852383" y="74261"/>
                    <a:pt x="856366" y="69004"/>
                    <a:pt x="862012" y="68063"/>
                  </a:cubicBezTo>
                  <a:cubicBezTo>
                    <a:pt x="866964" y="67238"/>
                    <a:pt x="871537" y="71238"/>
                    <a:pt x="876300" y="72825"/>
                  </a:cubicBezTo>
                  <a:cubicBezTo>
                    <a:pt x="877887" y="77588"/>
                    <a:pt x="877926" y="83193"/>
                    <a:pt x="881062" y="87113"/>
                  </a:cubicBezTo>
                  <a:cubicBezTo>
                    <a:pt x="887776" y="95506"/>
                    <a:pt x="900225" y="98263"/>
                    <a:pt x="909637" y="101400"/>
                  </a:cubicBezTo>
                  <a:cubicBezTo>
                    <a:pt x="915987" y="99813"/>
                    <a:pt x="922833" y="99565"/>
                    <a:pt x="928687" y="96638"/>
                  </a:cubicBezTo>
                  <a:cubicBezTo>
                    <a:pt x="938926" y="91519"/>
                    <a:pt x="957262" y="77588"/>
                    <a:pt x="957262" y="77588"/>
                  </a:cubicBezTo>
                  <a:cubicBezTo>
                    <a:pt x="966787" y="80763"/>
                    <a:pt x="977323" y="81792"/>
                    <a:pt x="985837" y="87113"/>
                  </a:cubicBezTo>
                  <a:cubicBezTo>
                    <a:pt x="1035079" y="117889"/>
                    <a:pt x="957538" y="88791"/>
                    <a:pt x="1009650" y="106163"/>
                  </a:cubicBezTo>
                  <a:cubicBezTo>
                    <a:pt x="1014412" y="104575"/>
                    <a:pt x="1020017" y="104536"/>
                    <a:pt x="1023937" y="101400"/>
                  </a:cubicBezTo>
                  <a:cubicBezTo>
                    <a:pt x="1028406" y="97824"/>
                    <a:pt x="1029798" y="91510"/>
                    <a:pt x="1033462" y="87113"/>
                  </a:cubicBezTo>
                  <a:cubicBezTo>
                    <a:pt x="1037774" y="81939"/>
                    <a:pt x="1043438" y="77999"/>
                    <a:pt x="1047750" y="72825"/>
                  </a:cubicBezTo>
                  <a:cubicBezTo>
                    <a:pt x="1051414" y="68428"/>
                    <a:pt x="1052806" y="62114"/>
                    <a:pt x="1057275" y="58538"/>
                  </a:cubicBezTo>
                  <a:cubicBezTo>
                    <a:pt x="1061195" y="55402"/>
                    <a:pt x="1067072" y="56020"/>
                    <a:pt x="1071562" y="53775"/>
                  </a:cubicBezTo>
                  <a:cubicBezTo>
                    <a:pt x="1108483" y="35314"/>
                    <a:pt x="1064234" y="51455"/>
                    <a:pt x="1100137" y="39488"/>
                  </a:cubicBezTo>
                  <a:cubicBezTo>
                    <a:pt x="1111530" y="47083"/>
                    <a:pt x="1120378" y="51632"/>
                    <a:pt x="1128712" y="63300"/>
                  </a:cubicBezTo>
                  <a:cubicBezTo>
                    <a:pt x="1150684" y="94061"/>
                    <a:pt x="1124358" y="73098"/>
                    <a:pt x="1152525" y="91875"/>
                  </a:cubicBezTo>
                  <a:cubicBezTo>
                    <a:pt x="1157287" y="90288"/>
                    <a:pt x="1162850" y="90195"/>
                    <a:pt x="1166812" y="87113"/>
                  </a:cubicBezTo>
                  <a:cubicBezTo>
                    <a:pt x="1177445" y="78843"/>
                    <a:pt x="1182608" y="62798"/>
                    <a:pt x="1195387" y="58538"/>
                  </a:cubicBezTo>
                  <a:lnTo>
                    <a:pt x="1223962" y="49013"/>
                  </a:lnTo>
                  <a:cubicBezTo>
                    <a:pt x="1227836" y="60632"/>
                    <a:pt x="1229019" y="68356"/>
                    <a:pt x="1238250" y="77588"/>
                  </a:cubicBezTo>
                  <a:cubicBezTo>
                    <a:pt x="1242297" y="81635"/>
                    <a:pt x="1247418" y="84553"/>
                    <a:pt x="1252537" y="87113"/>
                  </a:cubicBezTo>
                  <a:cubicBezTo>
                    <a:pt x="1257027" y="89358"/>
                    <a:pt x="1262062" y="90288"/>
                    <a:pt x="1266825" y="91875"/>
                  </a:cubicBezTo>
                  <a:cubicBezTo>
                    <a:pt x="1276350" y="85525"/>
                    <a:pt x="1287305" y="80920"/>
                    <a:pt x="1295400" y="72825"/>
                  </a:cubicBezTo>
                  <a:cubicBezTo>
                    <a:pt x="1306659" y="61566"/>
                    <a:pt x="1314483" y="52395"/>
                    <a:pt x="1328737" y="44250"/>
                  </a:cubicBezTo>
                  <a:cubicBezTo>
                    <a:pt x="1333096" y="41759"/>
                    <a:pt x="1338262" y="41075"/>
                    <a:pt x="1343025" y="39488"/>
                  </a:cubicBezTo>
                  <a:cubicBezTo>
                    <a:pt x="1349580" y="35118"/>
                    <a:pt x="1369110" y="21244"/>
                    <a:pt x="1376362" y="20438"/>
                  </a:cubicBezTo>
                  <a:cubicBezTo>
                    <a:pt x="1384407" y="19544"/>
                    <a:pt x="1392237" y="23613"/>
                    <a:pt x="1400175" y="25200"/>
                  </a:cubicBezTo>
                  <a:cubicBezTo>
                    <a:pt x="1423824" y="60675"/>
                    <a:pt x="1393429" y="17105"/>
                    <a:pt x="1423987" y="53775"/>
                  </a:cubicBezTo>
                  <a:cubicBezTo>
                    <a:pt x="1427651" y="58172"/>
                    <a:pt x="1429465" y="64016"/>
                    <a:pt x="1433512" y="68063"/>
                  </a:cubicBezTo>
                  <a:cubicBezTo>
                    <a:pt x="1442744" y="77295"/>
                    <a:pt x="1450467" y="78477"/>
                    <a:pt x="1462087" y="82350"/>
                  </a:cubicBezTo>
                  <a:cubicBezTo>
                    <a:pt x="1466850" y="79175"/>
                    <a:pt x="1471255" y="75385"/>
                    <a:pt x="1476375" y="72825"/>
                  </a:cubicBezTo>
                  <a:cubicBezTo>
                    <a:pt x="1483983" y="69021"/>
                    <a:pt x="1502597" y="65333"/>
                    <a:pt x="1509712" y="63300"/>
                  </a:cubicBezTo>
                  <a:cubicBezTo>
                    <a:pt x="1514539" y="61921"/>
                    <a:pt x="1519237" y="60125"/>
                    <a:pt x="1524000" y="58538"/>
                  </a:cubicBezTo>
                  <a:cubicBezTo>
                    <a:pt x="1536700" y="60125"/>
                    <a:pt x="1551045" y="56851"/>
                    <a:pt x="1562100" y="63300"/>
                  </a:cubicBezTo>
                  <a:cubicBezTo>
                    <a:pt x="1571988" y="69068"/>
                    <a:pt x="1581150" y="91875"/>
                    <a:pt x="1581150" y="91875"/>
                  </a:cubicBezTo>
                  <a:cubicBezTo>
                    <a:pt x="1582737" y="96638"/>
                    <a:pt x="1581422" y="103918"/>
                    <a:pt x="1585912" y="106163"/>
                  </a:cubicBezTo>
                  <a:cubicBezTo>
                    <a:pt x="1599927" y="113171"/>
                    <a:pt x="1607865" y="86070"/>
                    <a:pt x="1609725" y="82350"/>
                  </a:cubicBezTo>
                  <a:cubicBezTo>
                    <a:pt x="1619250" y="85525"/>
                    <a:pt x="1635125" y="82350"/>
                    <a:pt x="1638300" y="91875"/>
                  </a:cubicBezTo>
                  <a:cubicBezTo>
                    <a:pt x="1644649" y="110926"/>
                    <a:pt x="1638299" y="104576"/>
                    <a:pt x="1657350" y="110925"/>
                  </a:cubicBezTo>
                  <a:cubicBezTo>
                    <a:pt x="1664574" y="115741"/>
                    <a:pt x="1676066" y="125213"/>
                    <a:pt x="1685925" y="125213"/>
                  </a:cubicBezTo>
                  <a:cubicBezTo>
                    <a:pt x="1695360" y="125213"/>
                    <a:pt x="1707759" y="115739"/>
                    <a:pt x="1714500" y="110925"/>
                  </a:cubicBezTo>
                  <a:cubicBezTo>
                    <a:pt x="1720959" y="106312"/>
                    <a:pt x="1727524" y="101804"/>
                    <a:pt x="1733550" y="96638"/>
                  </a:cubicBezTo>
                  <a:cubicBezTo>
                    <a:pt x="1738664" y="92255"/>
                    <a:pt x="1742233" y="86086"/>
                    <a:pt x="1747837" y="82350"/>
                  </a:cubicBezTo>
                  <a:cubicBezTo>
                    <a:pt x="1752014" y="79565"/>
                    <a:pt x="1757362" y="79175"/>
                    <a:pt x="1762125" y="77588"/>
                  </a:cubicBezTo>
                  <a:cubicBezTo>
                    <a:pt x="1783960" y="110340"/>
                    <a:pt x="1770315" y="102543"/>
                    <a:pt x="1795462" y="110925"/>
                  </a:cubicBezTo>
                  <a:cubicBezTo>
                    <a:pt x="1800692" y="103080"/>
                    <a:pt x="1816746" y="74951"/>
                    <a:pt x="1828800" y="68063"/>
                  </a:cubicBezTo>
                  <a:cubicBezTo>
                    <a:pt x="1834483" y="64816"/>
                    <a:pt x="1841556" y="65098"/>
                    <a:pt x="1847850" y="63300"/>
                  </a:cubicBezTo>
                  <a:cubicBezTo>
                    <a:pt x="1852677" y="61921"/>
                    <a:pt x="1857375" y="60125"/>
                    <a:pt x="1862137" y="58538"/>
                  </a:cubicBezTo>
                  <a:cubicBezTo>
                    <a:pt x="1866024" y="70197"/>
                    <a:pt x="1869070" y="81577"/>
                    <a:pt x="1876425" y="91875"/>
                  </a:cubicBezTo>
                  <a:cubicBezTo>
                    <a:pt x="1884760" y="103545"/>
                    <a:pt x="1893606" y="108092"/>
                    <a:pt x="1905000" y="115688"/>
                  </a:cubicBezTo>
                  <a:cubicBezTo>
                    <a:pt x="1907418" y="106015"/>
                    <a:pt x="1910424" y="91919"/>
                    <a:pt x="1914525" y="82350"/>
                  </a:cubicBezTo>
                  <a:cubicBezTo>
                    <a:pt x="1917322" y="75825"/>
                    <a:pt x="1919030" y="68320"/>
                    <a:pt x="1924050" y="63300"/>
                  </a:cubicBezTo>
                  <a:cubicBezTo>
                    <a:pt x="1927600" y="59750"/>
                    <a:pt x="1933575" y="60125"/>
                    <a:pt x="1938337" y="58538"/>
                  </a:cubicBezTo>
                  <a:cubicBezTo>
                    <a:pt x="1965625" y="67633"/>
                    <a:pt x="1940964" y="56401"/>
                    <a:pt x="1966912" y="82350"/>
                  </a:cubicBezTo>
                  <a:cubicBezTo>
                    <a:pt x="1972822" y="88260"/>
                    <a:pt x="1992135" y="100753"/>
                    <a:pt x="2000250" y="106163"/>
                  </a:cubicBezTo>
                  <a:cubicBezTo>
                    <a:pt x="2005012" y="104575"/>
                    <a:pt x="2009710" y="102779"/>
                    <a:pt x="2014537" y="101400"/>
                  </a:cubicBezTo>
                  <a:cubicBezTo>
                    <a:pt x="2020831" y="99602"/>
                    <a:pt x="2027571" y="99216"/>
                    <a:pt x="2033587" y="96638"/>
                  </a:cubicBezTo>
                  <a:cubicBezTo>
                    <a:pt x="2079640" y="76902"/>
                    <a:pt x="2012225" y="96026"/>
                    <a:pt x="2066925" y="82350"/>
                  </a:cubicBezTo>
                  <a:cubicBezTo>
                    <a:pt x="2080973" y="91716"/>
                    <a:pt x="2084040" y="92412"/>
                    <a:pt x="2095500" y="106163"/>
                  </a:cubicBezTo>
                  <a:cubicBezTo>
                    <a:pt x="2099164" y="110560"/>
                    <a:pt x="2101850" y="115688"/>
                    <a:pt x="2105025" y="120450"/>
                  </a:cubicBezTo>
                  <a:cubicBezTo>
                    <a:pt x="2155119" y="107928"/>
                    <a:pt x="2094226" y="126621"/>
                    <a:pt x="2138362" y="101400"/>
                  </a:cubicBezTo>
                  <a:cubicBezTo>
                    <a:pt x="2144045" y="98153"/>
                    <a:pt x="2151118" y="98436"/>
                    <a:pt x="2157412" y="96638"/>
                  </a:cubicBezTo>
                  <a:cubicBezTo>
                    <a:pt x="2162239" y="95259"/>
                    <a:pt x="2166937" y="93463"/>
                    <a:pt x="2171700" y="91875"/>
                  </a:cubicBezTo>
                  <a:cubicBezTo>
                    <a:pt x="2181225" y="95050"/>
                    <a:pt x="2192435" y="95128"/>
                    <a:pt x="2200275" y="101400"/>
                  </a:cubicBezTo>
                  <a:cubicBezTo>
                    <a:pt x="2209214" y="108551"/>
                    <a:pt x="2219325" y="129975"/>
                    <a:pt x="2219325" y="129975"/>
                  </a:cubicBezTo>
                  <a:cubicBezTo>
                    <a:pt x="2251276" y="108674"/>
                    <a:pt x="2219973" y="133766"/>
                    <a:pt x="2238375" y="106163"/>
                  </a:cubicBezTo>
                  <a:cubicBezTo>
                    <a:pt x="2242111" y="100559"/>
                    <a:pt x="2248350" y="97049"/>
                    <a:pt x="2252662" y="91875"/>
                  </a:cubicBezTo>
                  <a:cubicBezTo>
                    <a:pt x="2263643" y="78698"/>
                    <a:pt x="2260823" y="73734"/>
                    <a:pt x="2276475" y="63300"/>
                  </a:cubicBezTo>
                  <a:cubicBezTo>
                    <a:pt x="2280652" y="60515"/>
                    <a:pt x="2286000" y="60125"/>
                    <a:pt x="2290762" y="58538"/>
                  </a:cubicBezTo>
                  <a:lnTo>
                    <a:pt x="2309812" y="87113"/>
                  </a:lnTo>
                  <a:lnTo>
                    <a:pt x="2319337" y="101400"/>
                  </a:lnTo>
                  <a:cubicBezTo>
                    <a:pt x="2346553" y="92329"/>
                    <a:pt x="2323872" y="104122"/>
                    <a:pt x="2338387" y="82350"/>
                  </a:cubicBezTo>
                  <a:cubicBezTo>
                    <a:pt x="2342123" y="76746"/>
                    <a:pt x="2348540" y="73379"/>
                    <a:pt x="2352675" y="68063"/>
                  </a:cubicBezTo>
                  <a:cubicBezTo>
                    <a:pt x="2379424" y="33673"/>
                    <a:pt x="2358710" y="43827"/>
                    <a:pt x="2386012" y="34725"/>
                  </a:cubicBezTo>
                  <a:cubicBezTo>
                    <a:pt x="2390775" y="37900"/>
                    <a:pt x="2396253" y="40203"/>
                    <a:pt x="2400300" y="44250"/>
                  </a:cubicBezTo>
                  <a:cubicBezTo>
                    <a:pt x="2404347" y="48297"/>
                    <a:pt x="2406498" y="53880"/>
                    <a:pt x="2409825" y="58538"/>
                  </a:cubicBezTo>
                  <a:cubicBezTo>
                    <a:pt x="2414438" y="64997"/>
                    <a:pt x="2419905" y="70857"/>
                    <a:pt x="2424112" y="77588"/>
                  </a:cubicBezTo>
                  <a:cubicBezTo>
                    <a:pt x="2427875" y="83608"/>
                    <a:pt x="2428617" y="91618"/>
                    <a:pt x="2433637" y="96638"/>
                  </a:cubicBezTo>
                  <a:cubicBezTo>
                    <a:pt x="2441732" y="104733"/>
                    <a:pt x="2462212" y="115688"/>
                    <a:pt x="2462212" y="115688"/>
                  </a:cubicBezTo>
                  <a:cubicBezTo>
                    <a:pt x="2465387" y="110925"/>
                    <a:pt x="2469177" y="106520"/>
                    <a:pt x="2471737" y="101400"/>
                  </a:cubicBezTo>
                  <a:cubicBezTo>
                    <a:pt x="2473982" y="96910"/>
                    <a:pt x="2474009" y="91472"/>
                    <a:pt x="2476500" y="87113"/>
                  </a:cubicBezTo>
                  <a:cubicBezTo>
                    <a:pt x="2489473" y="64411"/>
                    <a:pt x="2489719" y="72202"/>
                    <a:pt x="2505075" y="53775"/>
                  </a:cubicBezTo>
                  <a:cubicBezTo>
                    <a:pt x="2524919" y="29963"/>
                    <a:pt x="2502694" y="47426"/>
                    <a:pt x="2528887" y="29963"/>
                  </a:cubicBezTo>
                  <a:cubicBezTo>
                    <a:pt x="2533650" y="36313"/>
                    <a:pt x="2538623" y="42510"/>
                    <a:pt x="2543175" y="49013"/>
                  </a:cubicBezTo>
                  <a:cubicBezTo>
                    <a:pt x="2549740" y="58391"/>
                    <a:pt x="2554130" y="69493"/>
                    <a:pt x="2562225" y="77588"/>
                  </a:cubicBezTo>
                  <a:lnTo>
                    <a:pt x="2576512" y="91875"/>
                  </a:lnTo>
                  <a:cubicBezTo>
                    <a:pt x="2581275" y="88700"/>
                    <a:pt x="2587136" y="86747"/>
                    <a:pt x="2590800" y="82350"/>
                  </a:cubicBezTo>
                  <a:cubicBezTo>
                    <a:pt x="2620736" y="46427"/>
                    <a:pt x="2585235" y="78791"/>
                    <a:pt x="2605087" y="49013"/>
                  </a:cubicBezTo>
                  <a:cubicBezTo>
                    <a:pt x="2608823" y="43409"/>
                    <a:pt x="2614612" y="39488"/>
                    <a:pt x="2619375" y="34725"/>
                  </a:cubicBezTo>
                  <a:cubicBezTo>
                    <a:pt x="2622550" y="39488"/>
                    <a:pt x="2624430" y="45437"/>
                    <a:pt x="2628900" y="49013"/>
                  </a:cubicBezTo>
                  <a:cubicBezTo>
                    <a:pt x="2646018" y="62708"/>
                    <a:pt x="2644412" y="48197"/>
                    <a:pt x="2657475" y="39488"/>
                  </a:cubicBezTo>
                  <a:cubicBezTo>
                    <a:pt x="2661652" y="36703"/>
                    <a:pt x="2667000" y="36313"/>
                    <a:pt x="2671762" y="34725"/>
                  </a:cubicBezTo>
                  <a:cubicBezTo>
                    <a:pt x="2674937" y="44250"/>
                    <a:pt x="2674187" y="70399"/>
                    <a:pt x="2681287" y="63300"/>
                  </a:cubicBezTo>
                  <a:cubicBezTo>
                    <a:pt x="2686050" y="58538"/>
                    <a:pt x="2691263" y="54187"/>
                    <a:pt x="2695575" y="49013"/>
                  </a:cubicBezTo>
                  <a:cubicBezTo>
                    <a:pt x="2699239" y="44616"/>
                    <a:pt x="2701053" y="38773"/>
                    <a:pt x="2705100" y="34725"/>
                  </a:cubicBezTo>
                  <a:cubicBezTo>
                    <a:pt x="2709147" y="30678"/>
                    <a:pt x="2714625" y="28375"/>
                    <a:pt x="2719387" y="25200"/>
                  </a:cubicBezTo>
                  <a:cubicBezTo>
                    <a:pt x="2724150" y="29963"/>
                    <a:pt x="2729939" y="33884"/>
                    <a:pt x="2733675" y="39488"/>
                  </a:cubicBezTo>
                  <a:cubicBezTo>
                    <a:pt x="2744797" y="56172"/>
                    <a:pt x="2729071" y="60018"/>
                    <a:pt x="2752725" y="44250"/>
                  </a:cubicBezTo>
                  <a:cubicBezTo>
                    <a:pt x="2755900" y="39488"/>
                    <a:pt x="2758203" y="34010"/>
                    <a:pt x="2762250" y="29963"/>
                  </a:cubicBezTo>
                  <a:cubicBezTo>
                    <a:pt x="2776667" y="15546"/>
                    <a:pt x="2779239" y="16362"/>
                    <a:pt x="2795587" y="10913"/>
                  </a:cubicBezTo>
                  <a:cubicBezTo>
                    <a:pt x="2800350" y="7738"/>
                    <a:pt x="2804322" y="0"/>
                    <a:pt x="2809875" y="1388"/>
                  </a:cubicBezTo>
                  <a:cubicBezTo>
                    <a:pt x="2814745" y="2605"/>
                    <a:pt x="2812392" y="11185"/>
                    <a:pt x="2814637" y="15675"/>
                  </a:cubicBezTo>
                  <a:cubicBezTo>
                    <a:pt x="2833105" y="52611"/>
                    <a:pt x="2816951" y="8333"/>
                    <a:pt x="2828925" y="44250"/>
                  </a:cubicBezTo>
                  <a:cubicBezTo>
                    <a:pt x="2833687" y="39488"/>
                    <a:pt x="2838900" y="35137"/>
                    <a:pt x="2843212" y="29963"/>
                  </a:cubicBezTo>
                  <a:cubicBezTo>
                    <a:pt x="2846876" y="25566"/>
                    <a:pt x="2848690" y="19722"/>
                    <a:pt x="2852737" y="15675"/>
                  </a:cubicBezTo>
                  <a:cubicBezTo>
                    <a:pt x="2856784" y="11628"/>
                    <a:pt x="2862262" y="9325"/>
                    <a:pt x="2867025" y="6150"/>
                  </a:cubicBezTo>
                  <a:cubicBezTo>
                    <a:pt x="2871787" y="7738"/>
                    <a:pt x="2877392" y="7777"/>
                    <a:pt x="2881312" y="10913"/>
                  </a:cubicBezTo>
                  <a:cubicBezTo>
                    <a:pt x="2889705" y="17628"/>
                    <a:pt x="2892462" y="30076"/>
                    <a:pt x="2895600" y="39488"/>
                  </a:cubicBezTo>
                  <a:cubicBezTo>
                    <a:pt x="2900362" y="36313"/>
                    <a:pt x="2905490" y="33627"/>
                    <a:pt x="2909887" y="29963"/>
                  </a:cubicBezTo>
                  <a:cubicBezTo>
                    <a:pt x="2915061" y="25651"/>
                    <a:pt x="2917531" y="16782"/>
                    <a:pt x="2924175" y="15675"/>
                  </a:cubicBezTo>
                  <a:cubicBezTo>
                    <a:pt x="2929821" y="14734"/>
                    <a:pt x="2933700" y="22025"/>
                    <a:pt x="2938462" y="25200"/>
                  </a:cubicBezTo>
                  <a:cubicBezTo>
                    <a:pt x="2950437" y="61121"/>
                    <a:pt x="2934282" y="16838"/>
                    <a:pt x="2952750" y="53775"/>
                  </a:cubicBezTo>
                  <a:cubicBezTo>
                    <a:pt x="2954995" y="58265"/>
                    <a:pt x="2955925" y="63300"/>
                    <a:pt x="2957512" y="68063"/>
                  </a:cubicBezTo>
                  <a:cubicBezTo>
                    <a:pt x="2991533" y="45382"/>
                    <a:pt x="2974981" y="46237"/>
                    <a:pt x="3005137" y="53775"/>
                  </a:cubicBezTo>
                  <a:cubicBezTo>
                    <a:pt x="3009900" y="56950"/>
                    <a:pt x="3016250" y="58537"/>
                    <a:pt x="3019425" y="63300"/>
                  </a:cubicBezTo>
                  <a:cubicBezTo>
                    <a:pt x="3023056" y="68746"/>
                    <a:pt x="3021609" y="76334"/>
                    <a:pt x="3024187" y="82350"/>
                  </a:cubicBezTo>
                  <a:cubicBezTo>
                    <a:pt x="3026442" y="87611"/>
                    <a:pt x="3030537" y="91875"/>
                    <a:pt x="3033712" y="96638"/>
                  </a:cubicBezTo>
                  <a:cubicBezTo>
                    <a:pt x="3041628" y="95055"/>
                    <a:pt x="3067716" y="86302"/>
                    <a:pt x="3076575" y="96638"/>
                  </a:cubicBezTo>
                  <a:cubicBezTo>
                    <a:pt x="3083109" y="104261"/>
                    <a:pt x="3080531" y="116859"/>
                    <a:pt x="3086100" y="125213"/>
                  </a:cubicBezTo>
                  <a:lnTo>
                    <a:pt x="3095625" y="139500"/>
                  </a:lnTo>
                  <a:cubicBezTo>
                    <a:pt x="3100387" y="136325"/>
                    <a:pt x="3104682" y="132300"/>
                    <a:pt x="3109912" y="129975"/>
                  </a:cubicBezTo>
                  <a:cubicBezTo>
                    <a:pt x="3119087" y="125897"/>
                    <a:pt x="3138487" y="120450"/>
                    <a:pt x="3138487" y="120450"/>
                  </a:cubicBezTo>
                  <a:cubicBezTo>
                    <a:pt x="3143250" y="123625"/>
                    <a:pt x="3148728" y="125928"/>
                    <a:pt x="3152775" y="129975"/>
                  </a:cubicBezTo>
                  <a:cubicBezTo>
                    <a:pt x="3156822" y="134022"/>
                    <a:pt x="3156687" y="143140"/>
                    <a:pt x="3162300" y="144263"/>
                  </a:cubicBezTo>
                  <a:cubicBezTo>
                    <a:pt x="3167912" y="145386"/>
                    <a:pt x="3171825" y="137913"/>
                    <a:pt x="3176587" y="134738"/>
                  </a:cubicBezTo>
                  <a:cubicBezTo>
                    <a:pt x="3181783" y="126944"/>
                    <a:pt x="3188854" y="112368"/>
                    <a:pt x="3200400" y="110925"/>
                  </a:cubicBezTo>
                  <a:cubicBezTo>
                    <a:pt x="3208432" y="109921"/>
                    <a:pt x="3216275" y="114100"/>
                    <a:pt x="3224212" y="115688"/>
                  </a:cubicBezTo>
                  <a:cubicBezTo>
                    <a:pt x="3227387" y="120450"/>
                    <a:pt x="3228124" y="128853"/>
                    <a:pt x="3233737" y="129975"/>
                  </a:cubicBezTo>
                  <a:cubicBezTo>
                    <a:pt x="3239350" y="131097"/>
                    <a:pt x="3244361" y="124847"/>
                    <a:pt x="3248025" y="120450"/>
                  </a:cubicBezTo>
                  <a:cubicBezTo>
                    <a:pt x="3252570" y="114996"/>
                    <a:pt x="3253424" y="107177"/>
                    <a:pt x="3257550" y="101400"/>
                  </a:cubicBezTo>
                  <a:cubicBezTo>
                    <a:pt x="3265884" y="89732"/>
                    <a:pt x="3274732" y="85183"/>
                    <a:pt x="3286125" y="77588"/>
                  </a:cubicBezTo>
                  <a:cubicBezTo>
                    <a:pt x="3290887" y="82350"/>
                    <a:pt x="3296100" y="86701"/>
                    <a:pt x="3300412" y="91875"/>
                  </a:cubicBezTo>
                  <a:cubicBezTo>
                    <a:pt x="3304076" y="96272"/>
                    <a:pt x="3305467" y="102587"/>
                    <a:pt x="3309937" y="106163"/>
                  </a:cubicBezTo>
                  <a:cubicBezTo>
                    <a:pt x="3313857" y="109299"/>
                    <a:pt x="3319462" y="109338"/>
                    <a:pt x="3324225" y="110925"/>
                  </a:cubicBezTo>
                  <a:cubicBezTo>
                    <a:pt x="3327400" y="106163"/>
                    <a:pt x="3329442" y="100407"/>
                    <a:pt x="3333750" y="96638"/>
                  </a:cubicBezTo>
                  <a:cubicBezTo>
                    <a:pt x="3353904" y="79003"/>
                    <a:pt x="3356989" y="79367"/>
                    <a:pt x="3376612" y="72825"/>
                  </a:cubicBezTo>
                  <a:cubicBezTo>
                    <a:pt x="3381375" y="76000"/>
                    <a:pt x="3386853" y="78303"/>
                    <a:pt x="3390900" y="82350"/>
                  </a:cubicBezTo>
                  <a:cubicBezTo>
                    <a:pt x="3400132" y="91582"/>
                    <a:pt x="3401314" y="99305"/>
                    <a:pt x="3405187" y="110925"/>
                  </a:cubicBezTo>
                  <a:cubicBezTo>
                    <a:pt x="3411537" y="109338"/>
                    <a:pt x="3418791" y="109794"/>
                    <a:pt x="3424237" y="106163"/>
                  </a:cubicBezTo>
                  <a:cubicBezTo>
                    <a:pt x="3429000" y="102988"/>
                    <a:pt x="3429715" y="95922"/>
                    <a:pt x="3433762" y="91875"/>
                  </a:cubicBezTo>
                  <a:cubicBezTo>
                    <a:pt x="3437809" y="87828"/>
                    <a:pt x="3443287" y="85525"/>
                    <a:pt x="3448050" y="82350"/>
                  </a:cubicBezTo>
                  <a:cubicBezTo>
                    <a:pt x="3452812" y="83938"/>
                    <a:pt x="3458417" y="83977"/>
                    <a:pt x="3462337" y="87113"/>
                  </a:cubicBezTo>
                  <a:cubicBezTo>
                    <a:pt x="3466806" y="90689"/>
                    <a:pt x="3468198" y="97003"/>
                    <a:pt x="3471862" y="101400"/>
                  </a:cubicBezTo>
                  <a:cubicBezTo>
                    <a:pt x="3476174" y="106574"/>
                    <a:pt x="3481387" y="110925"/>
                    <a:pt x="3486150" y="115688"/>
                  </a:cubicBezTo>
                  <a:cubicBezTo>
                    <a:pt x="3490912" y="112513"/>
                    <a:pt x="3496390" y="110210"/>
                    <a:pt x="3500437" y="106163"/>
                  </a:cubicBezTo>
                  <a:cubicBezTo>
                    <a:pt x="3504484" y="102115"/>
                    <a:pt x="3505492" y="95451"/>
                    <a:pt x="3509962" y="91875"/>
                  </a:cubicBezTo>
                  <a:cubicBezTo>
                    <a:pt x="3513882" y="88739"/>
                    <a:pt x="3519487" y="88700"/>
                    <a:pt x="3524250" y="87113"/>
                  </a:cubicBezTo>
                  <a:cubicBezTo>
                    <a:pt x="3557587" y="109338"/>
                    <a:pt x="3546475" y="96638"/>
                    <a:pt x="3562350" y="120450"/>
                  </a:cubicBezTo>
                  <a:cubicBezTo>
                    <a:pt x="3568700" y="118863"/>
                    <a:pt x="3575384" y="118266"/>
                    <a:pt x="3581400" y="115688"/>
                  </a:cubicBezTo>
                  <a:cubicBezTo>
                    <a:pt x="3597642" y="108727"/>
                    <a:pt x="3595933" y="102796"/>
                    <a:pt x="3609975" y="91875"/>
                  </a:cubicBezTo>
                  <a:cubicBezTo>
                    <a:pt x="3619011" y="84847"/>
                    <a:pt x="3638550" y="72825"/>
                    <a:pt x="3638550" y="72825"/>
                  </a:cubicBezTo>
                  <a:cubicBezTo>
                    <a:pt x="3641725" y="68063"/>
                    <a:pt x="3645515" y="63657"/>
                    <a:pt x="3648075" y="58538"/>
                  </a:cubicBezTo>
                  <a:cubicBezTo>
                    <a:pt x="3650320" y="54048"/>
                    <a:pt x="3647817" y="44250"/>
                    <a:pt x="3652837" y="44250"/>
                  </a:cubicBezTo>
                  <a:cubicBezTo>
                    <a:pt x="3660639" y="44250"/>
                    <a:pt x="3672340" y="68515"/>
                    <a:pt x="3676650" y="72825"/>
                  </a:cubicBezTo>
                  <a:cubicBezTo>
                    <a:pt x="3687971" y="84146"/>
                    <a:pt x="3705363" y="87159"/>
                    <a:pt x="3719512" y="91875"/>
                  </a:cubicBezTo>
                  <a:cubicBezTo>
                    <a:pt x="3742963" y="99692"/>
                    <a:pt x="3728844" y="95812"/>
                    <a:pt x="3762375" y="101400"/>
                  </a:cubicBezTo>
                  <a:cubicBezTo>
                    <a:pt x="3776662" y="99813"/>
                    <a:pt x="3791727" y="101551"/>
                    <a:pt x="3805237" y="96638"/>
                  </a:cubicBezTo>
                  <a:cubicBezTo>
                    <a:pt x="3826158" y="89030"/>
                    <a:pt x="3804494" y="74036"/>
                    <a:pt x="3819525" y="63300"/>
                  </a:cubicBezTo>
                  <a:cubicBezTo>
                    <a:pt x="3827383" y="57687"/>
                    <a:pt x="3838575" y="60125"/>
                    <a:pt x="3848100" y="58538"/>
                  </a:cubicBezTo>
                  <a:cubicBezTo>
                    <a:pt x="3851109" y="56532"/>
                    <a:pt x="3870513" y="41785"/>
                    <a:pt x="3876675" y="44250"/>
                  </a:cubicBezTo>
                  <a:cubicBezTo>
                    <a:pt x="3881990" y="46376"/>
                    <a:pt x="3883025" y="53775"/>
                    <a:pt x="3886200" y="58538"/>
                  </a:cubicBezTo>
                  <a:cubicBezTo>
                    <a:pt x="3887787" y="66475"/>
                    <a:pt x="3884641" y="77293"/>
                    <a:pt x="3890962" y="82350"/>
                  </a:cubicBezTo>
                  <a:cubicBezTo>
                    <a:pt x="3901622" y="90879"/>
                    <a:pt x="3920741" y="66859"/>
                    <a:pt x="3924300" y="63300"/>
                  </a:cubicBezTo>
                  <a:cubicBezTo>
                    <a:pt x="3930650" y="64888"/>
                    <a:pt x="3938322" y="63873"/>
                    <a:pt x="3943350" y="68063"/>
                  </a:cubicBezTo>
                  <a:cubicBezTo>
                    <a:pt x="3982581" y="100756"/>
                    <a:pt x="3926723" y="78396"/>
                    <a:pt x="3967162" y="91875"/>
                  </a:cubicBezTo>
                  <a:cubicBezTo>
                    <a:pt x="3974384" y="96689"/>
                    <a:pt x="3985880" y="106163"/>
                    <a:pt x="3995737" y="106163"/>
                  </a:cubicBezTo>
                  <a:cubicBezTo>
                    <a:pt x="4002282" y="106163"/>
                    <a:pt x="4008397" y="102820"/>
                    <a:pt x="4014787" y="101400"/>
                  </a:cubicBezTo>
                  <a:cubicBezTo>
                    <a:pt x="4022689" y="99644"/>
                    <a:pt x="4030747" y="98601"/>
                    <a:pt x="4038600" y="96638"/>
                  </a:cubicBezTo>
                  <a:cubicBezTo>
                    <a:pt x="4043470" y="95420"/>
                    <a:pt x="4047964" y="92860"/>
                    <a:pt x="4052887" y="91875"/>
                  </a:cubicBezTo>
                  <a:cubicBezTo>
                    <a:pt x="4063894" y="89674"/>
                    <a:pt x="4075112" y="88700"/>
                    <a:pt x="4086225" y="87113"/>
                  </a:cubicBezTo>
                  <a:cubicBezTo>
                    <a:pt x="4084637" y="80763"/>
                    <a:pt x="4084040" y="74079"/>
                    <a:pt x="4081462" y="68063"/>
                  </a:cubicBezTo>
                  <a:cubicBezTo>
                    <a:pt x="4079207" y="62802"/>
                    <a:pt x="4066384" y="55163"/>
                    <a:pt x="4071937" y="53775"/>
                  </a:cubicBezTo>
                  <a:cubicBezTo>
                    <a:pt x="4081677" y="51340"/>
                    <a:pt x="4090987" y="60125"/>
                    <a:pt x="4100512" y="63300"/>
                  </a:cubicBezTo>
                  <a:lnTo>
                    <a:pt x="4129087" y="72825"/>
                  </a:lnTo>
                  <a:lnTo>
                    <a:pt x="4152900" y="77588"/>
                  </a:lnTo>
                  <a:cubicBezTo>
                    <a:pt x="4156075" y="82350"/>
                    <a:pt x="4156872" y="90487"/>
                    <a:pt x="4162425" y="91875"/>
                  </a:cubicBezTo>
                  <a:cubicBezTo>
                    <a:pt x="4191408" y="99121"/>
                    <a:pt x="4186070" y="84794"/>
                    <a:pt x="4205287" y="77588"/>
                  </a:cubicBezTo>
                  <a:cubicBezTo>
                    <a:pt x="4212866" y="74746"/>
                    <a:pt x="4221162" y="74413"/>
                    <a:pt x="4229100" y="72825"/>
                  </a:cubicBezTo>
                  <a:cubicBezTo>
                    <a:pt x="4237424" y="67276"/>
                    <a:pt x="4257604" y="52404"/>
                    <a:pt x="4267200" y="53775"/>
                  </a:cubicBezTo>
                  <a:cubicBezTo>
                    <a:pt x="4272866" y="54585"/>
                    <a:pt x="4273550" y="63300"/>
                    <a:pt x="4276725" y="68063"/>
                  </a:cubicBezTo>
                  <a:cubicBezTo>
                    <a:pt x="4279115" y="77622"/>
                    <a:pt x="4279329" y="96638"/>
                    <a:pt x="4295775" y="96638"/>
                  </a:cubicBezTo>
                  <a:cubicBezTo>
                    <a:pt x="4301499" y="96638"/>
                    <a:pt x="4305300" y="90288"/>
                    <a:pt x="4310062" y="87113"/>
                  </a:cubicBezTo>
                  <a:cubicBezTo>
                    <a:pt x="4324351" y="65679"/>
                    <a:pt x="4323555" y="58936"/>
                    <a:pt x="4343400" y="49013"/>
                  </a:cubicBezTo>
                  <a:cubicBezTo>
                    <a:pt x="4347890" y="46768"/>
                    <a:pt x="4352925" y="45838"/>
                    <a:pt x="4357687" y="44250"/>
                  </a:cubicBezTo>
                  <a:cubicBezTo>
                    <a:pt x="4362450" y="45838"/>
                    <a:pt x="4369057" y="44928"/>
                    <a:pt x="4371975" y="49013"/>
                  </a:cubicBezTo>
                  <a:cubicBezTo>
                    <a:pt x="4377811" y="57183"/>
                    <a:pt x="4381500" y="77588"/>
                    <a:pt x="4381500" y="77588"/>
                  </a:cubicBezTo>
                  <a:cubicBezTo>
                    <a:pt x="4389524" y="76251"/>
                    <a:pt x="4437277" y="68063"/>
                    <a:pt x="4443412" y="68063"/>
                  </a:cubicBezTo>
                  <a:cubicBezTo>
                    <a:pt x="4457788" y="68063"/>
                    <a:pt x="4471987" y="71238"/>
                    <a:pt x="4486275" y="72825"/>
                  </a:cubicBezTo>
                  <a:cubicBezTo>
                    <a:pt x="4489450" y="77588"/>
                    <a:pt x="4493240" y="81993"/>
                    <a:pt x="4495800" y="87113"/>
                  </a:cubicBezTo>
                  <a:cubicBezTo>
                    <a:pt x="4498045" y="91603"/>
                    <a:pt x="4496072" y="99155"/>
                    <a:pt x="4500562" y="101400"/>
                  </a:cubicBezTo>
                  <a:cubicBezTo>
                    <a:pt x="4505052" y="103645"/>
                    <a:pt x="4510087" y="98225"/>
                    <a:pt x="4514850" y="96638"/>
                  </a:cubicBezTo>
                  <a:cubicBezTo>
                    <a:pt x="4521200" y="91875"/>
                    <a:pt x="4526800" y="85900"/>
                    <a:pt x="4533900" y="82350"/>
                  </a:cubicBezTo>
                  <a:cubicBezTo>
                    <a:pt x="4542880" y="77860"/>
                    <a:pt x="4562475" y="72825"/>
                    <a:pt x="4562475" y="72825"/>
                  </a:cubicBezTo>
                  <a:cubicBezTo>
                    <a:pt x="4567237" y="74413"/>
                    <a:pt x="4572842" y="74452"/>
                    <a:pt x="4576762" y="77588"/>
                  </a:cubicBezTo>
                  <a:cubicBezTo>
                    <a:pt x="4599064" y="95430"/>
                    <a:pt x="4575712" y="86991"/>
                    <a:pt x="4591050" y="106163"/>
                  </a:cubicBezTo>
                  <a:cubicBezTo>
                    <a:pt x="4594626" y="110632"/>
                    <a:pt x="4600575" y="112513"/>
                    <a:pt x="4605337" y="115688"/>
                  </a:cubicBezTo>
                  <a:lnTo>
                    <a:pt x="4624387" y="87113"/>
                  </a:lnTo>
                  <a:cubicBezTo>
                    <a:pt x="4627562" y="82350"/>
                    <a:pt x="4628482" y="74635"/>
                    <a:pt x="4633912" y="72825"/>
                  </a:cubicBezTo>
                  <a:lnTo>
                    <a:pt x="4662487" y="63300"/>
                  </a:lnTo>
                  <a:lnTo>
                    <a:pt x="4676775" y="58538"/>
                  </a:lnTo>
                  <a:cubicBezTo>
                    <a:pt x="4681537" y="60125"/>
                    <a:pt x="4686674" y="60862"/>
                    <a:pt x="4691062" y="63300"/>
                  </a:cubicBezTo>
                  <a:cubicBezTo>
                    <a:pt x="4701069" y="68859"/>
                    <a:pt x="4719637" y="82350"/>
                    <a:pt x="4719637" y="82350"/>
                  </a:cubicBezTo>
                  <a:cubicBezTo>
                    <a:pt x="4724400" y="79175"/>
                    <a:pt x="4730349" y="77295"/>
                    <a:pt x="4733925" y="72825"/>
                  </a:cubicBezTo>
                  <a:cubicBezTo>
                    <a:pt x="4737061" y="68905"/>
                    <a:pt x="4736442" y="63028"/>
                    <a:pt x="4738687" y="58538"/>
                  </a:cubicBezTo>
                  <a:cubicBezTo>
                    <a:pt x="4741247" y="53418"/>
                    <a:pt x="4745037" y="49013"/>
                    <a:pt x="4748212" y="44250"/>
                  </a:cubicBezTo>
                  <a:cubicBezTo>
                    <a:pt x="4759325" y="45838"/>
                    <a:pt x="4770542" y="46811"/>
                    <a:pt x="4781550" y="49013"/>
                  </a:cubicBezTo>
                  <a:cubicBezTo>
                    <a:pt x="4786472" y="49997"/>
                    <a:pt x="4791875" y="50693"/>
                    <a:pt x="4795837" y="53775"/>
                  </a:cubicBezTo>
                  <a:cubicBezTo>
                    <a:pt x="4806470" y="62045"/>
                    <a:pt x="4816940" y="71142"/>
                    <a:pt x="4824412" y="82350"/>
                  </a:cubicBezTo>
                  <a:cubicBezTo>
                    <a:pt x="4830762" y="91875"/>
                    <a:pt x="4832602" y="107305"/>
                    <a:pt x="4843462" y="110925"/>
                  </a:cubicBezTo>
                  <a:cubicBezTo>
                    <a:pt x="4877386" y="122234"/>
                    <a:pt x="4852744" y="115303"/>
                    <a:pt x="4919662" y="120450"/>
                  </a:cubicBezTo>
                  <a:cubicBezTo>
                    <a:pt x="4935537" y="118863"/>
                    <a:pt x="4951518" y="118114"/>
                    <a:pt x="4967287" y="115688"/>
                  </a:cubicBezTo>
                  <a:cubicBezTo>
                    <a:pt x="4972249" y="114925"/>
                    <a:pt x="4979987" y="115688"/>
                    <a:pt x="4981575" y="110925"/>
                  </a:cubicBezTo>
                  <a:cubicBezTo>
                    <a:pt x="4984135" y="103246"/>
                    <a:pt x="4979654" y="94692"/>
                    <a:pt x="4976812" y="87113"/>
                  </a:cubicBezTo>
                  <a:cubicBezTo>
                    <a:pt x="4974802" y="81754"/>
                    <a:pt x="4970462" y="77588"/>
                    <a:pt x="4967287" y="72825"/>
                  </a:cubicBezTo>
                  <a:cubicBezTo>
                    <a:pt x="4980402" y="71732"/>
                    <a:pt x="5032686" y="62662"/>
                    <a:pt x="5053012" y="72825"/>
                  </a:cubicBezTo>
                  <a:cubicBezTo>
                    <a:pt x="5058132" y="75385"/>
                    <a:pt x="5058490" y="83066"/>
                    <a:pt x="5062537" y="87113"/>
                  </a:cubicBezTo>
                  <a:cubicBezTo>
                    <a:pt x="5066584" y="91160"/>
                    <a:pt x="5072062" y="93463"/>
                    <a:pt x="5076825" y="96638"/>
                  </a:cubicBezTo>
                  <a:cubicBezTo>
                    <a:pt x="5099466" y="81543"/>
                    <a:pt x="5085681" y="88924"/>
                    <a:pt x="5119687" y="77588"/>
                  </a:cubicBezTo>
                  <a:lnTo>
                    <a:pt x="5133975" y="72825"/>
                  </a:lnTo>
                  <a:cubicBezTo>
                    <a:pt x="5168785" y="96032"/>
                    <a:pt x="5127573" y="65144"/>
                    <a:pt x="5157787" y="101400"/>
                  </a:cubicBezTo>
                  <a:cubicBezTo>
                    <a:pt x="5161451" y="105797"/>
                    <a:pt x="5167312" y="107750"/>
                    <a:pt x="5172075" y="110925"/>
                  </a:cubicBezTo>
                  <a:cubicBezTo>
                    <a:pt x="5206045" y="99602"/>
                    <a:pt x="5164976" y="115658"/>
                    <a:pt x="5200650" y="91875"/>
                  </a:cubicBezTo>
                  <a:cubicBezTo>
                    <a:pt x="5204827" y="89090"/>
                    <a:pt x="5210175" y="88700"/>
                    <a:pt x="5214937" y="87113"/>
                  </a:cubicBezTo>
                  <a:cubicBezTo>
                    <a:pt x="5240049" y="70373"/>
                    <a:pt x="5219989" y="76866"/>
                    <a:pt x="5238750" y="91875"/>
                  </a:cubicBezTo>
                  <a:cubicBezTo>
                    <a:pt x="5242670" y="95011"/>
                    <a:pt x="5248275" y="95050"/>
                    <a:pt x="5253037" y="96638"/>
                  </a:cubicBezTo>
                  <a:cubicBezTo>
                    <a:pt x="5257271" y="102988"/>
                    <a:pt x="5266266" y="120450"/>
                    <a:pt x="5276850" y="120450"/>
                  </a:cubicBezTo>
                  <a:cubicBezTo>
                    <a:pt x="5282574" y="120450"/>
                    <a:pt x="5286375" y="114100"/>
                    <a:pt x="5291137" y="110925"/>
                  </a:cubicBezTo>
                  <a:cubicBezTo>
                    <a:pt x="5292725" y="104575"/>
                    <a:pt x="5292269" y="97321"/>
                    <a:pt x="5295900" y="91875"/>
                  </a:cubicBezTo>
                  <a:cubicBezTo>
                    <a:pt x="5302003" y="82721"/>
                    <a:pt x="5315599" y="81392"/>
                    <a:pt x="5324475" y="77588"/>
                  </a:cubicBezTo>
                  <a:cubicBezTo>
                    <a:pt x="5331001" y="74791"/>
                    <a:pt x="5337175" y="71238"/>
                    <a:pt x="5343525" y="68063"/>
                  </a:cubicBezTo>
                  <a:cubicBezTo>
                    <a:pt x="5356225" y="69650"/>
                    <a:pt x="5370570" y="66376"/>
                    <a:pt x="5381625" y="72825"/>
                  </a:cubicBezTo>
                  <a:cubicBezTo>
                    <a:pt x="5391513" y="78593"/>
                    <a:pt x="5391150" y="95050"/>
                    <a:pt x="5400675" y="101400"/>
                  </a:cubicBezTo>
                  <a:lnTo>
                    <a:pt x="5414962" y="110925"/>
                  </a:lnTo>
                  <a:cubicBezTo>
                    <a:pt x="5425505" y="103897"/>
                    <a:pt x="5436203" y="98114"/>
                    <a:pt x="5443537" y="87113"/>
                  </a:cubicBezTo>
                  <a:cubicBezTo>
                    <a:pt x="5461940" y="59508"/>
                    <a:pt x="5430635" y="84602"/>
                    <a:pt x="5462587" y="63300"/>
                  </a:cubicBezTo>
                  <a:cubicBezTo>
                    <a:pt x="5468937" y="66475"/>
                    <a:pt x="5476183" y="68280"/>
                    <a:pt x="5481637" y="72825"/>
                  </a:cubicBezTo>
                  <a:cubicBezTo>
                    <a:pt x="5486034" y="76489"/>
                    <a:pt x="5487835" y="82455"/>
                    <a:pt x="5491162" y="87113"/>
                  </a:cubicBezTo>
                  <a:cubicBezTo>
                    <a:pt x="5495776" y="93572"/>
                    <a:pt x="5500836" y="99704"/>
                    <a:pt x="5505450" y="106163"/>
                  </a:cubicBezTo>
                  <a:cubicBezTo>
                    <a:pt x="5508777" y="110820"/>
                    <a:pt x="5510213" y="117275"/>
                    <a:pt x="5514975" y="120450"/>
                  </a:cubicBezTo>
                  <a:cubicBezTo>
                    <a:pt x="5520421" y="124081"/>
                    <a:pt x="5527675" y="123625"/>
                    <a:pt x="5534025" y="125213"/>
                  </a:cubicBezTo>
                  <a:cubicBezTo>
                    <a:pt x="5543550" y="123625"/>
                    <a:pt x="5554159" y="125140"/>
                    <a:pt x="5562600" y="120450"/>
                  </a:cubicBezTo>
                  <a:cubicBezTo>
                    <a:pt x="5569538" y="116595"/>
                    <a:pt x="5571721" y="107426"/>
                    <a:pt x="5576887" y="101400"/>
                  </a:cubicBezTo>
                  <a:cubicBezTo>
                    <a:pt x="5581270" y="96286"/>
                    <a:pt x="5586001" y="91425"/>
                    <a:pt x="5591175" y="87113"/>
                  </a:cubicBezTo>
                  <a:cubicBezTo>
                    <a:pt x="5595572" y="83449"/>
                    <a:pt x="5600232" y="79913"/>
                    <a:pt x="5605462" y="77588"/>
                  </a:cubicBezTo>
                  <a:cubicBezTo>
                    <a:pt x="5614637" y="73510"/>
                    <a:pt x="5634037" y="68063"/>
                    <a:pt x="5634037" y="68063"/>
                  </a:cubicBezTo>
                  <a:cubicBezTo>
                    <a:pt x="5638800" y="71238"/>
                    <a:pt x="5644749" y="73118"/>
                    <a:pt x="5648325" y="77588"/>
                  </a:cubicBezTo>
                  <a:cubicBezTo>
                    <a:pt x="5651461" y="81508"/>
                    <a:pt x="5650302" y="87698"/>
                    <a:pt x="5653087" y="91875"/>
                  </a:cubicBezTo>
                  <a:cubicBezTo>
                    <a:pt x="5656823" y="97479"/>
                    <a:pt x="5662612" y="101400"/>
                    <a:pt x="5667375" y="106163"/>
                  </a:cubicBezTo>
                  <a:cubicBezTo>
                    <a:pt x="5668962" y="110925"/>
                    <a:pt x="5667647" y="118205"/>
                    <a:pt x="5672137" y="120450"/>
                  </a:cubicBezTo>
                  <a:cubicBezTo>
                    <a:pt x="5676627" y="122695"/>
                    <a:pt x="5681935" y="117933"/>
                    <a:pt x="5686425" y="115688"/>
                  </a:cubicBezTo>
                  <a:cubicBezTo>
                    <a:pt x="5704158" y="106822"/>
                    <a:pt x="5699204" y="105038"/>
                    <a:pt x="5715000" y="91875"/>
                  </a:cubicBezTo>
                  <a:cubicBezTo>
                    <a:pt x="5727310" y="81616"/>
                    <a:pt x="5729254" y="82361"/>
                    <a:pt x="5743575" y="77588"/>
                  </a:cubicBezTo>
                  <a:cubicBezTo>
                    <a:pt x="5748337" y="82350"/>
                    <a:pt x="5753947" y="86395"/>
                    <a:pt x="5757862" y="91875"/>
                  </a:cubicBezTo>
                  <a:cubicBezTo>
                    <a:pt x="5761988" y="97652"/>
                    <a:pt x="5763865" y="104761"/>
                    <a:pt x="5767387" y="110925"/>
                  </a:cubicBezTo>
                  <a:cubicBezTo>
                    <a:pt x="5770227" y="115895"/>
                    <a:pt x="5773737" y="120450"/>
                    <a:pt x="5776912" y="125213"/>
                  </a:cubicBezTo>
                  <a:cubicBezTo>
                    <a:pt x="5780087" y="112513"/>
                    <a:pt x="5779176" y="98005"/>
                    <a:pt x="5786437" y="87113"/>
                  </a:cubicBezTo>
                  <a:cubicBezTo>
                    <a:pt x="5789612" y="82350"/>
                    <a:pt x="5793402" y="77945"/>
                    <a:pt x="5795962" y="72825"/>
                  </a:cubicBezTo>
                  <a:cubicBezTo>
                    <a:pt x="5798207" y="68335"/>
                    <a:pt x="5797175" y="62088"/>
                    <a:pt x="5800725" y="58538"/>
                  </a:cubicBezTo>
                  <a:cubicBezTo>
                    <a:pt x="5804275" y="54988"/>
                    <a:pt x="5810250" y="55363"/>
                    <a:pt x="5815012" y="53775"/>
                  </a:cubicBezTo>
                  <a:cubicBezTo>
                    <a:pt x="5819775" y="55363"/>
                    <a:pt x="5825750" y="54988"/>
                    <a:pt x="5829300" y="58538"/>
                  </a:cubicBezTo>
                  <a:cubicBezTo>
                    <a:pt x="5832850" y="62088"/>
                    <a:pt x="5831817" y="68335"/>
                    <a:pt x="5834062" y="72825"/>
                  </a:cubicBezTo>
                  <a:cubicBezTo>
                    <a:pt x="5836622" y="77945"/>
                    <a:pt x="5840412" y="82350"/>
                    <a:pt x="5843587" y="87113"/>
                  </a:cubicBezTo>
                  <a:cubicBezTo>
                    <a:pt x="5849937" y="85525"/>
                    <a:pt x="5857311" y="86154"/>
                    <a:pt x="5862637" y="82350"/>
                  </a:cubicBezTo>
                  <a:cubicBezTo>
                    <a:pt x="5869096" y="77736"/>
                    <a:pt x="5871652" y="69233"/>
                    <a:pt x="5876925" y="63300"/>
                  </a:cubicBezTo>
                  <a:cubicBezTo>
                    <a:pt x="5884383" y="54910"/>
                    <a:pt x="5891757" y="46223"/>
                    <a:pt x="5900737" y="39488"/>
                  </a:cubicBezTo>
                  <a:cubicBezTo>
                    <a:pt x="5904753" y="36476"/>
                    <a:pt x="5910535" y="36970"/>
                    <a:pt x="5915025" y="34725"/>
                  </a:cubicBezTo>
                  <a:cubicBezTo>
                    <a:pt x="5920144" y="32165"/>
                    <a:pt x="5924550" y="28375"/>
                    <a:pt x="5929312" y="25200"/>
                  </a:cubicBezTo>
                  <a:cubicBezTo>
                    <a:pt x="5934075" y="29963"/>
                    <a:pt x="5940588" y="33464"/>
                    <a:pt x="5943600" y="39488"/>
                  </a:cubicBezTo>
                  <a:cubicBezTo>
                    <a:pt x="5947220" y="46728"/>
                    <a:pt x="5946399" y="55447"/>
                    <a:pt x="5948362" y="63300"/>
                  </a:cubicBezTo>
                  <a:cubicBezTo>
                    <a:pt x="5951064" y="74108"/>
                    <a:pt x="5959374" y="92663"/>
                    <a:pt x="5962650" y="101400"/>
                  </a:cubicBezTo>
                  <a:cubicBezTo>
                    <a:pt x="5964413" y="106101"/>
                    <a:pt x="5964276" y="111768"/>
                    <a:pt x="5967412" y="115688"/>
                  </a:cubicBezTo>
                  <a:cubicBezTo>
                    <a:pt x="5970988" y="120158"/>
                    <a:pt x="5976937" y="122038"/>
                    <a:pt x="5981700" y="125213"/>
                  </a:cubicBezTo>
                  <a:cubicBezTo>
                    <a:pt x="5988050" y="120450"/>
                    <a:pt x="5994850" y="116235"/>
                    <a:pt x="6000750" y="110925"/>
                  </a:cubicBezTo>
                  <a:cubicBezTo>
                    <a:pt x="6011262" y="101464"/>
                    <a:pt x="6027512" y="79981"/>
                    <a:pt x="6043612" y="72825"/>
                  </a:cubicBezTo>
                  <a:cubicBezTo>
                    <a:pt x="6052787" y="68747"/>
                    <a:pt x="6072187" y="63300"/>
                    <a:pt x="6072187" y="63300"/>
                  </a:cubicBezTo>
                  <a:cubicBezTo>
                    <a:pt x="6073775" y="68063"/>
                    <a:pt x="6075571" y="72761"/>
                    <a:pt x="6076950" y="77588"/>
                  </a:cubicBezTo>
                  <a:cubicBezTo>
                    <a:pt x="6078748" y="83882"/>
                    <a:pt x="6077623" y="91527"/>
                    <a:pt x="6081712" y="96638"/>
                  </a:cubicBezTo>
                  <a:cubicBezTo>
                    <a:pt x="6084848" y="100558"/>
                    <a:pt x="6091237" y="99813"/>
                    <a:pt x="6096000" y="101400"/>
                  </a:cubicBezTo>
                  <a:cubicBezTo>
                    <a:pt x="6099175" y="96638"/>
                    <a:pt x="6101478" y="91160"/>
                    <a:pt x="6105525" y="87113"/>
                  </a:cubicBezTo>
                  <a:cubicBezTo>
                    <a:pt x="6122261" y="70377"/>
                    <a:pt x="6127660" y="78709"/>
                    <a:pt x="6153150" y="82350"/>
                  </a:cubicBezTo>
                  <a:cubicBezTo>
                    <a:pt x="6155557" y="83954"/>
                    <a:pt x="6176091" y="99455"/>
                    <a:pt x="6181725" y="96638"/>
                  </a:cubicBezTo>
                  <a:cubicBezTo>
                    <a:pt x="6196318" y="89341"/>
                    <a:pt x="6178858" y="74721"/>
                    <a:pt x="6191250" y="87113"/>
                  </a:cubicBezTo>
                </a:path>
              </a:pathLst>
            </a:cu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spAutoFit/>
            </a:bodyPr>
            <a:lstStyle/>
            <a:p>
              <a:pPr algn="ctr">
                <a:defRPr/>
              </a:pPr>
              <a:endParaRPr lang="ja-JP" altLang="en-US" sz="1600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63237" y="2173856"/>
              <a:ext cx="141909" cy="131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75922" y="2127343"/>
              <a:ext cx="143035" cy="130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49246" y="2173856"/>
              <a:ext cx="141909" cy="131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40415" y="2127343"/>
              <a:ext cx="141909" cy="130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テキスト ボックス 35"/>
            <p:cNvSpPr txBox="1">
              <a:spLocks noChangeArrowheads="1"/>
            </p:cNvSpPr>
            <p:nvPr/>
          </p:nvSpPr>
          <p:spPr bwMode="auto">
            <a:xfrm>
              <a:off x="5752688" y="1340768"/>
              <a:ext cx="2317725" cy="600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1" tIns="45706" rIns="91411" bIns="45706">
              <a:spAutoFit/>
            </a:bodyPr>
            <a:lstStyle/>
            <a:p>
              <a:pPr algn="ctr"/>
              <a:r>
                <a:rPr lang="en-US" altLang="ja-JP" sz="2000" dirty="0"/>
                <a:t>Graphene</a:t>
              </a:r>
            </a:p>
          </p:txBody>
        </p:sp>
        <p:cxnSp>
          <p:nvCxnSpPr>
            <p:cNvPr id="17" name="直線コネクタ 16"/>
            <p:cNvCxnSpPr/>
            <p:nvPr/>
          </p:nvCxnSpPr>
          <p:spPr>
            <a:xfrm flipV="1">
              <a:off x="5148064" y="2071528"/>
              <a:ext cx="0" cy="33385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8680010" y="2080831"/>
              <a:ext cx="0" cy="333855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正方形/長方形 5"/>
            <p:cNvSpPr>
              <a:spLocks noChangeArrowheads="1"/>
            </p:cNvSpPr>
            <p:nvPr/>
          </p:nvSpPr>
          <p:spPr bwMode="auto">
            <a:xfrm>
              <a:off x="5149190" y="2401250"/>
              <a:ext cx="3524063" cy="235662"/>
            </a:xfrm>
            <a:prstGeom prst="rect">
              <a:avLst/>
            </a:prstGeom>
            <a:solidFill>
              <a:srgbClr val="999999"/>
            </a:solidFill>
            <a:ln w="25400">
              <a:solidFill>
                <a:srgbClr val="89A4A7"/>
              </a:solidFill>
              <a:miter lim="800000"/>
              <a:headEnd/>
              <a:tailEnd/>
            </a:ln>
          </p:spPr>
          <p:txBody>
            <a:bodyPr lIns="91411" tIns="45706" rIns="91411" bIns="45706" anchor="ctr">
              <a:spAutoFit/>
            </a:bodyPr>
            <a:lstStyle/>
            <a:p>
              <a:pPr algn="ctr"/>
              <a:r>
                <a:rPr lang="en-US" altLang="ja-JP" sz="1600" dirty="0">
                  <a:solidFill>
                    <a:srgbClr val="FFFFFF"/>
                  </a:solidFill>
                  <a:latin typeface="Times New Roman" pitchFamily="18" charset="0"/>
                </a:rPr>
                <a:t>Si</a:t>
              </a:r>
              <a:endParaRPr lang="ja-JP" altLang="en-US" sz="160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0" name="Rectangle 1475"/>
            <p:cNvSpPr>
              <a:spLocks noChangeArrowheads="1"/>
            </p:cNvSpPr>
            <p:nvPr/>
          </p:nvSpPr>
          <p:spPr bwMode="auto">
            <a:xfrm>
              <a:off x="6139171" y="1858605"/>
              <a:ext cx="1493418" cy="57882"/>
            </a:xfrm>
            <a:prstGeom prst="rect">
              <a:avLst/>
            </a:prstGeom>
            <a:solidFill>
              <a:srgbClr val="99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5142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tIns="144000" bIns="14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chemeClr val="bg1"/>
                </a:solidFill>
              </a:rPr>
              <a:t>  </a:t>
            </a:r>
            <a:r>
              <a:rPr lang="ja-JP" altLang="en-US" sz="3200" dirty="0" smtClean="0">
                <a:solidFill>
                  <a:schemeClr val="bg1"/>
                </a:solidFill>
              </a:rPr>
              <a:t>原子層科学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の日本における現状　</a:t>
            </a:r>
            <a:endParaRPr lang="en-US" altLang="ko-KR" sz="32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3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7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7504" y="2708920"/>
            <a:ext cx="589456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グラフェン以外の原子層も対象</a:t>
            </a:r>
            <a:endParaRPr lang="en-US" altLang="ja-JP" sz="24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　　</a:t>
            </a:r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新規原子層がぞくぞく出現</a:t>
            </a:r>
            <a:endParaRPr lang="en-US" altLang="ja-JP" sz="24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</a:t>
            </a:r>
            <a:r>
              <a:rPr lang="ja-JP" altLang="en-US" sz="2400" dirty="0" smtClean="0">
                <a:solidFill>
                  <a:srgbClr val="FF0000"/>
                </a:solidFill>
                <a:latin typeface="+mn-ea"/>
              </a:rPr>
              <a:t>→　</a:t>
            </a:r>
            <a:r>
              <a:rPr lang="ja-JP" altLang="en-US" sz="24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組織的な協力体制が必要</a:t>
            </a:r>
            <a:endParaRPr lang="en-US" altLang="ja-JP" sz="24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　　　　　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07504" y="4293096"/>
            <a:ext cx="7689926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lang="ja-JP" altLang="en-US" sz="3200" dirty="0" smtClean="0">
                <a:latin typeface="+mn-ea"/>
              </a:rPr>
              <a:t>世界で巨大プロジェクトがスタート</a:t>
            </a:r>
            <a:endParaRPr lang="en-US" altLang="ja-JP" sz="32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　　</a:t>
            </a:r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日本はグラフェン・プロジェクトが無い</a:t>
            </a:r>
            <a:endParaRPr lang="en-US" altLang="ja-JP" sz="24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　　</a:t>
            </a:r>
            <a:r>
              <a:rPr lang="ja-JP" altLang="en-US" sz="2400" dirty="0" smtClean="0">
                <a:solidFill>
                  <a:srgbClr val="FF0000"/>
                </a:solidFill>
                <a:latin typeface="+mn-ea"/>
              </a:rPr>
              <a:t>→　</a:t>
            </a:r>
            <a:r>
              <a:rPr lang="ja-JP" altLang="en-US" sz="24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強いリーダーシップが必要</a:t>
            </a:r>
            <a:endParaRPr lang="en-US" altLang="ja-JP" sz="24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（参考：　ＥＵ：</a:t>
            </a:r>
            <a:r>
              <a:rPr lang="en-US" altLang="ja-JP" sz="2000" dirty="0" smtClean="0">
                <a:latin typeface="Comic Sans MS" pitchFamily="66" charset="0"/>
                <a:ea typeface="HGP創英角ﾎﾟｯﾌﾟ体" pitchFamily="50" charset="-128"/>
              </a:rPr>
              <a:t>1000</a:t>
            </a: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億</a:t>
            </a:r>
            <a:r>
              <a: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rPr>
              <a:t>/</a:t>
            </a:r>
            <a:r>
              <a:rPr lang="en-US" altLang="ja-JP" sz="2000" dirty="0" smtClean="0">
                <a:latin typeface="Comic Sans MS" pitchFamily="66" charset="0"/>
                <a:ea typeface="HGP創英角ﾎﾟｯﾌﾟ体" pitchFamily="50" charset="-128"/>
              </a:rPr>
              <a:t>10</a:t>
            </a: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年、韓国</a:t>
            </a:r>
            <a:r>
              <a:rPr lang="en-US" altLang="ja-JP" sz="2000" dirty="0" smtClean="0">
                <a:latin typeface="Comic Sans MS" pitchFamily="66" charset="0"/>
                <a:ea typeface="HGP創英角ﾎﾟｯﾌﾟ体" pitchFamily="50" charset="-128"/>
              </a:rPr>
              <a:t>100</a:t>
            </a: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億</a:t>
            </a:r>
            <a:r>
              <a: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rPr>
              <a:t>/</a:t>
            </a:r>
            <a:r>
              <a:rPr lang="en-US" altLang="ja-JP" sz="2000" dirty="0" smtClean="0">
                <a:latin typeface="Comic Sans MS" pitchFamily="66" charset="0"/>
                <a:ea typeface="HGP創英角ﾎﾟｯﾌﾟ体" pitchFamily="50" charset="-128"/>
              </a:rPr>
              <a:t>10</a:t>
            </a: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年・英国：</a:t>
            </a:r>
            <a:r>
              <a:rPr lang="en-US" altLang="ja-JP" sz="2000" dirty="0" smtClean="0">
                <a:latin typeface="Comic Sans MS" pitchFamily="66" charset="0"/>
                <a:ea typeface="HGP創英角ﾎﾟｯﾌﾟ体" pitchFamily="50" charset="-128"/>
              </a:rPr>
              <a:t>300</a:t>
            </a: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億</a:t>
            </a:r>
            <a:r>
              <a: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rPr>
              <a:t>/</a:t>
            </a:r>
            <a:r>
              <a:rPr lang="en-US" altLang="ja-JP" sz="2000" dirty="0" smtClean="0">
                <a:latin typeface="Comic Sans MS" pitchFamily="66" charset="0"/>
                <a:ea typeface="HGP創英角ﾎﾟｯﾌﾟ体" pitchFamily="50" charset="-128"/>
              </a:rPr>
              <a:t>5</a:t>
            </a: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年、</a:t>
            </a:r>
            <a:endParaRPr lang="en-US" altLang="ja-JP" sz="20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　　　　米国：</a:t>
            </a:r>
            <a:r>
              <a:rPr lang="en-US" altLang="ja-JP" sz="2000" dirty="0" smtClean="0">
                <a:latin typeface="Comic Sans MS" pitchFamily="66" charset="0"/>
                <a:ea typeface="HGP創英角ﾎﾟｯﾌﾟ体" pitchFamily="50" charset="-128"/>
              </a:rPr>
              <a:t>50</a:t>
            </a: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億、シンガポール：</a:t>
            </a:r>
            <a:r>
              <a:rPr lang="en-US" altLang="ja-JP" sz="2000" dirty="0" smtClean="0">
                <a:latin typeface="Comic Sans MS" pitchFamily="66" charset="0"/>
                <a:ea typeface="HGP創英角ﾎﾟｯﾌﾟ体" pitchFamily="50" charset="-128"/>
              </a:rPr>
              <a:t>100</a:t>
            </a: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億、中国・ブラジル：</a:t>
            </a:r>
            <a:r>
              <a:rPr lang="en-US" altLang="ja-JP" sz="2000" dirty="0" smtClean="0">
                <a:latin typeface="Comic Sans MS" pitchFamily="66" charset="0"/>
                <a:ea typeface="HGP創英角ﾎﾟｯﾌﾟ体" pitchFamily="50" charset="-128"/>
              </a:rPr>
              <a:t>10</a:t>
            </a:r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億　）</a:t>
            </a:r>
            <a:endParaRPr lang="en-US" altLang="ja-JP" sz="20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　　　　　</a:t>
            </a:r>
            <a:endParaRPr lang="en-US" altLang="ja-JP" sz="20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2000" dirty="0" smtClean="0">
                <a:latin typeface="HGP創英角ﾎﾟｯﾌﾟ体" pitchFamily="50" charset="-128"/>
                <a:ea typeface="HGP創英角ﾎﾟｯﾌﾟ体" pitchFamily="50" charset="-128"/>
              </a:rPr>
              <a:t>　　　　　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3584" y="4653136"/>
            <a:ext cx="1566888" cy="121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図 47" descr="nnano.2011.26-f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4" y="2924944"/>
            <a:ext cx="1439690" cy="1340768"/>
          </a:xfrm>
          <a:prstGeom prst="rect">
            <a:avLst/>
          </a:prstGeom>
        </p:spPr>
      </p:pic>
      <p:sp>
        <p:nvSpPr>
          <p:cNvPr id="49" name="テキスト ボックス 48"/>
          <p:cNvSpPr txBox="1"/>
          <p:nvPr/>
        </p:nvSpPr>
        <p:spPr>
          <a:xfrm>
            <a:off x="7308304" y="429309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MoS</a:t>
            </a:r>
            <a:r>
              <a:rPr lang="en-US" altLang="ja-JP" baseline="-25000" dirty="0" smtClean="0"/>
              <a:t>2</a:t>
            </a:r>
            <a:r>
              <a:rPr kumimoji="1" lang="en-US" altLang="ja-JP" dirty="0" smtClean="0"/>
              <a:t> </a:t>
            </a:r>
            <a:r>
              <a:rPr lang="ja-JP" altLang="en-US" dirty="0" smtClean="0"/>
              <a:t>複合系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452320" y="5877272"/>
            <a:ext cx="1547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+mn-ea"/>
              </a:rPr>
              <a:t>EU</a:t>
            </a:r>
            <a:r>
              <a:rPr kumimoji="1" lang="ja-JP" altLang="en-US" sz="1600" dirty="0" smtClean="0"/>
              <a:t>グラフェンフラグシップ</a:t>
            </a:r>
            <a:endParaRPr kumimoji="1" lang="ja-JP" altLang="en-US" sz="1600" dirty="0"/>
          </a:p>
        </p:txBody>
      </p:sp>
      <p:grpSp>
        <p:nvGrpSpPr>
          <p:cNvPr id="25" name="グループ化 126"/>
          <p:cNvGrpSpPr>
            <a:grpSpLocks/>
          </p:cNvGrpSpPr>
          <p:nvPr/>
        </p:nvGrpSpPr>
        <p:grpSpPr bwMode="auto">
          <a:xfrm>
            <a:off x="5868144" y="2924944"/>
            <a:ext cx="1368152" cy="853729"/>
            <a:chOff x="725860" y="1335027"/>
            <a:chExt cx="2972519" cy="2259806"/>
          </a:xfrm>
        </p:grpSpPr>
        <p:pic>
          <p:nvPicPr>
            <p:cNvPr id="26" name="図 68" descr="Graphene.ai"/>
            <p:cNvPicPr>
              <a:picLocks noChangeAspect="1"/>
            </p:cNvPicPr>
            <p:nvPr/>
          </p:nvPicPr>
          <p:blipFill>
            <a:blip r:embed="rId8" cstate="print"/>
            <a:srcRect b="41003"/>
            <a:stretch>
              <a:fillRect/>
            </a:stretch>
          </p:blipFill>
          <p:spPr bwMode="auto">
            <a:xfrm>
              <a:off x="725860" y="1335027"/>
              <a:ext cx="2968745" cy="1462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図 68" descr="Graphene.ai"/>
            <p:cNvPicPr>
              <a:picLocks noChangeAspect="1"/>
            </p:cNvPicPr>
            <p:nvPr/>
          </p:nvPicPr>
          <p:blipFill>
            <a:blip r:embed="rId8" cstate="print">
              <a:lum bright="-20000"/>
            </a:blip>
            <a:srcRect b="41003"/>
            <a:stretch>
              <a:fillRect/>
            </a:stretch>
          </p:blipFill>
          <p:spPr bwMode="auto">
            <a:xfrm>
              <a:off x="729634" y="2132314"/>
              <a:ext cx="2968745" cy="1462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直線コネクタ 27"/>
            <p:cNvCxnSpPr/>
            <p:nvPr/>
          </p:nvCxnSpPr>
          <p:spPr>
            <a:xfrm>
              <a:off x="2896552" y="2648815"/>
              <a:ext cx="0" cy="66021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3332905" y="2642170"/>
              <a:ext cx="0" cy="68015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3512320" y="2526964"/>
              <a:ext cx="0" cy="68015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>
              <a:off x="2178895" y="2502593"/>
              <a:ext cx="0" cy="68015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2615247" y="2495947"/>
              <a:ext cx="0" cy="68015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1893160" y="2349724"/>
              <a:ext cx="0" cy="68015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1461237" y="2363017"/>
              <a:ext cx="0" cy="68015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1175503" y="2203501"/>
              <a:ext cx="0" cy="68015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1066969" y="1962012"/>
              <a:ext cx="0" cy="68015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>
              <a:off x="945143" y="1727169"/>
              <a:ext cx="0" cy="68015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>
              <a:off x="3410430" y="2292121"/>
              <a:ext cx="0" cy="68015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テキスト ボックス 42"/>
          <p:cNvSpPr txBox="1"/>
          <p:nvPr/>
        </p:nvSpPr>
        <p:spPr>
          <a:xfrm>
            <a:off x="6084168" y="37170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Comic Sans MS" pitchFamily="66" charset="0"/>
              </a:rPr>
              <a:t>h-BN</a:t>
            </a:r>
            <a:endParaRPr kumimoji="1" lang="ja-JP" altLang="en-US" dirty="0">
              <a:latin typeface="Comic Sans MS" pitchFamily="66" charset="0"/>
            </a:endParaRPr>
          </a:p>
        </p:txBody>
      </p:sp>
      <p:sp>
        <p:nvSpPr>
          <p:cNvPr id="9218" name="AutoShape 2" descr="data:image/jpeg;base64,/9j/4AAQSkZJRgABAQAAAQABAAD/2wCEAAkGBhQSERUTExQWFBQVGCEWFRgYGBgcGhocFhQaGCAcGRwXHCYeFx0jHhcYIC8gJCcpLCwsFR8xNTAqNSYrLCkBCQoKDgwOGg8PGjIkHyQsLCwsLC8sLCwsLCwpLSwvLDQtLCwsLCwsLC8sKSwsKS0sLCwsLCwsKSwsKSksLCksLP/AABEIAIgAaAMBIgACEQEDEQH/xAAbAAABBQEBAAAAAAAAAAAAAAAFAAMEBgcBAv/EADkQAAIBAgQEBAQEBQMFAAAAAAECEQADBAUhMQYSQVEiQmFxEzKBkaHB0fAHUmKSsRQj4RYzY3Lx/8QAGgEAAgMBAQAAAAAAAAAAAAAAAgMABAUBBv/EACgRAAIBBAIBAwMFAAAAAAAAAAABAgMREiEEMVETIkFCkfAUIzJhwf/aAAwDAQACEQMRAD8AKYtTbYC4pAO01OweZ8iysSOn5VNOOS7KuBpUe7kKXbLFG5T0/wCaz4wx3E5cqXFWPe/DsIA0ighzdbawTTGd8QMqm1oSDBNVO/dJpkaTnuZA3ieJSD4QKatcZXwdCIoCVrwT9afhHwQtF/ja4wIbrt3BricQljqYXtVWJmvdo61MI+CF6wWcoTA39aOYNJMms45BuND60VybPnRoJlfWl1aN17SGkllK+tDziOkVBw+P+xp+5cnas/Folx9LXiEnSlTZuxvXa7dkCOU5bcaGVp9KZ4mzW5hFgGGcbT+Jqdw8WsBuZvCuuv1rO+LOImxF1n7/AOBsB7Vcp003c4gTegy7HUmooAaSNu/6VNy7JbmMucqmEUAMf09a0XKuA1UCRtt+pp06mI6nSyMsOEY7Kaet5PcbZTWvnhNJiKcPDgGkQKU6z8D1x15Mf/6Xuk7fao+IyG6msGtlfLAg2oZicKD0FB68kH+miZOUIEHevKXD13FW/OsmHMSB+zVTv4Yq0VYhUyKtSk4MJ5fnJTQ6jsfy7VdMtvqVDAyDWeLakab9qJ5Dmfw2g7NuOx70FalkrrsUXpiGrlD7OKGvrSrPINZpnbNbcAmWXWqX8AsY6mrBi7RA5++n3Nc4ayw3MWqkTy6kdorRpO0LnUruxp/CXDyWMOmmsT9e5o4rxVZzp8T4VtXAoj5Qv5z+VRctxONT/uQfQigdvJbi2tWLY9ya8O1NpelQx0Maihmb5syL4F5m9aXdD7Mfxh0oNcMmq7iM5xbnVft0p/CrdBljzCgkl5CjL+iZjbUjaaoebovNtH+DWiNb2mq3xNk4jmH1qUqmL2DWpZLRTy8DfT96Gonx/FUjF24FDjWhczLF9yK+LlsN1XQ12muD8pu3LZa2hOsH9f32pVmVZRU2rncWHs6sK2HIXQjX7U9/DawDfvu3lRABHVixP+KkYfBjVGFSuFMpK3nAAX4ZVpA1aecQ3emUZpJxDh/IsOIxKWvE5Ck/zHU+wFC7vEtt25UIP3E+0ijV/BrvEE9t6g3coVxqSakrvRfjo8Wr4ZC23vQu5ikBlz6xRVcva3buF21ZjygdB60F/wBICeZtQRB+gigcUmMUm0dTP7B8OoHflP8AmIrpuIRzKwZRuR+/3NTrWXiBDMI/CuX8rQKfCNRHufzqM4rgq7mSAwzKpG8kVCzLHW2RpdNu4okcCpWCoI7EA1X844estbaECkagjegja4x5JaKbikhTGo6UHYVbcs4UN23POV8RB0nQVDv8L8t6zbBLi8xT1B0n8DP0q9GrFauZs6MrZ20bR/DhFw+X2g2jEcx9ZM0qkXstmytpPIvL9hFKvOqXqNyb+Q9rSAVhp8TDWjuUOFRmjVj+AqCmMRhywJrrXzbTXvWjG0XdHKEcpBLFYtVEkihmFzscxuO62ra9T1PudqrfFWdfDVSdebYeg71V7mfX7yFdk9vXpVmClPfSLVSUIe3tmn5jm1t0HKwI7g6UEW8p5mS6sgdCPxrN1u3IZVRisQPqe1R1R0IHKZio6bbvcirJLo1PKc8JIDQJ2MDWil8zqTNZhhOJio5WH1q6ZZmXxEkGYpNRSitjqcoSeifcMCg2Nbwmp7YkssjrQu824oIhyQ1aucjKmoETI7n0qZkmXtdx9lBui3Lnt8ig/wCajW0UeNmPhJJk6DT8ABRn+E+Kt3mxOL83MLST0tqs/ckk/ahqPGEpP8voTWksFHz/AIXTB4bk3OtKpOHXnm4enSu1mRg0VDHkzEq29WnJMb8e0wbUgwfqKpq2OYHuKncN4k2rpB+V/CfedD++9a7V0JoyxmmO8YZGzW1YT4PD9Dr/AMVXME6W8XaXEN8OxEmR82npWqhA+hofj+Hbd2AwAKmQY79qbB3Vi/JJNtdnnKsHlt21zpdtsAwEzEEgGNeutDszOXJdZC+qnUhWKgcsyWAiPXvpRO+7LCc4gCNhpAMbe5obj7Nx1+HMrqDMQZiuSigk5/LKNj8Kj3Clp1uAakr033o7wraZAZBgDT6gfpRXCZWlteVVGu8CpfwgoA+poZz1iHCHuy+RfKgqBeWT71MvvUEmKXAZPop3FuZXbjCwo/25Oi7sR/N3A7Vc/wCGeVmxZZ3MG40hfYRP1qJl+Dm4zheb4I8TdAWO3qesdvejGEui6xJ0jSi5E3hhbXZlVH+4zQmzBVtzOlKs9s3GZmhmPL0pVSVMHMgJbVVqDibs7CuNjhEV4t4gTV61iuWHh/PNQtzcaA9/f1q3XFRtx71QLaqBNS8BmzXZRW8a6wfMP1FFFlulVb9sg9jMHaPlEetQbmGWPf8AChr4i5Gxpn476CD+prsncuxVgsLarqTUa7e5jP2qOjHc715xGI5RqY70loejt27FesBljYgmCVQGHcCTJ8lseZz+G9SssyYvq/MNpgajm2UDq7dvKNT2qzWMOAAAAAAVAUwABuiHt/Pd+1afG4n1T+xm8jlfTD7jS4FFt/CUBUgiAdB3M+aDqzncgAVR8Nd+BdZbkyDB/wDntr9av7R3AgAzGgA+UkdFHlTdjrVV4k4ee7eD2QJ5fGGMarEa9WIOvvTuZx/UipRW0UIysELeMsWYa3Hi31/E0qz7F3mHhMgqYI7Ed6VYypXHZv4C+c8P/DXmDVXXvFYq1Y+/8Qb0DxWCaNRTYO2mCydgLiMhkxXeG8hbE4jmRiiWSGuXB012HqYP0oVlGWXb95bFseJzudlA3Y+grXRk9vD4dcOgJURzRo1xz3/qboPKBJ6Vd4vHyk2+gJSt0V7GcplkMrJE+xih1y7TljFxi2smD8RSVj5ea3pCf0gSB35Sa5irMmAKrVqeM2katCpeGwXicw5dhzE7AbmaN5Dw65Iu3jroVWJCTs0edzso769KM5DwiLX+7djniQD8qDrPfcT9ANzR0pB8wI/uBYdP/Kw/sWtDjcTH3z7KfI5Tl7Y9EazhI0iN1AB76sgbqx3uXOm1em9Cu0zHh5V6x0tL0XzmngnSF25YB8MLugPS2vmbzGouNxJQAjxO7Dk6Sx0DsPKN+RegBNaSRQbPLqZgSCNfFuGbYn+ZiRyk+WQBSW0OgJGkDrG4HuUYgHvbqQLI8NtduUrzdTzjVh2XnjxHc7V7Reb+kkDXtzNK/wBlwEezUdgSuZ7wgmLHMCEvGIcDRpB+ZeoMSDvuKVWcWp6ROw7c8sP7bimP/alVefGpyd3oJTaMhR6mpflYNKlXnGh4e4VNxWUWAitck3LjCYRDt6Dr6zVnxglToxIlY2Y83lB6O8Sx8qilSr0NBJUopeBT7Ke3DrX7y3vicnw3UyqTzQfkSWAVTAA38IJ60atBUPOPm3UjXcEjfTUA/alSrnpxV3baGZvoO4HORdEfI4g666QCGA8x8Qhe7SaeFrpB0lYB1E7qG6ud3fyjSlSp8XdXFSVmd5RHliJ/phdtOlpeg85oLl1z/U3WxBH+1blbPMfnOz3rnpoAPQQN6VKmJABqxZOp1k7nZjpoT0XTZdlGp1inkt82i+aYPq0HmH9PMo1O+tKlXG9XOHtk5hppO3p8Qcw+zqR9aVKlQSquGkEoq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220" name="AutoShape 4" descr="data:image/jpeg;base64,/9j/4AAQSkZJRgABAQAAAQABAAD/2wCEAAkGBhQSERUTExQWFBQVGCEWFRgYGBgcGhocFhQaGCAcGRwXHCYeFx0jHhcYIC8gJCcpLCwsFR8xNTAqNSYrLCkBCQoKDgwOGg8PGjIkHyQsLCwsLC8sLCwsLCwpLSwvLDQtLCwsLCwsLC8sKSwsKS0sLCwsLCwsKSwsKSksLCksLP/AABEIAIgAaAMBIgACEQEDEQH/xAAbAAABBQEBAAAAAAAAAAAAAAAFAAMEBgcBAv/EADkQAAIBAgQEBAQEBQMFAAAAAAECEQADBAUhMQYSQVEiQmFxEzKBkaHB0fAHUmKSsRQj4RYzY3Lx/8QAGgEAAgMBAQAAAAAAAAAAAAAAAgMABAUBBv/EACgRAAIBBAIBAwMFAAAAAAAAAAABAgMREiEEMVETIkFCkfAUIzJhwf/aAAwDAQACEQMRAD8AKYtTbYC4pAO01OweZ8iysSOn5VNOOS7KuBpUe7kKXbLFG5T0/wCaz4wx3E5cqXFWPe/DsIA0ighzdbawTTGd8QMqm1oSDBNVO/dJpkaTnuZA3ieJSD4QKatcZXwdCIoCVrwT9afhHwQtF/ja4wIbrt3BricQljqYXtVWJmvdo61MI+CF6wWcoTA39aOYNJMms45BuND60VybPnRoJlfWl1aN17SGkllK+tDziOkVBw+P+xp+5cnas/Folx9LXiEnSlTZuxvXa7dkCOU5bcaGVp9KZ4mzW5hFgGGcbT+Jqdw8WsBuZvCuuv1rO+LOImxF1n7/AOBsB7Vcp003c4gTegy7HUmooAaSNu/6VNy7JbmMucqmEUAMf09a0XKuA1UCRtt+pp06mI6nSyMsOEY7Kaet5PcbZTWvnhNJiKcPDgGkQKU6z8D1x15Mf/6Xuk7fao+IyG6msGtlfLAg2oZicKD0FB68kH+miZOUIEHevKXD13FW/OsmHMSB+zVTv4Yq0VYhUyKtSk4MJ5fnJTQ6jsfy7VdMtvqVDAyDWeLakab9qJ5Dmfw2g7NuOx70FalkrrsUXpiGrlD7OKGvrSrPINZpnbNbcAmWXWqX8AsY6mrBi7RA5++n3Nc4ayw3MWqkTy6kdorRpO0LnUruxp/CXDyWMOmmsT9e5o4rxVZzp8T4VtXAoj5Qv5z+VRctxONT/uQfQigdvJbi2tWLY9ya8O1NpelQx0Maihmb5syL4F5m9aXdD7Mfxh0oNcMmq7iM5xbnVft0p/CrdBljzCgkl5CjL+iZjbUjaaoebovNtH+DWiNb2mq3xNk4jmH1qUqmL2DWpZLRTy8DfT96Gonx/FUjF24FDjWhczLF9yK+LlsN1XQ12muD8pu3LZa2hOsH9f32pVmVZRU2rncWHs6sK2HIXQjX7U9/DawDfvu3lRABHVixP+KkYfBjVGFSuFMpK3nAAX4ZVpA1aecQ3emUZpJxDh/IsOIxKWvE5Ck/zHU+wFC7vEtt25UIP3E+0ijV/BrvEE9t6g3coVxqSakrvRfjo8Wr4ZC23vQu5ikBlz6xRVcva3buF21ZjygdB60F/wBICeZtQRB+gigcUmMUm0dTP7B8OoHflP8AmIrpuIRzKwZRuR+/3NTrWXiBDMI/CuX8rQKfCNRHufzqM4rgq7mSAwzKpG8kVCzLHW2RpdNu4okcCpWCoI7EA1X844estbaECkagjegja4x5JaKbikhTGo6UHYVbcs4UN23POV8RB0nQVDv8L8t6zbBLi8xT1B0n8DP0q9GrFauZs6MrZ20bR/DhFw+X2g2jEcx9ZM0qkXstmytpPIvL9hFKvOqXqNyb+Q9rSAVhp8TDWjuUOFRmjVj+AqCmMRhywJrrXzbTXvWjG0XdHKEcpBLFYtVEkihmFzscxuO62ra9T1PudqrfFWdfDVSdebYeg71V7mfX7yFdk9vXpVmClPfSLVSUIe3tmn5jm1t0HKwI7g6UEW8p5mS6sgdCPxrN1u3IZVRisQPqe1R1R0IHKZio6bbvcirJLo1PKc8JIDQJ2MDWil8zqTNZhhOJio5WH1q6ZZmXxEkGYpNRSitjqcoSeifcMCg2Nbwmp7YkssjrQu824oIhyQ1aucjKmoETI7n0qZkmXtdx9lBui3Lnt8ig/wCajW0UeNmPhJJk6DT8ABRn+E+Kt3mxOL83MLST0tqs/ckk/ahqPGEpP8voTWksFHz/AIXTB4bk3OtKpOHXnm4enSu1mRg0VDHkzEq29WnJMb8e0wbUgwfqKpq2OYHuKncN4k2rpB+V/CfedD++9a7V0JoyxmmO8YZGzW1YT4PD9Dr/AMVXME6W8XaXEN8OxEmR82npWqhA+hofj+Hbd2AwAKmQY79qbB3Vi/JJNtdnnKsHlt21zpdtsAwEzEEgGNeutDszOXJdZC+qnUhWKgcsyWAiPXvpRO+7LCc4gCNhpAMbe5obj7Nx1+HMrqDMQZiuSigk5/LKNj8Kj3Clp1uAakr033o7wraZAZBgDT6gfpRXCZWlteVVGu8CpfwgoA+poZz1iHCHuy+RfKgqBeWT71MvvUEmKXAZPop3FuZXbjCwo/25Oi7sR/N3A7Vc/wCGeVmxZZ3MG40hfYRP1qJl+Dm4zheb4I8TdAWO3qesdvejGEui6xJ0jSi5E3hhbXZlVH+4zQmzBVtzOlKs9s3GZmhmPL0pVSVMHMgJbVVqDibs7CuNjhEV4t4gTV61iuWHh/PNQtzcaA9/f1q3XFRtx71QLaqBNS8BmzXZRW8a6wfMP1FFFlulVb9sg9jMHaPlEetQbmGWPf8AChr4i5Gxpn476CD+prsncuxVgsLarqTUa7e5jP2qOjHc715xGI5RqY70loejt27FesBljYgmCVQGHcCTJ8lseZz+G9SssyYvq/MNpgajm2UDq7dvKNT2qzWMOAAAAAAVAUwABuiHt/Pd+1afG4n1T+xm8jlfTD7jS4FFt/CUBUgiAdB3M+aDqzncgAVR8Nd+BdZbkyDB/wDntr9av7R3AgAzGgA+UkdFHlTdjrVV4k4ee7eD2QJ5fGGMarEa9WIOvvTuZx/UipRW0UIysELeMsWYa3Hi31/E0qz7F3mHhMgqYI7Ed6VYypXHZv4C+c8P/DXmDVXXvFYq1Y+/8Qb0DxWCaNRTYO2mCydgLiMhkxXeG8hbE4jmRiiWSGuXB012HqYP0oVlGWXb95bFseJzudlA3Y+grXRk9vD4dcOgJURzRo1xz3/qboPKBJ6Vd4vHyk2+gJSt0V7GcplkMrJE+xih1y7TljFxi2smD8RSVj5ea3pCf0gSB35Sa5irMmAKrVqeM2katCpeGwXicw5dhzE7AbmaN5Dw65Iu3jroVWJCTs0edzso769KM5DwiLX+7djniQD8qDrPfcT9ANzR0pB8wI/uBYdP/Kw/sWtDjcTH3z7KfI5Tl7Y9EazhI0iN1AB76sgbqx3uXOm1em9Cu0zHh5V6x0tL0XzmngnSF25YB8MLugPS2vmbzGouNxJQAjxO7Dk6Sx0DsPKN+RegBNaSRQbPLqZgSCNfFuGbYn+ZiRyk+WQBSW0OgJGkDrG4HuUYgHvbqQLI8NtduUrzdTzjVh2XnjxHc7V7Reb+kkDXtzNK/wBlwEezUdgSuZ7wgmLHMCEvGIcDRpB+ZeoMSDvuKVWcWp6ROw7c8sP7bimP/alVefGpyd3oJTaMhR6mpflYNKlXnGh4e4VNxWUWAitck3LjCYRDt6Dr6zVnxglToxIlY2Y83lB6O8Sx8qilSr0NBJUopeBT7Ke3DrX7y3vicnw3UyqTzQfkSWAVTAA38IJ60atBUPOPm3UjXcEjfTUA/alSrnpxV3baGZvoO4HORdEfI4g666QCGA8x8Qhe7SaeFrpB0lYB1E7qG6ud3fyjSlSp8XdXFSVmd5RHliJ/phdtOlpeg85oLl1z/U3WxBH+1blbPMfnOz3rnpoAPQQN6VKmJABqxZOp1k7nZjpoT0XTZdlGp1inkt82i+aYPq0HmH9PMo1O+tKlXG9XOHtk5hppO3p8Qcw+zqR9aVKlQSquGkEoq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222" name="AutoShape 6" descr="data:image/jpeg;base64,/9j/4AAQSkZJRgABAQAAAQABAAD/2wCEAAkGBhQSERUTExQWFBQVGCEWFRgYGBgcGhocFhQaGCAcGRwXHCYeFx0jHhcYIC8gJCcpLCwsFR8xNTAqNSYrLCkBCQoKDgwOGg8PGjIkHyQsLCwsLC8sLCwsLCwpLSwvLDQtLCwsLCwsLC8sKSwsKS0sLCwsLCwsKSwsKSksLCksLP/AABEIAIgAaAMBIgACEQEDEQH/xAAbAAABBQEBAAAAAAAAAAAAAAAFAAMEBgcBAv/EADkQAAIBAgQEBAQEBQMFAAAAAAECEQADBAUhMQYSQVEiQmFxEzKBkaHB0fAHUmKSsRQj4RYzY3Lx/8QAGgEAAgMBAQAAAAAAAAAAAAAAAgMABAUBBv/EACgRAAIBBAIBAwMFAAAAAAAAAAABAgMREiEEMVETIkFCkfAUIzJhwf/aAAwDAQACEQMRAD8AKYtTbYC4pAO01OweZ8iysSOn5VNOOS7KuBpUe7kKXbLFG5T0/wCaz4wx3E5cqXFWPe/DsIA0ighzdbawTTGd8QMqm1oSDBNVO/dJpkaTnuZA3ieJSD4QKatcZXwdCIoCVrwT9afhHwQtF/ja4wIbrt3BricQljqYXtVWJmvdo61MI+CF6wWcoTA39aOYNJMms45BuND60VybPnRoJlfWl1aN17SGkllK+tDziOkVBw+P+xp+5cnas/Folx9LXiEnSlTZuxvXa7dkCOU5bcaGVp9KZ4mzW5hFgGGcbT+Jqdw8WsBuZvCuuv1rO+LOImxF1n7/AOBsB7Vcp003c4gTegy7HUmooAaSNu/6VNy7JbmMucqmEUAMf09a0XKuA1UCRtt+pp06mI6nSyMsOEY7Kaet5PcbZTWvnhNJiKcPDgGkQKU6z8D1x15Mf/6Xuk7fao+IyG6msGtlfLAg2oZicKD0FB68kH+miZOUIEHevKXD13FW/OsmHMSB+zVTv4Yq0VYhUyKtSk4MJ5fnJTQ6jsfy7VdMtvqVDAyDWeLakab9qJ5Dmfw2g7NuOx70FalkrrsUXpiGrlD7OKGvrSrPINZpnbNbcAmWXWqX8AsY6mrBi7RA5++n3Nc4ayw3MWqkTy6kdorRpO0LnUruxp/CXDyWMOmmsT9e5o4rxVZzp8T4VtXAoj5Qv5z+VRctxONT/uQfQigdvJbi2tWLY9ya8O1NpelQx0Maihmb5syL4F5m9aXdD7Mfxh0oNcMmq7iM5xbnVft0p/CrdBljzCgkl5CjL+iZjbUjaaoebovNtH+DWiNb2mq3xNk4jmH1qUqmL2DWpZLRTy8DfT96Gonx/FUjF24FDjWhczLF9yK+LlsN1XQ12muD8pu3LZa2hOsH9f32pVmVZRU2rncWHs6sK2HIXQjX7U9/DawDfvu3lRABHVixP+KkYfBjVGFSuFMpK3nAAX4ZVpA1aecQ3emUZpJxDh/IsOIxKWvE5Ck/zHU+wFC7vEtt25UIP3E+0ijV/BrvEE9t6g3coVxqSakrvRfjo8Wr4ZC23vQu5ikBlz6xRVcva3buF21ZjygdB60F/wBICeZtQRB+gigcUmMUm0dTP7B8OoHflP8AmIrpuIRzKwZRuR+/3NTrWXiBDMI/CuX8rQKfCNRHufzqM4rgq7mSAwzKpG8kVCzLHW2RpdNu4okcCpWCoI7EA1X844estbaECkagjegja4x5JaKbikhTGo6UHYVbcs4UN23POV8RB0nQVDv8L8t6zbBLi8xT1B0n8DP0q9GrFauZs6MrZ20bR/DhFw+X2g2jEcx9ZM0qkXstmytpPIvL9hFKvOqXqNyb+Q9rSAVhp8TDWjuUOFRmjVj+AqCmMRhywJrrXzbTXvWjG0XdHKEcpBLFYtVEkihmFzscxuO62ra9T1PudqrfFWdfDVSdebYeg71V7mfX7yFdk9vXpVmClPfSLVSUIe3tmn5jm1t0HKwI7g6UEW8p5mS6sgdCPxrN1u3IZVRisQPqe1R1R0IHKZio6bbvcirJLo1PKc8JIDQJ2MDWil8zqTNZhhOJio5WH1q6ZZmXxEkGYpNRSitjqcoSeifcMCg2Nbwmp7YkssjrQu824oIhyQ1aucjKmoETI7n0qZkmXtdx9lBui3Lnt8ig/wCajW0UeNmPhJJk6DT8ABRn+E+Kt3mxOL83MLST0tqs/ckk/ahqPGEpP8voTWksFHz/AIXTB4bk3OtKpOHXnm4enSu1mRg0VDHkzEq29WnJMb8e0wbUgwfqKpq2OYHuKncN4k2rpB+V/CfedD++9a7V0JoyxmmO8YZGzW1YT4PD9Dr/AMVXME6W8XaXEN8OxEmR82npWqhA+hofj+Hbd2AwAKmQY79qbB3Vi/JJNtdnnKsHlt21zpdtsAwEzEEgGNeutDszOXJdZC+qnUhWKgcsyWAiPXvpRO+7LCc4gCNhpAMbe5obj7Nx1+HMrqDMQZiuSigk5/LKNj8Kj3Clp1uAakr033o7wraZAZBgDT6gfpRXCZWlteVVGu8CpfwgoA+poZz1iHCHuy+RfKgqBeWT71MvvUEmKXAZPop3FuZXbjCwo/25Oi7sR/N3A7Vc/wCGeVmxZZ3MG40hfYRP1qJl+Dm4zheb4I8TdAWO3qesdvejGEui6xJ0jSi5E3hhbXZlVH+4zQmzBVtzOlKs9s3GZmhmPL0pVSVMHMgJbVVqDibs7CuNjhEV4t4gTV61iuWHh/PNQtzcaA9/f1q3XFRtx71QLaqBNS8BmzXZRW8a6wfMP1FFFlulVb9sg9jMHaPlEetQbmGWPf8AChr4i5Gxpn476CD+prsncuxVgsLarqTUa7e5jP2qOjHc715xGI5RqY70loejt27FesBljYgmCVQGHcCTJ8lseZz+G9SssyYvq/MNpgajm2UDq7dvKNT2qzWMOAAAAAAVAUwABuiHt/Pd+1afG4n1T+xm8jlfTD7jS4FFt/CUBUgiAdB3M+aDqzncgAVR8Nd+BdZbkyDB/wDntr9av7R3AgAzGgA+UkdFHlTdjrVV4k4ee7eD2QJ5fGGMarEa9WIOvvTuZx/UipRW0UIysELeMsWYa3Hi31/E0qz7F3mHhMgqYI7Ed6VYypXHZv4C+c8P/DXmDVXXvFYq1Y+/8Qb0DxWCaNRTYO2mCydgLiMhkxXeG8hbE4jmRiiWSGuXB012HqYP0oVlGWXb95bFseJzudlA3Y+grXRk9vD4dcOgJURzRo1xz3/qboPKBJ6Vd4vHyk2+gJSt0V7GcplkMrJE+xih1y7TljFxi2smD8RSVj5ea3pCf0gSB35Sa5irMmAKrVqeM2katCpeGwXicw5dhzE7AbmaN5Dw65Iu3jroVWJCTs0edzso769KM5DwiLX+7djniQD8qDrPfcT9ANzR0pB8wI/uBYdP/Kw/sWtDjcTH3z7KfI5Tl7Y9EazhI0iN1AB76sgbqx3uXOm1em9Cu0zHh5V6x0tL0XzmngnSF25YB8MLugPS2vmbzGouNxJQAjxO7Dk6Sx0DsPKN+RegBNaSRQbPLqZgSCNfFuGbYn+ZiRyk+WQBSW0OgJGkDrG4HuUYgHvbqQLI8NtduUrzdTzjVh2XnjxHc7V7Reb+kkDXtzNK/wBlwEezUdgSuZ7wgmLHMCEvGIcDRpB+ZeoMSDvuKVWcWp6ROw7c8sP7bimP/alVefGpyd3oJTaMhR6mpflYNKlXnGh4e4VNxWUWAitck3LjCYRDt6Dr6zVnxglToxIlY2Y83lB6O8Sx8qilSr0NBJUopeBT7Ke3DrX7y3vicnw3UyqTzQfkSWAVTAA38IJ60atBUPOPm3UjXcEjfTUA/alSrnpxV3baGZvoO4HORdEfI4g666QCGA8x8Qhe7SaeFrpB0lYB1E7qG6ud3fyjSlSp8XdXFSVmd5RHliJ/phdtOlpeg85oLl1z/U3WxBH+1blbPMfnOz3rnpoAPQQN6VKmJABqxZOp1k7nZjpoT0XTZdlGp1inkt82i+aYPq0HmH9PMo1O+tKlXG9XOHtk5hppO3p8Qcw+zqR9aVKlQSquGkEoq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224" name="AutoShape 8" descr="data:image/jpeg;base64,/9j/4AAQSkZJRgABAQAAAQABAAD/2wCEAAkGBhQSERUTExQWFBQVGCEWFRgYGBgcGhocFhQaGCAcGRwXHCYeFx0jHhcYIC8gJCcpLCwsFR8xNTAqNSYrLCkBCQoKDgwOGg8PGjIkHyQsLCwsLC8sLCwsLCwpLSwvLDQtLCwsLCwsLC8sKSwsKS0sLCwsLCwsKSwsKSksLCksLP/AABEIAIgAaAMBIgACEQEDEQH/xAAbAAABBQEBAAAAAAAAAAAAAAAFAAMEBgcBAv/EADkQAAIBAgQEBAQEBQMFAAAAAAECEQADBAUhMQYSQVEiQmFxEzKBkaHB0fAHUmKSsRQj4RYzY3Lx/8QAGgEAAgMBAQAAAAAAAAAAAAAAAgMABAUBBv/EACgRAAIBBAIBAwMFAAAAAAAAAAABAgMREiEEMVETIkFCkfAUIzJhwf/aAAwDAQACEQMRAD8AKYtTbYC4pAO01OweZ8iysSOn5VNOOS7KuBpUe7kKXbLFG5T0/wCaz4wx3E5cqXFWPe/DsIA0ighzdbawTTGd8QMqm1oSDBNVO/dJpkaTnuZA3ieJSD4QKatcZXwdCIoCVrwT9afhHwQtF/ja4wIbrt3BricQljqYXtVWJmvdo61MI+CF6wWcoTA39aOYNJMms45BuND60VybPnRoJlfWl1aN17SGkllK+tDziOkVBw+P+xp+5cnas/Folx9LXiEnSlTZuxvXa7dkCOU5bcaGVp9KZ4mzW5hFgGGcbT+Jqdw8WsBuZvCuuv1rO+LOImxF1n7/AOBsB7Vcp003c4gTegy7HUmooAaSNu/6VNy7JbmMucqmEUAMf09a0XKuA1UCRtt+pp06mI6nSyMsOEY7Kaet5PcbZTWvnhNJiKcPDgGkQKU6z8D1x15Mf/6Xuk7fao+IyG6msGtlfLAg2oZicKD0FB68kH+miZOUIEHevKXD13FW/OsmHMSB+zVTv4Yq0VYhUyKtSk4MJ5fnJTQ6jsfy7VdMtvqVDAyDWeLakab9qJ5Dmfw2g7NuOx70FalkrrsUXpiGrlD7OKGvrSrPINZpnbNbcAmWXWqX8AsY6mrBi7RA5++n3Nc4ayw3MWqkTy6kdorRpO0LnUruxp/CXDyWMOmmsT9e5o4rxVZzp8T4VtXAoj5Qv5z+VRctxONT/uQfQigdvJbi2tWLY9ya8O1NpelQx0Maihmb5syL4F5m9aXdD7Mfxh0oNcMmq7iM5xbnVft0p/CrdBljzCgkl5CjL+iZjbUjaaoebovNtH+DWiNb2mq3xNk4jmH1qUqmL2DWpZLRTy8DfT96Gonx/FUjF24FDjWhczLF9yK+LlsN1XQ12muD8pu3LZa2hOsH9f32pVmVZRU2rncWHs6sK2HIXQjX7U9/DawDfvu3lRABHVixP+KkYfBjVGFSuFMpK3nAAX4ZVpA1aecQ3emUZpJxDh/IsOIxKWvE5Ck/zHU+wFC7vEtt25UIP3E+0ijV/BrvEE9t6g3coVxqSakrvRfjo8Wr4ZC23vQu5ikBlz6xRVcva3buF21ZjygdB60F/wBICeZtQRB+gigcUmMUm0dTP7B8OoHflP8AmIrpuIRzKwZRuR+/3NTrWXiBDMI/CuX8rQKfCNRHufzqM4rgq7mSAwzKpG8kVCzLHW2RpdNu4okcCpWCoI7EA1X844estbaECkagjegja4x5JaKbikhTGo6UHYVbcs4UN23POV8RB0nQVDv8L8t6zbBLi8xT1B0n8DP0q9GrFauZs6MrZ20bR/DhFw+X2g2jEcx9ZM0qkXstmytpPIvL9hFKvOqXqNyb+Q9rSAVhp8TDWjuUOFRmjVj+AqCmMRhywJrrXzbTXvWjG0XdHKEcpBLFYtVEkihmFzscxuO62ra9T1PudqrfFWdfDVSdebYeg71V7mfX7yFdk9vXpVmClPfSLVSUIe3tmn5jm1t0HKwI7g6UEW8p5mS6sgdCPxrN1u3IZVRisQPqe1R1R0IHKZio6bbvcirJLo1PKc8JIDQJ2MDWil8zqTNZhhOJio5WH1q6ZZmXxEkGYpNRSitjqcoSeifcMCg2Nbwmp7YkssjrQu824oIhyQ1aucjKmoETI7n0qZkmXtdx9lBui3Lnt8ig/wCajW0UeNmPhJJk6DT8ABRn+E+Kt3mxOL83MLST0tqs/ckk/ahqPGEpP8voTWksFHz/AIXTB4bk3OtKpOHXnm4enSu1mRg0VDHkzEq29WnJMb8e0wbUgwfqKpq2OYHuKncN4k2rpB+V/CfedD++9a7V0JoyxmmO8YZGzW1YT4PD9Dr/AMVXME6W8XaXEN8OxEmR82npWqhA+hofj+Hbd2AwAKmQY79qbB3Vi/JJNtdnnKsHlt21zpdtsAwEzEEgGNeutDszOXJdZC+qnUhWKgcsyWAiPXvpRO+7LCc4gCNhpAMbe5obj7Nx1+HMrqDMQZiuSigk5/LKNj8Kj3Clp1uAakr033o7wraZAZBgDT6gfpRXCZWlteVVGu8CpfwgoA+poZz1iHCHuy+RfKgqBeWT71MvvUEmKXAZPop3FuZXbjCwo/25Oi7sR/N3A7Vc/wCGeVmxZZ3MG40hfYRP1qJl+Dm4zheb4I8TdAWO3qesdvejGEui6xJ0jSi5E3hhbXZlVH+4zQmzBVtzOlKs9s3GZmhmPL0pVSVMHMgJbVVqDibs7CuNjhEV4t4gTV61iuWHh/PNQtzcaA9/f1q3XFRtx71QLaqBNS8BmzXZRW8a6wfMP1FFFlulVb9sg9jMHaPlEetQbmGWPf8AChr4i5Gxpn476CD+prsncuxVgsLarqTUa7e5jP2qOjHc715xGI5RqY70loejt27FesBljYgmCVQGHcCTJ8lseZz+G9SssyYvq/MNpgajm2UDq7dvKNT2qzWMOAAAAAAVAUwABuiHt/Pd+1afG4n1T+xm8jlfTD7jS4FFt/CUBUgiAdB3M+aDqzncgAVR8Nd+BdZbkyDB/wDntr9av7R3AgAzGgA+UkdFHlTdjrVV4k4ee7eD2QJ5fGGMarEa9WIOvvTuZx/UipRW0UIysELeMsWYa3Hi31/E0qz7F3mHhMgqYI7Ed6VYypXHZv4C+c8P/DXmDVXXvFYq1Y+/8Qb0DxWCaNRTYO2mCydgLiMhkxXeG8hbE4jmRiiWSGuXB012HqYP0oVlGWXb95bFseJzudlA3Y+grXRk9vD4dcOgJURzRo1xz3/qboPKBJ6Vd4vHyk2+gJSt0V7GcplkMrJE+xih1y7TljFxi2smD8RSVj5ea3pCf0gSB35Sa5irMmAKrVqeM2katCpeGwXicw5dhzE7AbmaN5Dw65Iu3jroVWJCTs0edzso769KM5DwiLX+7djniQD8qDrPfcT9ANzR0pB8wI/uBYdP/Kw/sWtDjcTH3z7KfI5Tl7Y9EazhI0iN1AB76sgbqx3uXOm1em9Cu0zHh5V6x0tL0XzmngnSF25YB8MLugPS2vmbzGouNxJQAjxO7Dk6Sx0DsPKN+RegBNaSRQbPLqZgSCNfFuGbYn+ZiRyk+WQBSW0OgJGkDrG4HuUYgHvbqQLI8NtduUrzdTzjVh2XnjxHc7V7Reb+kkDXtzNK/wBlwEezUdgSuZ7wgmLHMCEvGIcDRpB+ZeoMSDvuKVWcWp6ROw7c8sP7bimP/alVefGpyd3oJTaMhR6mpflYNKlXnGh4e4VNxWUWAitck3LjCYRDt6Dr6zVnxglToxIlY2Y83lB6O8Sx8qilSr0NBJUopeBT7Ke3DrX7y3vicnw3UyqTzQfkSWAVTAA38IJ60atBUPOPm3UjXcEjfTUA/alSrnpxV3baGZvoO4HORdEfI4g666QCGA8x8Qhe7SaeFrpB0lYB1E7qG6ud3fyjSlSp8XdXFSVmd5RHliJ/phdtOlpeg85oLl1z/U3WxBH+1blbPMfnOz3rnpoAPQQN6VKmJABqxZOp1k7nZjpoT0XTZdlGp1inkt82i+aYPq0HmH9PMo1O+tKlXG9XOHtk5hppO3p8Qcw+zqR9aVKlQSquGkEoq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5" y="5445224"/>
            <a:ext cx="374490" cy="48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0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551831" y="5445224"/>
            <a:ext cx="360040" cy="45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33336" y="5442064"/>
            <a:ext cx="382910" cy="46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43330" y="5435797"/>
            <a:ext cx="341143" cy="4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03959" y="5426370"/>
            <a:ext cx="350613" cy="47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97092" y="5445224"/>
            <a:ext cx="332118" cy="4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2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tIns="144000" bIns="14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chemeClr val="bg1"/>
                </a:solidFill>
              </a:rPr>
              <a:t>  </a:t>
            </a:r>
            <a:r>
              <a:rPr lang="ja-JP" altLang="en-US" sz="3200" dirty="0" smtClean="0">
                <a:solidFill>
                  <a:schemeClr val="bg1"/>
                </a:solidFill>
              </a:rPr>
              <a:t>新学術領域研究</a:t>
            </a:r>
            <a:r>
              <a:rPr lang="en-US" altLang="ja-JP" sz="3200" dirty="0" smtClean="0">
                <a:solidFill>
                  <a:schemeClr val="bg1"/>
                </a:solidFill>
              </a:rPr>
              <a:t>｢</a:t>
            </a:r>
            <a:r>
              <a:rPr lang="ja-JP" altLang="en-US" sz="3200" dirty="0" smtClean="0">
                <a:solidFill>
                  <a:schemeClr val="bg1"/>
                </a:solidFill>
              </a:rPr>
              <a:t>原子層科学</a:t>
            </a:r>
            <a:r>
              <a:rPr lang="en-US" altLang="ja-JP" sz="3200" dirty="0" smtClean="0">
                <a:solidFill>
                  <a:schemeClr val="bg1"/>
                </a:solidFill>
              </a:rPr>
              <a:t>｣</a:t>
            </a:r>
            <a:r>
              <a:rPr lang="ja-JP" altLang="en-US" sz="3200" dirty="0" smtClean="0">
                <a:solidFill>
                  <a:schemeClr val="bg1"/>
                </a:solidFill>
              </a:rPr>
              <a:t>の目的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endParaRPr lang="en-US" altLang="ko-KR" sz="32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3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8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987112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latin typeface="+mn-ea"/>
              </a:rPr>
              <a:t>グラフェンや新規原子層による、</a:t>
            </a:r>
            <a:r>
              <a:rPr lang="ja-JP" altLang="en-US" sz="2400" u="sng" dirty="0" smtClean="0">
                <a:latin typeface="+mn-ea"/>
              </a:rPr>
              <a:t>原子層複合系の総合的探究</a:t>
            </a:r>
            <a:endParaRPr lang="en-US" altLang="ja-JP" sz="2400" u="sng" dirty="0" smtClean="0">
              <a:latin typeface="+mn-ea"/>
            </a:endParaRPr>
          </a:p>
          <a:p>
            <a:pPr algn="ctr"/>
            <a:endParaRPr lang="en-US" altLang="ja-JP" sz="2400" dirty="0" smtClean="0">
              <a:latin typeface="+mn-ea"/>
            </a:endParaRPr>
          </a:p>
          <a:p>
            <a:pPr>
              <a:lnSpc>
                <a:spcPts val="3000"/>
              </a:lnSpc>
            </a:pPr>
            <a:r>
              <a:rPr lang="ja-JP" altLang="en-US" sz="2400" dirty="0" smtClean="0">
                <a:latin typeface="+mn-ea"/>
              </a:rPr>
              <a:t>　　　　　</a:t>
            </a:r>
            <a:r>
              <a:rPr lang="en-US" altLang="ja-JP" sz="2400" dirty="0" smtClean="0">
                <a:latin typeface="+mn-ea"/>
              </a:rPr>
              <a:t>A01: </a:t>
            </a:r>
            <a:r>
              <a:rPr lang="ja-JP" altLang="en-US" sz="2400" dirty="0" smtClean="0">
                <a:latin typeface="+mn-ea"/>
              </a:rPr>
              <a:t>試料</a:t>
            </a:r>
            <a:r>
              <a:rPr lang="ja-JP" altLang="en-US" sz="2400" dirty="0" smtClean="0">
                <a:solidFill>
                  <a:srgbClr val="FF0000"/>
                </a:solidFill>
                <a:latin typeface="+mn-ea"/>
              </a:rPr>
              <a:t>合成</a:t>
            </a:r>
            <a:r>
              <a:rPr lang="ja-JP" altLang="en-US" sz="2400" dirty="0" smtClean="0">
                <a:latin typeface="+mn-ea"/>
              </a:rPr>
              <a:t>法の開拓、複合原子層の合成</a:t>
            </a:r>
            <a:endParaRPr lang="en-US" altLang="ja-JP" sz="2400" dirty="0" smtClean="0">
              <a:latin typeface="+mn-ea"/>
            </a:endParaRPr>
          </a:p>
          <a:p>
            <a:pPr>
              <a:lnSpc>
                <a:spcPts val="3000"/>
              </a:lnSpc>
            </a:pPr>
            <a:r>
              <a:rPr kumimoji="1" lang="ja-JP" altLang="en-US" sz="2400" dirty="0" smtClean="0">
                <a:latin typeface="+mn-ea"/>
              </a:rPr>
              <a:t>　　　　　</a:t>
            </a:r>
            <a:r>
              <a:rPr kumimoji="1" lang="en-US" altLang="ja-JP" sz="2400" dirty="0" smtClean="0">
                <a:latin typeface="+mn-ea"/>
              </a:rPr>
              <a:t>A02: </a:t>
            </a:r>
            <a:r>
              <a:rPr lang="ja-JP" altLang="en-US" sz="2400" dirty="0" smtClean="0">
                <a:latin typeface="+mn-ea"/>
              </a:rPr>
              <a:t>合成試料の</a:t>
            </a:r>
            <a:r>
              <a:rPr kumimoji="1" lang="ja-JP" altLang="en-US" sz="2400" dirty="0" smtClean="0">
                <a:solidFill>
                  <a:srgbClr val="FF0000"/>
                </a:solidFill>
                <a:latin typeface="+mn-ea"/>
              </a:rPr>
              <a:t>物性</a:t>
            </a:r>
            <a:r>
              <a:rPr kumimoji="1" lang="ja-JP" altLang="en-US" sz="2400" dirty="0" smtClean="0">
                <a:latin typeface="+mn-ea"/>
              </a:rPr>
              <a:t>評価、新規物性の発見</a:t>
            </a:r>
            <a:endParaRPr kumimoji="1" lang="en-US" altLang="ja-JP" sz="2400" dirty="0" smtClean="0">
              <a:latin typeface="+mn-ea"/>
            </a:endParaRPr>
          </a:p>
          <a:p>
            <a:pPr>
              <a:lnSpc>
                <a:spcPts val="3000"/>
              </a:lnSpc>
            </a:pPr>
            <a:r>
              <a:rPr lang="ja-JP" altLang="en-US" sz="2400" dirty="0" smtClean="0">
                <a:latin typeface="+mn-ea"/>
              </a:rPr>
              <a:t>　　　　　</a:t>
            </a:r>
            <a:r>
              <a:rPr lang="en-US" altLang="ja-JP" sz="2400" dirty="0" smtClean="0">
                <a:latin typeface="+mn-ea"/>
              </a:rPr>
              <a:t>A03:</a:t>
            </a:r>
            <a:r>
              <a:rPr lang="ja-JP" altLang="en-US" sz="2400" dirty="0" smtClean="0">
                <a:latin typeface="+mn-ea"/>
              </a:rPr>
              <a:t> 合成試料によるデバイス</a:t>
            </a:r>
            <a:r>
              <a:rPr lang="ja-JP" altLang="en-US" sz="2400" dirty="0" smtClean="0">
                <a:solidFill>
                  <a:srgbClr val="FF0000"/>
                </a:solidFill>
                <a:latin typeface="+mn-ea"/>
              </a:rPr>
              <a:t>応用</a:t>
            </a:r>
            <a:r>
              <a:rPr lang="ja-JP" altLang="en-US" sz="2400" dirty="0" smtClean="0">
                <a:latin typeface="+mn-ea"/>
              </a:rPr>
              <a:t>設計　　</a:t>
            </a:r>
            <a:endParaRPr lang="en-US" altLang="ja-JP" sz="2400" dirty="0" smtClean="0">
              <a:latin typeface="+mn-ea"/>
            </a:endParaRPr>
          </a:p>
          <a:p>
            <a:pPr>
              <a:lnSpc>
                <a:spcPts val="3000"/>
              </a:lnSpc>
            </a:pPr>
            <a:r>
              <a:rPr kumimoji="1" lang="ja-JP" altLang="en-US" sz="2400" dirty="0" smtClean="0">
                <a:latin typeface="+mn-ea"/>
              </a:rPr>
              <a:t>　　　　　</a:t>
            </a:r>
            <a:r>
              <a:rPr kumimoji="1" lang="en-US" altLang="ja-JP" sz="2400" dirty="0" smtClean="0">
                <a:latin typeface="+mn-ea"/>
              </a:rPr>
              <a:t>A04: </a:t>
            </a:r>
            <a:r>
              <a:rPr kumimoji="1" lang="ja-JP" altLang="en-US" sz="2400" dirty="0" smtClean="0">
                <a:latin typeface="+mn-ea"/>
              </a:rPr>
              <a:t>原子層科学の</a:t>
            </a:r>
            <a:r>
              <a:rPr kumimoji="1" lang="ja-JP" altLang="en-US" sz="2400" dirty="0" smtClean="0">
                <a:solidFill>
                  <a:srgbClr val="FF0000"/>
                </a:solidFill>
                <a:latin typeface="+mn-ea"/>
              </a:rPr>
              <a:t>理論</a:t>
            </a:r>
            <a:r>
              <a:rPr kumimoji="1" lang="ja-JP" altLang="en-US" sz="2400" dirty="0" smtClean="0">
                <a:latin typeface="+mn-ea"/>
              </a:rPr>
              <a:t>的体系を確立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48064" y="4293096"/>
            <a:ext cx="41764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日本の研究体制のコア</a:t>
            </a:r>
            <a:endParaRPr lang="en-US" altLang="ja-JP" sz="2800" dirty="0" smtClean="0"/>
          </a:p>
          <a:p>
            <a:endParaRPr kumimoji="1" lang="en-US" altLang="ja-JP" sz="2800" dirty="0" smtClean="0"/>
          </a:p>
          <a:p>
            <a:r>
              <a:rPr lang="ja-JP" altLang="en-US" sz="2400" dirty="0" smtClean="0"/>
              <a:t>公募研究（総予算の</a:t>
            </a:r>
            <a:r>
              <a:rPr lang="en-US" altLang="ja-JP" sz="2400" dirty="0" smtClean="0">
                <a:latin typeface="Comic Sans MS" pitchFamily="66" charset="0"/>
              </a:rPr>
              <a:t>20</a:t>
            </a:r>
            <a:r>
              <a:rPr lang="ja-JP" altLang="en-US" sz="2400" dirty="0" smtClean="0"/>
              <a:t>％）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　　開かれた領域！</a:t>
            </a:r>
            <a:endParaRPr kumimoji="1" lang="ja-JP" altLang="en-US" sz="2400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429000"/>
            <a:ext cx="45529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2" name="Text Box 11"/>
          <p:cNvSpPr txBox="1">
            <a:spLocks noChangeArrowheads="1"/>
          </p:cNvSpPr>
          <p:nvPr/>
        </p:nvSpPr>
        <p:spPr bwMode="auto">
          <a:xfrm>
            <a:off x="683568" y="0"/>
            <a:ext cx="8460432" cy="78325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square" tIns="144000" bIns="14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chemeClr val="bg1"/>
                </a:solidFill>
              </a:rPr>
              <a:t>  </a:t>
            </a:r>
            <a:r>
              <a:rPr lang="ja-JP" altLang="en-US" sz="3200" dirty="0" smtClean="0">
                <a:solidFill>
                  <a:schemeClr val="bg1"/>
                </a:solidFill>
              </a:rPr>
              <a:t>確実にできること　</a:t>
            </a:r>
            <a:r>
              <a:rPr lang="en-US" altLang="ja-JP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A01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：</a:t>
            </a:r>
            <a:r>
              <a:rPr lang="ja-JP" altLang="en-US" sz="3200" dirty="0" smtClean="0">
                <a:solidFill>
                  <a:schemeClr val="bg1"/>
                </a:solidFill>
              </a:rPr>
              <a:t>　合成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endParaRPr lang="en-US" altLang="ko-KR" sz="32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3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243A01E4-5162-4B98-8072-F0947C58BAED}" type="slidenum">
              <a:rPr lang="en-US" altLang="ko-KR" sz="1800" smtClean="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9</a:t>
            </a:fld>
            <a:endParaRPr lang="en-US" altLang="ko-K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323528" y="1628800"/>
            <a:ext cx="8244408" cy="468052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1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980728"/>
            <a:ext cx="2699792" cy="555877"/>
          </a:xfrm>
          <a:prstGeom prst="rect">
            <a:avLst/>
          </a:prstGeom>
          <a:gradFill>
            <a:gsLst>
              <a:gs pos="31000">
                <a:srgbClr val="FFFF99">
                  <a:alpha val="63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9" name="Picture 4" descr="Gra_AB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564904"/>
            <a:ext cx="2036692" cy="1136724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" name="Text Box 200"/>
          <p:cNvSpPr txBox="1">
            <a:spLocks noChangeArrowheads="1"/>
          </p:cNvSpPr>
          <p:nvPr/>
        </p:nvSpPr>
        <p:spPr bwMode="auto">
          <a:xfrm>
            <a:off x="6372200" y="4320480"/>
            <a:ext cx="2088232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●</a:t>
            </a:r>
            <a:r>
              <a:rPr kumimoji="1" lang="ja-JP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創英角ﾎﾟｯﾌﾟ体" pitchFamily="49" charset="-128"/>
                <a:ea typeface="HG創英角ﾎﾟｯﾌﾟ体" pitchFamily="49" charset="-128"/>
                <a:cs typeface="ＭＳ Ｐゴシック" pitchFamily="50" charset="-128"/>
              </a:rPr>
              <a:t>有機合成</a:t>
            </a:r>
            <a:endParaRPr kumimoji="1" lang="ja-JP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創英角ﾎﾟｯﾌﾟ体" pitchFamily="49" charset="-128"/>
              <a:ea typeface="HG創英角ﾎﾟｯﾌﾟ体" pitchFamily="49" charset="-128"/>
              <a:cs typeface="ＭＳ Ｐゴシック" pitchFamily="50" charset="-128"/>
            </a:endParaRPr>
          </a:p>
        </p:txBody>
      </p:sp>
      <p:pic>
        <p:nvPicPr>
          <p:cNvPr id="14" name="図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1522" y="4509120"/>
            <a:ext cx="878630" cy="157001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5" name="六角形 14"/>
          <p:cNvSpPr/>
          <p:nvPr/>
        </p:nvSpPr>
        <p:spPr>
          <a:xfrm rot="5400000">
            <a:off x="3419872" y="2348880"/>
            <a:ext cx="2232248" cy="2232248"/>
          </a:xfrm>
          <a:prstGeom prst="hexagon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0" y="1196752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独自手法</a:t>
            </a:r>
            <a:endParaRPr kumimoji="1" lang="en-US" altLang="ja-JP" sz="24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試</a:t>
            </a:r>
            <a:r>
              <a:rPr kumimoji="1" lang="ja-JP" altLang="en-US" sz="24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料提供</a:t>
            </a:r>
            <a:endParaRPr kumimoji="1" lang="ja-JP" altLang="en-US" sz="24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99592" y="3789040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●</a:t>
            </a:r>
            <a:r>
              <a:rPr lang="en-US" altLang="ja-JP" sz="2400" dirty="0" err="1" smtClean="0">
                <a:latin typeface="Comic Sans MS" pitchFamily="66" charset="0"/>
                <a:ea typeface="HGP創英角ﾎﾟｯﾌﾟ体" pitchFamily="50" charset="-128"/>
              </a:rPr>
              <a:t>SiC</a:t>
            </a:r>
            <a:r>
              <a:rPr lang="en-US" altLang="ja-JP" sz="2400" dirty="0" smtClean="0"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lang="ja-JP" altLang="ja-JP" sz="2400" dirty="0" smtClean="0">
                <a:latin typeface="HGP創英角ﾎﾟｯﾌﾟ体" pitchFamily="50" charset="-128"/>
                <a:ea typeface="HGP創英角ﾎﾟｯﾌﾟ体" pitchFamily="50" charset="-128"/>
              </a:rPr>
              <a:t>熱分解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499992" y="6237312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●還元・</a:t>
            </a:r>
            <a:r>
              <a:rPr lang="ja-JP" altLang="ja-JP" sz="2400" dirty="0" smtClean="0">
                <a:latin typeface="HGP創英角ﾎﾟｯﾌﾟ体" pitchFamily="50" charset="-128"/>
                <a:ea typeface="HGP創英角ﾎﾟｯﾌﾟ体" pitchFamily="50" charset="-128"/>
              </a:rPr>
              <a:t>化学剥離</a:t>
            </a:r>
            <a:endParaRPr lang="en-US" altLang="ja-JP" sz="24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43808" y="1743199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●</a:t>
            </a:r>
            <a:r>
              <a:rPr kumimoji="1" lang="ja-JP" altLang="en-US" sz="2400" dirty="0" smtClean="0">
                <a:latin typeface="HGS創英角ﾎﾟｯﾌﾟ体" pitchFamily="50" charset="-128"/>
                <a:ea typeface="HGS創英角ﾎﾟｯﾌﾟ体" pitchFamily="50" charset="-128"/>
              </a:rPr>
              <a:t>エッチング析出</a:t>
            </a:r>
            <a:r>
              <a:rPr lang="ja-JP" altLang="en-US" sz="2400" dirty="0" smtClean="0">
                <a:latin typeface="HGS創英角ﾎﾟｯﾌﾟ体" pitchFamily="50" charset="-128"/>
                <a:ea typeface="HGS創英角ﾎﾟｯﾌﾟ体" pitchFamily="50" charset="-128"/>
              </a:rPr>
              <a:t>法</a:t>
            </a:r>
            <a:endParaRPr kumimoji="1" lang="ja-JP" altLang="en-US" sz="2400" dirty="0"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516216" y="148478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S創英角ﾎﾟｯﾌﾟ体" pitchFamily="50" charset="-128"/>
                <a:ea typeface="HGS創英角ﾎﾟｯﾌﾟ体" pitchFamily="50" charset="-128"/>
              </a:rPr>
              <a:t>パターン実装</a:t>
            </a:r>
            <a:endParaRPr kumimoji="1" lang="ja-JP" altLang="en-US" sz="2400" dirty="0"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0" y="5805264"/>
            <a:ext cx="370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●</a:t>
            </a:r>
            <a:r>
              <a:rPr kumimoji="1" lang="ja-JP" altLang="en-US" sz="2400" dirty="0" smtClean="0">
                <a:latin typeface="HGS創英角ﾎﾟｯﾌﾟ体" pitchFamily="50" charset="-128"/>
                <a:ea typeface="HGS創英角ﾎﾟｯﾌﾟ体" pitchFamily="50" charset="-128"/>
              </a:rPr>
              <a:t>アルコール分解</a:t>
            </a:r>
            <a:r>
              <a:rPr kumimoji="1" lang="en-US" altLang="ja-JP" sz="2400" dirty="0" smtClean="0">
                <a:latin typeface="HGS創英角ﾎﾟｯﾌﾟ体" pitchFamily="50" charset="-128"/>
                <a:ea typeface="HGS創英角ﾎﾟｯﾌﾟ体" pitchFamily="50" charset="-128"/>
              </a:rPr>
              <a:t>(</a:t>
            </a:r>
            <a:r>
              <a:rPr kumimoji="1" lang="en-US" altLang="ja-JP" sz="2400" dirty="0" smtClean="0">
                <a:latin typeface="Comic Sans MS" pitchFamily="66" charset="0"/>
                <a:ea typeface="HGS創英角ﾎﾟｯﾌﾟ体" pitchFamily="50" charset="-128"/>
              </a:rPr>
              <a:t>CVD</a:t>
            </a:r>
            <a:r>
              <a:rPr kumimoji="1" lang="en-US" altLang="ja-JP" sz="2400" dirty="0" smtClean="0">
                <a:latin typeface="HGS創英角ﾎﾟｯﾌﾟ体" pitchFamily="50" charset="-128"/>
                <a:ea typeface="HGS創英角ﾎﾟｯﾌﾟ体" pitchFamily="50" charset="-128"/>
              </a:rPr>
              <a:t>)</a:t>
            </a:r>
            <a:endParaRPr kumimoji="1" lang="ja-JP" altLang="en-US" sz="2400" dirty="0"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796136" y="364502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●</a:t>
            </a:r>
            <a:r>
              <a:rPr lang="en-US" altLang="ja-JP" sz="2400" dirty="0" smtClean="0">
                <a:latin typeface="Comic Sans MS" pitchFamily="66" charset="0"/>
                <a:ea typeface="HGP創英角ﾎﾟｯﾌﾟ体" pitchFamily="50" charset="-128"/>
              </a:rPr>
              <a:t>CNT</a:t>
            </a:r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内</a:t>
            </a:r>
            <a:r>
              <a:rPr lang="ja-JP" altLang="ja-JP" sz="2400" dirty="0" smtClean="0">
                <a:latin typeface="HGP創英角ﾎﾟｯﾌﾟ体" pitchFamily="50" charset="-128"/>
                <a:ea typeface="HGP創英角ﾎﾟｯﾌﾟ体" pitchFamily="50" charset="-128"/>
              </a:rPr>
              <a:t>重合</a:t>
            </a:r>
            <a:endParaRPr kumimoji="1" lang="ja-JP" alt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2636912"/>
            <a:ext cx="1883780" cy="98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テキスト ボックス 26"/>
          <p:cNvSpPr txBox="1"/>
          <p:nvPr/>
        </p:nvSpPr>
        <p:spPr>
          <a:xfrm>
            <a:off x="18854" y="6330346"/>
            <a:ext cx="27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0070C0"/>
                </a:solidFill>
                <a:latin typeface="HGS創英角ﾎﾟｯﾌﾟ体" pitchFamily="50" charset="-128"/>
                <a:ea typeface="HGS創英角ﾎﾟｯﾌﾟ体" pitchFamily="50" charset="-128"/>
              </a:rPr>
              <a:t>大面積・高品質化</a:t>
            </a:r>
            <a:endParaRPr kumimoji="1" lang="ja-JP" altLang="en-US" sz="2400" dirty="0">
              <a:solidFill>
                <a:srgbClr val="0070C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164288" y="6237312"/>
            <a:ext cx="197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0070C0"/>
                </a:solidFill>
                <a:latin typeface="HGS創英角ﾎﾟｯﾌﾟ体" pitchFamily="50" charset="-128"/>
                <a:ea typeface="HGS創英角ﾎﾟｯﾌﾟ体" pitchFamily="50" charset="-128"/>
              </a:rPr>
              <a:t>化学の方法</a:t>
            </a:r>
            <a:endParaRPr kumimoji="1" lang="ja-JP" altLang="en-US" sz="2400" dirty="0">
              <a:solidFill>
                <a:srgbClr val="0070C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020272" y="836712"/>
            <a:ext cx="21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0070C0"/>
                </a:solidFill>
                <a:latin typeface="HGS創英角ﾎﾟｯﾌﾟ体" pitchFamily="50" charset="-128"/>
                <a:ea typeface="HGS創英角ﾎﾟｯﾌﾟ体" pitchFamily="50" charset="-128"/>
              </a:rPr>
              <a:t>デバイス応用</a:t>
            </a:r>
            <a:endParaRPr kumimoji="1" lang="ja-JP" altLang="en-US" sz="2400" dirty="0">
              <a:solidFill>
                <a:srgbClr val="0070C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02275" y="860519"/>
            <a:ext cx="2309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Comic Sans MS" pitchFamily="66" charset="0"/>
              </a:rPr>
              <a:t>10nm</a:t>
            </a:r>
            <a:r>
              <a:rPr lang="ja-JP" altLang="en-US" sz="2400" dirty="0" smtClean="0">
                <a:solidFill>
                  <a:srgbClr val="FF0000"/>
                </a:solidFill>
                <a:latin typeface="Comic Sans MS" pitchFamily="66" charset="0"/>
              </a:rPr>
              <a:t>～</a:t>
            </a:r>
            <a:r>
              <a:rPr lang="en-US" altLang="ja-JP" sz="2400" dirty="0" smtClean="0">
                <a:solidFill>
                  <a:srgbClr val="FF0000"/>
                </a:solidFill>
                <a:latin typeface="Comic Sans MS" pitchFamily="66" charset="0"/>
              </a:rPr>
              <a:t>10cm</a:t>
            </a:r>
          </a:p>
          <a:p>
            <a:r>
              <a:rPr lang="ja-JP" altLang="en-US" sz="24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連携・新手法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25" name="Picture 2" descr="D:\Meidai\楠研新HP\photos\kusunok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683568" cy="751926"/>
          </a:xfrm>
          <a:prstGeom prst="rect">
            <a:avLst/>
          </a:prstGeom>
          <a:noFill/>
        </p:spPr>
      </p:pic>
      <p:pic>
        <p:nvPicPr>
          <p:cNvPr id="26" name="Picture 2" descr="D:\Meidai\楠研新HP\photos\kusunok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688" y="1700808"/>
            <a:ext cx="690114" cy="759126"/>
          </a:xfrm>
          <a:prstGeom prst="rect">
            <a:avLst/>
          </a:prstGeom>
          <a:noFill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4797152"/>
            <a:ext cx="552254" cy="78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8344" y="2348880"/>
            <a:ext cx="576064" cy="78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Users\rsaito\Desktop\YorimitsuFusion.tif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200" y="4725144"/>
            <a:ext cx="2060277" cy="136815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72400" y="4365104"/>
            <a:ext cx="526150" cy="73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68" descr="noda0806M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68144" y="1340768"/>
            <a:ext cx="655095" cy="818654"/>
          </a:xfrm>
          <a:prstGeom prst="rect">
            <a:avLst/>
          </a:prstGeom>
          <a:noFill/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11960" y="5949280"/>
            <a:ext cx="576064" cy="720080"/>
          </a:xfrm>
          <a:prstGeom prst="rect">
            <a:avLst/>
          </a:prstGeom>
        </p:spPr>
      </p:pic>
      <p:sp>
        <p:nvSpPr>
          <p:cNvPr id="37" name="正方形/長方形 36"/>
          <p:cNvSpPr/>
          <p:nvPr/>
        </p:nvSpPr>
        <p:spPr>
          <a:xfrm>
            <a:off x="5049516" y="370774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化学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3416464" y="372986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材料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211960" y="242088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応用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3391591" y="2837490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高品質</a:t>
            </a:r>
            <a:endParaRPr lang="en-US" altLang="ja-JP" dirty="0" smtClean="0">
              <a:solidFill>
                <a:srgbClr val="FFFF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  <a:p>
            <a:pPr algn="ctr"/>
            <a:r>
              <a:rPr lang="ja-JP" altLang="en-US" dirty="0" smtClean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大面積</a:t>
            </a:r>
            <a:endParaRPr lang="ja-JP" altLang="en-US" dirty="0">
              <a:solidFill>
                <a:srgbClr val="FFFF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4812260" y="2837490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基盤上</a:t>
            </a:r>
            <a:endParaRPr lang="en-US" altLang="ja-JP" dirty="0" smtClean="0">
              <a:solidFill>
                <a:srgbClr val="FFFF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  <a:p>
            <a:pPr algn="ctr"/>
            <a:r>
              <a:rPr lang="ja-JP" altLang="en-US" dirty="0" smtClean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実装</a:t>
            </a:r>
            <a:endParaRPr lang="en-US" altLang="ja-JP" dirty="0" smtClean="0">
              <a:solidFill>
                <a:srgbClr val="FFFF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3996255" y="3760759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分子設計</a:t>
            </a:r>
            <a:endParaRPr lang="en-US" altLang="ja-JP" dirty="0" smtClean="0">
              <a:solidFill>
                <a:srgbClr val="FFFF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  <a:p>
            <a:pPr algn="ctr"/>
            <a:r>
              <a:rPr lang="ja-JP" altLang="en-US" dirty="0" smtClean="0">
                <a:solidFill>
                  <a:srgbClr val="FFFF00"/>
                </a:solidFill>
                <a:latin typeface="HGS創英角ﾎﾟｯﾌﾟ体" pitchFamily="50" charset="-128"/>
                <a:ea typeface="HGS創英角ﾎﾟｯﾌﾟ体" pitchFamily="50" charset="-128"/>
              </a:rPr>
              <a:t>大量合成</a:t>
            </a:r>
            <a:endParaRPr lang="en-US" altLang="ja-JP" dirty="0" smtClean="0">
              <a:solidFill>
                <a:srgbClr val="FFFF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372200" y="5661248"/>
            <a:ext cx="8640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latin typeface="HGP創英角ﾎﾟｯﾌﾟ体" pitchFamily="50" charset="-128"/>
                <a:ea typeface="HGP創英角ﾎﾟｯﾌﾟ体" pitchFamily="50" charset="-128"/>
              </a:rPr>
              <a:t>酸化</a:t>
            </a:r>
            <a:endParaRPr kumimoji="1" lang="ja-JP" altLang="en-US" sz="2400" dirty="0"/>
          </a:p>
        </p:txBody>
      </p:sp>
      <p:pic>
        <p:nvPicPr>
          <p:cNvPr id="43" name="Picture 4" descr="FigureS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43608" y="4437112"/>
            <a:ext cx="2952328" cy="142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正方形/長方形 43"/>
          <p:cNvSpPr/>
          <p:nvPr/>
        </p:nvSpPr>
        <p:spPr>
          <a:xfrm>
            <a:off x="827584" y="1988840"/>
            <a:ext cx="787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Comic Sans MS" pitchFamily="66" charset="0"/>
              </a:rPr>
              <a:t>10cm</a:t>
            </a:r>
            <a:endParaRPr lang="ja-JP" altLang="en-US" sz="2000" dirty="0"/>
          </a:p>
        </p:txBody>
      </p:sp>
      <p:sp>
        <p:nvSpPr>
          <p:cNvPr id="45" name="正方形/長方形 44"/>
          <p:cNvSpPr/>
          <p:nvPr/>
        </p:nvSpPr>
        <p:spPr>
          <a:xfrm>
            <a:off x="4067944" y="5445224"/>
            <a:ext cx="960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Comic Sans MS" pitchFamily="66" charset="0"/>
              </a:rPr>
              <a:t>100</a:t>
            </a:r>
            <a:r>
              <a:rPr lang="en-US" altLang="ja-JP" sz="20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2000" dirty="0" smtClean="0">
                <a:solidFill>
                  <a:srgbClr val="FF0000"/>
                </a:solidFill>
                <a:latin typeface="Comic Sans MS" pitchFamily="66" charset="0"/>
              </a:rPr>
              <a:t>m</a:t>
            </a:r>
            <a:endParaRPr lang="ja-JP" altLang="en-US" sz="2000" dirty="0"/>
          </a:p>
        </p:txBody>
      </p:sp>
      <p:sp>
        <p:nvSpPr>
          <p:cNvPr id="46" name="正方形/長方形 45"/>
          <p:cNvSpPr/>
          <p:nvPr/>
        </p:nvSpPr>
        <p:spPr>
          <a:xfrm>
            <a:off x="489997" y="4293096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Comic Sans MS" pitchFamily="66" charset="0"/>
              </a:rPr>
              <a:t>1mm</a:t>
            </a:r>
            <a:endParaRPr lang="ja-JP" altLang="en-US" sz="2000" dirty="0"/>
          </a:p>
        </p:txBody>
      </p:sp>
      <p:sp>
        <p:nvSpPr>
          <p:cNvPr id="47" name="正方形/長方形 46"/>
          <p:cNvSpPr/>
          <p:nvPr/>
        </p:nvSpPr>
        <p:spPr>
          <a:xfrm>
            <a:off x="7812360" y="3284984"/>
            <a:ext cx="646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altLang="ja-JP" sz="20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2000" dirty="0" smtClean="0">
                <a:solidFill>
                  <a:srgbClr val="FF0000"/>
                </a:solidFill>
                <a:latin typeface="Comic Sans MS" pitchFamily="66" charset="0"/>
              </a:rPr>
              <a:t>m</a:t>
            </a:r>
            <a:endParaRPr lang="ja-JP" altLang="en-US" sz="2000" dirty="0"/>
          </a:p>
        </p:txBody>
      </p:sp>
      <p:sp>
        <p:nvSpPr>
          <p:cNvPr id="48" name="正方形/長方形 47"/>
          <p:cNvSpPr/>
          <p:nvPr/>
        </p:nvSpPr>
        <p:spPr>
          <a:xfrm>
            <a:off x="8244408" y="5805264"/>
            <a:ext cx="7906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Comic Sans MS" pitchFamily="66" charset="0"/>
              </a:rPr>
              <a:t>10nm</a:t>
            </a:r>
            <a:endParaRPr lang="ja-JP" altLang="en-US" sz="2000" dirty="0"/>
          </a:p>
        </p:txBody>
      </p:sp>
      <p:sp>
        <p:nvSpPr>
          <p:cNvPr id="49" name="正方形/長方形 48"/>
          <p:cNvSpPr/>
          <p:nvPr/>
        </p:nvSpPr>
        <p:spPr>
          <a:xfrm>
            <a:off x="5796136" y="908720"/>
            <a:ext cx="6303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Comic Sans MS" pitchFamily="66" charset="0"/>
              </a:rPr>
              <a:t>1cm</a:t>
            </a:r>
            <a:endParaRPr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齋藤プレゼン">
      <a:majorFont>
        <a:latin typeface="Arial"/>
        <a:ea typeface="HGP創英角ﾎﾟｯﾌﾟ体"/>
        <a:cs typeface=""/>
      </a:majorFont>
      <a:minorFont>
        <a:latin typeface="Arial"/>
        <a:ea typeface="HGS創英角ﾎﾟｯﾌﾟ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3362</TotalTime>
  <Words>1279</Words>
  <Application>Microsoft Office PowerPoint</Application>
  <PresentationFormat>画面に合わせる (4:3)</PresentationFormat>
  <Paragraphs>458</Paragraphs>
  <Slides>20</Slides>
  <Notes>13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20</vt:i4>
      </vt:variant>
    </vt:vector>
  </HeadingPairs>
  <TitlesOfParts>
    <vt:vector size="23" baseType="lpstr">
      <vt:lpstr>Office テーマ</vt:lpstr>
      <vt:lpstr>Image</vt:lpstr>
      <vt:lpstr>MlpDrw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グラフェンの重要性</dc:title>
  <dc:creator>rsaito</dc:creator>
  <cp:lastModifiedBy>sumino</cp:lastModifiedBy>
  <cp:revision>309</cp:revision>
  <dcterms:created xsi:type="dcterms:W3CDTF">2013-03-30T03:22:45Z</dcterms:created>
  <dcterms:modified xsi:type="dcterms:W3CDTF">2013-05-10T05:35:08Z</dcterms:modified>
</cp:coreProperties>
</file>